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media/image17.jpg" ContentType="image/png"/>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95"/>
  </p:notesMasterIdLst>
  <p:handoutMasterIdLst>
    <p:handoutMasterId r:id="rId96"/>
  </p:handoutMasterIdLst>
  <p:sldIdLst>
    <p:sldId id="256" r:id="rId5"/>
    <p:sldId id="387" r:id="rId6"/>
    <p:sldId id="336" r:id="rId7"/>
    <p:sldId id="356" r:id="rId8"/>
    <p:sldId id="337" r:id="rId9"/>
    <p:sldId id="338" r:id="rId10"/>
    <p:sldId id="312" r:id="rId11"/>
    <p:sldId id="314" r:id="rId12"/>
    <p:sldId id="354" r:id="rId13"/>
    <p:sldId id="380" r:id="rId14"/>
    <p:sldId id="393" r:id="rId15"/>
    <p:sldId id="394" r:id="rId16"/>
    <p:sldId id="403" r:id="rId17"/>
    <p:sldId id="269" r:id="rId18"/>
    <p:sldId id="267" r:id="rId19"/>
    <p:sldId id="328" r:id="rId20"/>
    <p:sldId id="319" r:id="rId21"/>
    <p:sldId id="339" r:id="rId22"/>
    <p:sldId id="340" r:id="rId23"/>
    <p:sldId id="341" r:id="rId24"/>
    <p:sldId id="272" r:id="rId25"/>
    <p:sldId id="329" r:id="rId26"/>
    <p:sldId id="273" r:id="rId27"/>
    <p:sldId id="342" r:id="rId28"/>
    <p:sldId id="343" r:id="rId29"/>
    <p:sldId id="283" r:id="rId30"/>
    <p:sldId id="285" r:id="rId31"/>
    <p:sldId id="286" r:id="rId32"/>
    <p:sldId id="408" r:id="rId33"/>
    <p:sldId id="395" r:id="rId34"/>
    <p:sldId id="413" r:id="rId35"/>
    <p:sldId id="404" r:id="rId36"/>
    <p:sldId id="357" r:id="rId37"/>
    <p:sldId id="365" r:id="rId38"/>
    <p:sldId id="313" r:id="rId39"/>
    <p:sldId id="287" r:id="rId40"/>
    <p:sldId id="277" r:id="rId41"/>
    <p:sldId id="326" r:id="rId42"/>
    <p:sldId id="288" r:id="rId43"/>
    <p:sldId id="289" r:id="rId44"/>
    <p:sldId id="345" r:id="rId45"/>
    <p:sldId id="291" r:id="rId46"/>
    <p:sldId id="294" r:id="rId47"/>
    <p:sldId id="276" r:id="rId48"/>
    <p:sldId id="292" r:id="rId49"/>
    <p:sldId id="293" r:id="rId50"/>
    <p:sldId id="409" r:id="rId51"/>
    <p:sldId id="397" r:id="rId52"/>
    <p:sldId id="398" r:id="rId53"/>
    <p:sldId id="405" r:id="rId54"/>
    <p:sldId id="358" r:id="rId55"/>
    <p:sldId id="349" r:id="rId56"/>
    <p:sldId id="332" r:id="rId57"/>
    <p:sldId id="386" r:id="rId58"/>
    <p:sldId id="302" r:id="rId59"/>
    <p:sldId id="350" r:id="rId60"/>
    <p:sldId id="303" r:id="rId61"/>
    <p:sldId id="309" r:id="rId62"/>
    <p:sldId id="410" r:id="rId63"/>
    <p:sldId id="399" r:id="rId64"/>
    <p:sldId id="400" r:id="rId65"/>
    <p:sldId id="406" r:id="rId66"/>
    <p:sldId id="359" r:id="rId67"/>
    <p:sldId id="355" r:id="rId68"/>
    <p:sldId id="327" r:id="rId69"/>
    <p:sldId id="346" r:id="rId70"/>
    <p:sldId id="347" r:id="rId71"/>
    <p:sldId id="323" r:id="rId72"/>
    <p:sldId id="414" r:id="rId73"/>
    <p:sldId id="297" r:id="rId74"/>
    <p:sldId id="298" r:id="rId75"/>
    <p:sldId id="307" r:id="rId76"/>
    <p:sldId id="351" r:id="rId77"/>
    <p:sldId id="360" r:id="rId78"/>
    <p:sldId id="352" r:id="rId79"/>
    <p:sldId id="411" r:id="rId80"/>
    <p:sldId id="401" r:id="rId81"/>
    <p:sldId id="402" r:id="rId82"/>
    <p:sldId id="407" r:id="rId83"/>
    <p:sldId id="361" r:id="rId84"/>
    <p:sldId id="279" r:id="rId85"/>
    <p:sldId id="363" r:id="rId86"/>
    <p:sldId id="353" r:id="rId87"/>
    <p:sldId id="281" r:id="rId88"/>
    <p:sldId id="308" r:id="rId89"/>
    <p:sldId id="335" r:id="rId90"/>
    <p:sldId id="364" r:id="rId91"/>
    <p:sldId id="334" r:id="rId92"/>
    <p:sldId id="316" r:id="rId93"/>
    <p:sldId id="412" r:id="rId94"/>
  </p:sldIdLst>
  <p:sldSz cx="12192000" cy="6858000"/>
  <p:notesSz cx="7010400" cy="9296400"/>
  <p:custDataLst>
    <p:tags r:id="rId97"/>
  </p:custDataLst>
  <p:defaultTex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4D9D0D8-0BAE-451E-A0BF-03185D413BC0}">
          <p14:sldIdLst/>
        </p14:section>
        <p14:section name="Part 1: Enrollment" id="{C2FF6EAA-3358-458F-9DBC-6FCDEAD931DA}">
          <p14:sldIdLst>
            <p14:sldId id="256"/>
            <p14:sldId id="387"/>
            <p14:sldId id="336"/>
            <p14:sldId id="356"/>
            <p14:sldId id="337"/>
            <p14:sldId id="338"/>
            <p14:sldId id="312"/>
            <p14:sldId id="314"/>
            <p14:sldId id="354"/>
            <p14:sldId id="380"/>
          </p14:sldIdLst>
        </p14:section>
        <p14:section name="Part 2: Basics" id="{B53792BD-43D0-4D18-82A7-59EFABA00DE8}">
          <p14:sldIdLst>
            <p14:sldId id="393"/>
            <p14:sldId id="394"/>
            <p14:sldId id="403"/>
            <p14:sldId id="269"/>
            <p14:sldId id="267"/>
            <p14:sldId id="328"/>
            <p14:sldId id="319"/>
            <p14:sldId id="339"/>
            <p14:sldId id="340"/>
            <p14:sldId id="341"/>
            <p14:sldId id="272"/>
            <p14:sldId id="329"/>
            <p14:sldId id="273"/>
            <p14:sldId id="342"/>
            <p14:sldId id="343"/>
            <p14:sldId id="283"/>
            <p14:sldId id="285"/>
            <p14:sldId id="286"/>
            <p14:sldId id="408"/>
          </p14:sldIdLst>
        </p14:section>
        <p14:section name="Part 3: Coverage Choices" id="{60C0575F-2A63-4E52-B1E1-0AA476F63C01}">
          <p14:sldIdLst>
            <p14:sldId id="395"/>
            <p14:sldId id="413"/>
            <p14:sldId id="404"/>
            <p14:sldId id="357"/>
            <p14:sldId id="365"/>
            <p14:sldId id="313"/>
            <p14:sldId id="287"/>
            <p14:sldId id="277"/>
            <p14:sldId id="326"/>
            <p14:sldId id="288"/>
            <p14:sldId id="289"/>
            <p14:sldId id="345"/>
            <p14:sldId id="291"/>
            <p14:sldId id="294"/>
            <p14:sldId id="276"/>
            <p14:sldId id="292"/>
            <p14:sldId id="293"/>
            <p14:sldId id="409"/>
          </p14:sldIdLst>
        </p14:section>
        <p14:section name="Part 4: Part C" id="{AEBDB121-84E5-494B-A7CB-40003B23AAFA}">
          <p14:sldIdLst>
            <p14:sldId id="397"/>
            <p14:sldId id="398"/>
            <p14:sldId id="405"/>
            <p14:sldId id="358"/>
            <p14:sldId id="349"/>
            <p14:sldId id="332"/>
            <p14:sldId id="386"/>
            <p14:sldId id="302"/>
            <p14:sldId id="350"/>
            <p14:sldId id="303"/>
            <p14:sldId id="309"/>
            <p14:sldId id="410"/>
          </p14:sldIdLst>
        </p14:section>
        <p14:section name="Part 5: Part D" id="{A709D914-B8B9-4B52-9A02-8E0849169E18}">
          <p14:sldIdLst>
            <p14:sldId id="399"/>
            <p14:sldId id="400"/>
            <p14:sldId id="406"/>
            <p14:sldId id="359"/>
            <p14:sldId id="355"/>
            <p14:sldId id="327"/>
            <p14:sldId id="346"/>
            <p14:sldId id="347"/>
            <p14:sldId id="323"/>
            <p14:sldId id="414"/>
            <p14:sldId id="297"/>
            <p14:sldId id="298"/>
            <p14:sldId id="307"/>
            <p14:sldId id="351"/>
            <p14:sldId id="360"/>
            <p14:sldId id="352"/>
            <p14:sldId id="411"/>
          </p14:sldIdLst>
        </p14:section>
        <p14:section name="Part 6: Assistance and Resources" id="{92004E23-89F7-4F4C-AA14-1122E718FAD5}">
          <p14:sldIdLst>
            <p14:sldId id="401"/>
            <p14:sldId id="402"/>
            <p14:sldId id="407"/>
            <p14:sldId id="361"/>
            <p14:sldId id="279"/>
            <p14:sldId id="363"/>
            <p14:sldId id="353"/>
            <p14:sldId id="281"/>
            <p14:sldId id="308"/>
            <p14:sldId id="335"/>
            <p14:sldId id="364"/>
            <p14:sldId id="334"/>
            <p14:sldId id="316"/>
            <p14:sldId id="412"/>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ochocinski, Michelle L - DHS" initials="GMLD" lastIdx="90" clrIdx="0">
    <p:extLst>
      <p:ext uri="{19B8F6BF-5375-455C-9EA6-DF929625EA0E}">
        <p15:presenceInfo xmlns:p15="http://schemas.microsoft.com/office/powerpoint/2012/main" userId="S::michelle.grochocinski@dhs.wisconsin.gov::881354fe-f6fe-458d-8825-e59c6a4a0bfb" providerId="AD"/>
      </p:ext>
    </p:extLst>
  </p:cmAuthor>
  <p:cmAuthor id="2" name="Watson, Pamela Q - DHS (Spherion)" initials="WPQD(" lastIdx="19" clrIdx="1">
    <p:extLst>
      <p:ext uri="{19B8F6BF-5375-455C-9EA6-DF929625EA0E}">
        <p15:presenceInfo xmlns:p15="http://schemas.microsoft.com/office/powerpoint/2012/main" userId="S::pamela.watson@dhs.wisconsin.gov::f60aaa7f-c6bf-4995-ae85-4dc21e86159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00817E"/>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6283" autoAdjust="0"/>
  </p:normalViewPr>
  <p:slideViewPr>
    <p:cSldViewPr snapToGrid="0">
      <p:cViewPr varScale="1">
        <p:scale>
          <a:sx n="112" d="100"/>
          <a:sy n="112" d="100"/>
        </p:scale>
        <p:origin x="438" y="96"/>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slide" Target="slides/slide85.xml"/><Relationship Id="rId97" Type="http://schemas.openxmlformats.org/officeDocument/2006/relationships/tags" Target="tags/tag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diagrams/_rels/data2.xml.rels><?xml version="1.0" encoding="UTF-8" standalone="yes"?>
<Relationships xmlns="http://schemas.openxmlformats.org/package/2006/relationships"><Relationship Id="rId3" Type="http://schemas.openxmlformats.org/officeDocument/2006/relationships/hyperlink" Target="https://www.dhs.wisconsin.gov/seniorcare/index.htm" TargetMode="External"/><Relationship Id="rId2" Type="http://schemas.openxmlformats.org/officeDocument/2006/relationships/hyperlink" Target="https://www.ssa.gov/benefits/medicare/prescriptionhelp.html" TargetMode="External"/><Relationship Id="rId1" Type="http://schemas.openxmlformats.org/officeDocument/2006/relationships/hyperlink" Target="https://www.dhs.wisconsin.gov/library/p-10062.htm" TargetMode="External"/></Relationships>
</file>

<file path=ppt/diagrams/_rels/drawing2.xml.rels><?xml version="1.0" encoding="UTF-8" standalone="yes"?>
<Relationships xmlns="http://schemas.openxmlformats.org/package/2006/relationships"><Relationship Id="rId3" Type="http://schemas.openxmlformats.org/officeDocument/2006/relationships/hyperlink" Target="https://www.dhs.wisconsin.gov/seniorcare/index.htm" TargetMode="External"/><Relationship Id="rId2" Type="http://schemas.openxmlformats.org/officeDocument/2006/relationships/hyperlink" Target="https://www.ssa.gov/benefits/medicare/prescriptionhelp.html" TargetMode="External"/><Relationship Id="rId1" Type="http://schemas.openxmlformats.org/officeDocument/2006/relationships/hyperlink" Target="https://www.dhs.wisconsin.gov/library/p-10062.htm" TargetMode="Externa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090115-75E3-4316-8CB2-7159DD3F5CC6}" type="doc">
      <dgm:prSet loTypeId="urn:microsoft.com/office/officeart/2005/8/layout/vList5" loCatId="list" qsTypeId="urn:microsoft.com/office/officeart/2005/8/quickstyle/simple1" qsCatId="simple" csTypeId="urn:microsoft.com/office/officeart/2005/8/colors/accent2_1" csCatId="accent2" phldr="1"/>
      <dgm:spPr/>
      <dgm:t>
        <a:bodyPr rtlCol="0"/>
        <a:lstStyle/>
        <a:p>
          <a:pPr rtl="0"/>
          <a:endParaRPr lang="en-US"/>
        </a:p>
      </dgm:t>
    </dgm:pt>
    <dgm:pt modelId="{3C05936E-06EC-4064-8E0F-EA9041E40789}">
      <dgm:prSet custT="1"/>
      <dgm:spPr>
        <a:solidFill>
          <a:schemeClr val="accent2">
            <a:lumMod val="20000"/>
            <a:lumOff val="80000"/>
          </a:schemeClr>
        </a:solidFill>
      </dgm:spPr>
      <dgm:t>
        <a:bodyPr rtlCol="0"/>
        <a:lstStyle/>
        <a:p>
          <a:pPr rtl="0"/>
          <a:r>
            <a:rPr lang="it" sz="2800" b="1"/>
            <a:t>Periodo di iscrizione iniziale</a:t>
          </a:r>
          <a:endParaRPr lang="en-US" sz="2800" dirty="0"/>
        </a:p>
      </dgm:t>
    </dgm:pt>
    <dgm:pt modelId="{DBB88DB4-8A9E-42B0-A208-D26C6D1E1083}" type="parTrans" cxnId="{CE542691-28CA-49F4-ADFC-C575F923DD5C}">
      <dgm:prSet/>
      <dgm:spPr/>
      <dgm:t>
        <a:bodyPr rtlCol="0"/>
        <a:lstStyle/>
        <a:p>
          <a:pPr rtl="0"/>
          <a:endParaRPr lang="en-US"/>
        </a:p>
      </dgm:t>
    </dgm:pt>
    <dgm:pt modelId="{4FF5B65F-9EBF-491D-B3BE-4F52238B9E80}" type="sibTrans" cxnId="{CE542691-28CA-49F4-ADFC-C575F923DD5C}">
      <dgm:prSet/>
      <dgm:spPr/>
      <dgm:t>
        <a:bodyPr rtlCol="0"/>
        <a:lstStyle/>
        <a:p>
          <a:pPr rtl="0"/>
          <a:endParaRPr lang="en-US"/>
        </a:p>
      </dgm:t>
    </dgm:pt>
    <dgm:pt modelId="{1512A580-4D6A-47ED-AFD5-16B20458AB30}">
      <dgm:prSet custT="1"/>
      <dgm:spPr/>
      <dgm:t>
        <a:bodyPr rtlCol="0"/>
        <a:lstStyle/>
        <a:p>
          <a:pPr marL="236538" indent="0" rtl="0">
            <a:buNone/>
          </a:pPr>
          <a:r>
            <a:rPr lang="it" sz="2300" dirty="0"/>
            <a:t>3 mesi prima, un mese dopo e 3 mesi dopo l'inizio dell'assistenza sanitaria.</a:t>
          </a:r>
        </a:p>
      </dgm:t>
    </dgm:pt>
    <dgm:pt modelId="{01E556D0-F784-4C15-87D2-0ED4C60FA288}" type="parTrans" cxnId="{CD7D8697-A5B3-4FCA-8849-AAF874761C73}">
      <dgm:prSet/>
      <dgm:spPr/>
      <dgm:t>
        <a:bodyPr rtlCol="0"/>
        <a:lstStyle/>
        <a:p>
          <a:pPr rtl="0"/>
          <a:endParaRPr lang="en-US"/>
        </a:p>
      </dgm:t>
    </dgm:pt>
    <dgm:pt modelId="{97146155-0938-4A1D-93EE-AB88829851E0}" type="sibTrans" cxnId="{CD7D8697-A5B3-4FCA-8849-AAF874761C73}">
      <dgm:prSet/>
      <dgm:spPr/>
      <dgm:t>
        <a:bodyPr rtlCol="0"/>
        <a:lstStyle/>
        <a:p>
          <a:pPr rtl="0"/>
          <a:endParaRPr lang="en-US"/>
        </a:p>
      </dgm:t>
    </dgm:pt>
    <dgm:pt modelId="{B64E8331-8BF5-44BA-BC5B-89D68314CEE5}">
      <dgm:prSet custT="1"/>
      <dgm:spPr>
        <a:solidFill>
          <a:schemeClr val="accent2">
            <a:lumMod val="20000"/>
            <a:lumOff val="80000"/>
          </a:schemeClr>
        </a:solidFill>
      </dgm:spPr>
      <dgm:t>
        <a:bodyPr rtlCol="0"/>
        <a:lstStyle/>
        <a:p>
          <a:pPr rtl="0"/>
          <a:r>
            <a:rPr lang="it" sz="2800" b="1"/>
            <a:t>Periodo Annuale di Apertura delle Iscrizioni</a:t>
          </a:r>
          <a:endParaRPr lang="en-US" sz="2800" dirty="0"/>
        </a:p>
      </dgm:t>
    </dgm:pt>
    <dgm:pt modelId="{5F59A81F-31ED-460A-9874-7381A9F8225F}" type="parTrans" cxnId="{B50EC2B8-AF90-414E-A7D6-D35E70975527}">
      <dgm:prSet/>
      <dgm:spPr/>
      <dgm:t>
        <a:bodyPr rtlCol="0"/>
        <a:lstStyle/>
        <a:p>
          <a:pPr rtl="0"/>
          <a:endParaRPr lang="en-US"/>
        </a:p>
      </dgm:t>
    </dgm:pt>
    <dgm:pt modelId="{7E349C4F-C98B-49CF-99A6-74A69DF39923}" type="sibTrans" cxnId="{B50EC2B8-AF90-414E-A7D6-D35E70975527}">
      <dgm:prSet/>
      <dgm:spPr/>
      <dgm:t>
        <a:bodyPr rtlCol="0"/>
        <a:lstStyle/>
        <a:p>
          <a:pPr rtl="0"/>
          <a:endParaRPr lang="en-US"/>
        </a:p>
      </dgm:t>
    </dgm:pt>
    <dgm:pt modelId="{CFEA18F7-3BB0-4702-9E87-AE0380821B94}">
      <dgm:prSet custT="1"/>
      <dgm:spPr/>
      <dgm:t>
        <a:bodyPr rtlCol="0"/>
        <a:lstStyle/>
        <a:p>
          <a:pPr marL="176213" indent="0" rtl="0">
            <a:buNone/>
          </a:pPr>
          <a:r>
            <a:rPr lang="it" sz="2300" b="1" kern="1200" dirty="0"/>
            <a:t>15 ottobre - 7 dicembre di ogni anno </a:t>
          </a:r>
          <a:br>
            <a:rPr lang="en-US" sz="2300" b="1" kern="1200" dirty="0"/>
          </a:br>
          <a:r>
            <a:rPr lang="it" sz="2300" b="0" kern="1200" dirty="0"/>
            <a:t>Cambiare la copertura. Le modifiche entrano in vigore il </a:t>
          </a:r>
          <a:r>
            <a:rPr lang="it" sz="2300" kern="1200" dirty="0"/>
            <a:t>1° gennaio dell'anno successivo.</a:t>
          </a:r>
        </a:p>
      </dgm:t>
    </dgm:pt>
    <dgm:pt modelId="{F900965F-64DE-4D28-8BD7-B7EF7209EBA7}" type="parTrans" cxnId="{E689357E-84A3-4AD2-8E8E-3AB495B015C5}">
      <dgm:prSet/>
      <dgm:spPr/>
      <dgm:t>
        <a:bodyPr rtlCol="0"/>
        <a:lstStyle/>
        <a:p>
          <a:pPr rtl="0"/>
          <a:endParaRPr lang="en-US"/>
        </a:p>
      </dgm:t>
    </dgm:pt>
    <dgm:pt modelId="{60DF9E09-16CC-49F1-B12B-5507A7B77428}" type="sibTrans" cxnId="{E689357E-84A3-4AD2-8E8E-3AB495B015C5}">
      <dgm:prSet/>
      <dgm:spPr/>
      <dgm:t>
        <a:bodyPr rtlCol="0"/>
        <a:lstStyle/>
        <a:p>
          <a:pPr rtl="0"/>
          <a:endParaRPr lang="en-US"/>
        </a:p>
      </dgm:t>
    </dgm:pt>
    <dgm:pt modelId="{DDE9DCBA-9CF0-47E9-82A9-950AFE9F6CD3}">
      <dgm:prSet custT="1"/>
      <dgm:spPr>
        <a:solidFill>
          <a:schemeClr val="accent2">
            <a:lumMod val="20000"/>
            <a:lumOff val="80000"/>
          </a:schemeClr>
        </a:solidFill>
      </dgm:spPr>
      <dgm:t>
        <a:bodyPr rtlCol="0"/>
        <a:lstStyle/>
        <a:p>
          <a:pPr rtl="0"/>
          <a:r>
            <a:rPr lang="it" sz="2800" b="1" dirty="0"/>
            <a:t>Periodo di iscrizione aperta a Medicare Advantage</a:t>
          </a:r>
          <a:endParaRPr lang="en-US" sz="2800" dirty="0"/>
        </a:p>
      </dgm:t>
    </dgm:pt>
    <dgm:pt modelId="{25FD3C1F-C239-4865-B3C2-BD94BA26F614}" type="parTrans" cxnId="{9A1C4872-6886-4F26-85F5-3C8656FCDB4E}">
      <dgm:prSet/>
      <dgm:spPr/>
      <dgm:t>
        <a:bodyPr rtlCol="0"/>
        <a:lstStyle/>
        <a:p>
          <a:pPr rtl="0"/>
          <a:endParaRPr lang="en-US"/>
        </a:p>
      </dgm:t>
    </dgm:pt>
    <dgm:pt modelId="{B8DC8E96-F85F-47E1-9DD4-CE346E0D70E2}" type="sibTrans" cxnId="{9A1C4872-6886-4F26-85F5-3C8656FCDB4E}">
      <dgm:prSet/>
      <dgm:spPr/>
      <dgm:t>
        <a:bodyPr rtlCol="0"/>
        <a:lstStyle/>
        <a:p>
          <a:pPr rtl="0"/>
          <a:endParaRPr lang="en-US"/>
        </a:p>
      </dgm:t>
    </dgm:pt>
    <dgm:pt modelId="{C2329D91-185A-48EA-AC4C-6FA4CA7A69E1}">
      <dgm:prSet custT="1"/>
      <dgm:spPr/>
      <dgm:t>
        <a:bodyPr rtlCol="0"/>
        <a:lstStyle/>
        <a:p>
          <a:pPr marL="176213" indent="0" rtl="0">
            <a:buNone/>
          </a:pPr>
          <a:r>
            <a:rPr lang="it" sz="2300" b="0" dirty="0"/>
            <a:t>Le persone che hanno già un piano Medicare Advantage possono effettuare una modifica</a:t>
          </a:r>
          <a:r>
            <a:rPr lang="hu-HU" sz="2300" b="0" dirty="0"/>
            <a:t>   </a:t>
          </a:r>
          <a:r>
            <a:rPr lang="it" sz="2300" b="1" dirty="0"/>
            <a:t>1 gennaio - 31 marzo </a:t>
          </a:r>
          <a:r>
            <a:rPr lang="it" sz="2300" b="0" dirty="0"/>
            <a:t>ogni anno</a:t>
          </a:r>
          <a:endParaRPr lang="en-US" sz="2300" dirty="0"/>
        </a:p>
      </dgm:t>
    </dgm:pt>
    <dgm:pt modelId="{E8EBB1DB-100E-4471-AE48-EFE63F30D41C}" type="parTrans" cxnId="{63084431-151E-435F-B759-99F38CDA3950}">
      <dgm:prSet/>
      <dgm:spPr/>
      <dgm:t>
        <a:bodyPr rtlCol="0"/>
        <a:lstStyle/>
        <a:p>
          <a:pPr rtl="0"/>
          <a:endParaRPr lang="en-US"/>
        </a:p>
      </dgm:t>
    </dgm:pt>
    <dgm:pt modelId="{06442AEA-3BC0-447F-A035-F9B300FCF6F2}" type="sibTrans" cxnId="{63084431-151E-435F-B759-99F38CDA3950}">
      <dgm:prSet/>
      <dgm:spPr/>
      <dgm:t>
        <a:bodyPr rtlCol="0"/>
        <a:lstStyle/>
        <a:p>
          <a:pPr rtl="0"/>
          <a:endParaRPr lang="en-US"/>
        </a:p>
      </dgm:t>
    </dgm:pt>
    <dgm:pt modelId="{F80B611A-2EE4-4DDA-B95D-3AC5A71E37F2}">
      <dgm:prSet custT="1"/>
      <dgm:spPr>
        <a:solidFill>
          <a:schemeClr val="accent2">
            <a:lumMod val="20000"/>
            <a:lumOff val="80000"/>
          </a:schemeClr>
        </a:solidFill>
      </dgm:spPr>
      <dgm:t>
        <a:bodyPr rtlCol="0"/>
        <a:lstStyle/>
        <a:p>
          <a:pPr rtl="0"/>
          <a:r>
            <a:rPr lang="it" sz="2800" b="1" dirty="0"/>
            <a:t>Periodi di iscrizione speciali</a:t>
          </a:r>
          <a:endParaRPr lang="en-US" sz="2800" dirty="0"/>
        </a:p>
      </dgm:t>
    </dgm:pt>
    <dgm:pt modelId="{2C1AE404-5559-40E6-AE23-076D6DBA09DB}" type="parTrans" cxnId="{5FAFA045-E0B1-4B34-B102-903B33E8CDD7}">
      <dgm:prSet/>
      <dgm:spPr/>
      <dgm:t>
        <a:bodyPr rtlCol="0"/>
        <a:lstStyle/>
        <a:p>
          <a:pPr rtl="0"/>
          <a:endParaRPr lang="en-US"/>
        </a:p>
      </dgm:t>
    </dgm:pt>
    <dgm:pt modelId="{F0159A73-A2CB-47BB-AEBF-EA188A811270}" type="sibTrans" cxnId="{5FAFA045-E0B1-4B34-B102-903B33E8CDD7}">
      <dgm:prSet/>
      <dgm:spPr/>
      <dgm:t>
        <a:bodyPr rtlCol="0"/>
        <a:lstStyle/>
        <a:p>
          <a:pPr rtl="0"/>
          <a:endParaRPr lang="en-US"/>
        </a:p>
      </dgm:t>
    </dgm:pt>
    <dgm:pt modelId="{560CC4FE-E3ED-4F8B-992D-B1288276E790}">
      <dgm:prSet custT="1"/>
      <dgm:spPr/>
      <dgm:t>
        <a:bodyPr rtlCol="0"/>
        <a:lstStyle/>
        <a:p>
          <a:pPr marL="176213" indent="0" rtl="0">
            <a:buNone/>
          </a:pPr>
          <a:r>
            <a:rPr lang="it" sz="2300" dirty="0"/>
            <a:t>Gli eventi qualificanti possono dare l'opportunità di cambiare la copertura Medicare</a:t>
          </a:r>
        </a:p>
      </dgm:t>
    </dgm:pt>
    <dgm:pt modelId="{AC4F3D1D-96E9-4086-8815-72D80FCCA5C2}" type="parTrans" cxnId="{69483CA1-8B7D-44E6-B412-BD4AD8EF9B85}">
      <dgm:prSet/>
      <dgm:spPr/>
      <dgm:t>
        <a:bodyPr rtlCol="0"/>
        <a:lstStyle/>
        <a:p>
          <a:pPr rtl="0"/>
          <a:endParaRPr lang="en-US"/>
        </a:p>
      </dgm:t>
    </dgm:pt>
    <dgm:pt modelId="{A20A4C0D-83DA-4EEE-80A2-C50010A3F29F}" type="sibTrans" cxnId="{69483CA1-8B7D-44E6-B412-BD4AD8EF9B85}">
      <dgm:prSet/>
      <dgm:spPr/>
      <dgm:t>
        <a:bodyPr rtlCol="0"/>
        <a:lstStyle/>
        <a:p>
          <a:pPr rtl="0"/>
          <a:endParaRPr lang="en-US"/>
        </a:p>
      </dgm:t>
    </dgm:pt>
    <dgm:pt modelId="{8DA52157-F151-4246-A183-A59ED5ACBB2D}" type="pres">
      <dgm:prSet presAssocID="{47090115-75E3-4316-8CB2-7159DD3F5CC6}" presName="Name0" presStyleCnt="0">
        <dgm:presLayoutVars>
          <dgm:dir/>
          <dgm:animLvl val="lvl"/>
          <dgm:resizeHandles val="exact"/>
        </dgm:presLayoutVars>
      </dgm:prSet>
      <dgm:spPr/>
    </dgm:pt>
    <dgm:pt modelId="{A7EAC09F-1B60-4663-BDA8-6CD551A83F9E}" type="pres">
      <dgm:prSet presAssocID="{3C05936E-06EC-4064-8E0F-EA9041E40789}" presName="linNode" presStyleCnt="0"/>
      <dgm:spPr/>
    </dgm:pt>
    <dgm:pt modelId="{CF3EE2EC-67D0-4139-A5DA-BCB0423E1211}" type="pres">
      <dgm:prSet presAssocID="{3C05936E-06EC-4064-8E0F-EA9041E40789}" presName="parentText" presStyleLbl="node1" presStyleIdx="0" presStyleCnt="4">
        <dgm:presLayoutVars>
          <dgm:chMax val="1"/>
          <dgm:bulletEnabled val="1"/>
        </dgm:presLayoutVars>
      </dgm:prSet>
      <dgm:spPr/>
    </dgm:pt>
    <dgm:pt modelId="{16EBEDAC-35FD-4995-BE8D-E4AEF76A5299}" type="pres">
      <dgm:prSet presAssocID="{3C05936E-06EC-4064-8E0F-EA9041E40789}" presName="descendantText" presStyleLbl="alignAccFollowNode1" presStyleIdx="0" presStyleCnt="4" custScaleY="119093">
        <dgm:presLayoutVars>
          <dgm:bulletEnabled val="1"/>
        </dgm:presLayoutVars>
      </dgm:prSet>
      <dgm:spPr/>
    </dgm:pt>
    <dgm:pt modelId="{6D1B2657-F6CF-45A7-A140-D8145C1F0C28}" type="pres">
      <dgm:prSet presAssocID="{4FF5B65F-9EBF-491D-B3BE-4F52238B9E80}" presName="sp" presStyleCnt="0"/>
      <dgm:spPr/>
    </dgm:pt>
    <dgm:pt modelId="{FA3C1CB8-BAC7-4981-80CE-51DE53BDBC7D}" type="pres">
      <dgm:prSet presAssocID="{B64E8331-8BF5-44BA-BC5B-89D68314CEE5}" presName="linNode" presStyleCnt="0"/>
      <dgm:spPr/>
    </dgm:pt>
    <dgm:pt modelId="{D514C1B3-6B98-4004-A000-064C8A7C2212}" type="pres">
      <dgm:prSet presAssocID="{B64E8331-8BF5-44BA-BC5B-89D68314CEE5}" presName="parentText" presStyleLbl="node1" presStyleIdx="1" presStyleCnt="4">
        <dgm:presLayoutVars>
          <dgm:chMax val="1"/>
          <dgm:bulletEnabled val="1"/>
        </dgm:presLayoutVars>
      </dgm:prSet>
      <dgm:spPr/>
    </dgm:pt>
    <dgm:pt modelId="{CFF62F21-8F30-45E9-BB29-AEABFFD43C6A}" type="pres">
      <dgm:prSet presAssocID="{B64E8331-8BF5-44BA-BC5B-89D68314CEE5}" presName="descendantText" presStyleLbl="alignAccFollowNode1" presStyleIdx="1" presStyleCnt="4" custScaleY="119093">
        <dgm:presLayoutVars>
          <dgm:bulletEnabled val="1"/>
        </dgm:presLayoutVars>
      </dgm:prSet>
      <dgm:spPr/>
    </dgm:pt>
    <dgm:pt modelId="{F0693D4D-BF94-408E-8699-B28CE738BD07}" type="pres">
      <dgm:prSet presAssocID="{7E349C4F-C98B-49CF-99A6-74A69DF39923}" presName="sp" presStyleCnt="0"/>
      <dgm:spPr/>
    </dgm:pt>
    <dgm:pt modelId="{E851FB77-8212-4F57-AA29-AF484922999C}" type="pres">
      <dgm:prSet presAssocID="{DDE9DCBA-9CF0-47E9-82A9-950AFE9F6CD3}" presName="linNode" presStyleCnt="0"/>
      <dgm:spPr/>
    </dgm:pt>
    <dgm:pt modelId="{516281F7-5637-4314-A4FC-4E4A8131CACE}" type="pres">
      <dgm:prSet presAssocID="{DDE9DCBA-9CF0-47E9-82A9-950AFE9F6CD3}" presName="parentText" presStyleLbl="node1" presStyleIdx="2" presStyleCnt="4">
        <dgm:presLayoutVars>
          <dgm:chMax val="1"/>
          <dgm:bulletEnabled val="1"/>
        </dgm:presLayoutVars>
      </dgm:prSet>
      <dgm:spPr/>
    </dgm:pt>
    <dgm:pt modelId="{435441D0-6D36-410A-A6CA-5EB36F557E45}" type="pres">
      <dgm:prSet presAssocID="{DDE9DCBA-9CF0-47E9-82A9-950AFE9F6CD3}" presName="descendantText" presStyleLbl="alignAccFollowNode1" presStyleIdx="2" presStyleCnt="4" custScaleY="119093">
        <dgm:presLayoutVars>
          <dgm:bulletEnabled val="1"/>
        </dgm:presLayoutVars>
      </dgm:prSet>
      <dgm:spPr/>
    </dgm:pt>
    <dgm:pt modelId="{60DF66F7-625A-4172-A22D-DA6F5B8611D6}" type="pres">
      <dgm:prSet presAssocID="{B8DC8E96-F85F-47E1-9DD4-CE346E0D70E2}" presName="sp" presStyleCnt="0"/>
      <dgm:spPr/>
    </dgm:pt>
    <dgm:pt modelId="{F5DA56BC-48A4-4300-A111-EC8A62A27390}" type="pres">
      <dgm:prSet presAssocID="{F80B611A-2EE4-4DDA-B95D-3AC5A71E37F2}" presName="linNode" presStyleCnt="0"/>
      <dgm:spPr/>
    </dgm:pt>
    <dgm:pt modelId="{3723CD6B-A69C-4F10-A21F-85660CBFA7BD}" type="pres">
      <dgm:prSet presAssocID="{F80B611A-2EE4-4DDA-B95D-3AC5A71E37F2}" presName="parentText" presStyleLbl="node1" presStyleIdx="3" presStyleCnt="4">
        <dgm:presLayoutVars>
          <dgm:chMax val="1"/>
          <dgm:bulletEnabled val="1"/>
        </dgm:presLayoutVars>
      </dgm:prSet>
      <dgm:spPr/>
    </dgm:pt>
    <dgm:pt modelId="{37F1C8C0-D261-4943-BCB4-27BC5B30E72A}" type="pres">
      <dgm:prSet presAssocID="{F80B611A-2EE4-4DDA-B95D-3AC5A71E37F2}" presName="descendantText" presStyleLbl="alignAccFollowNode1" presStyleIdx="3" presStyleCnt="4" custScaleY="119093">
        <dgm:presLayoutVars>
          <dgm:bulletEnabled val="1"/>
        </dgm:presLayoutVars>
      </dgm:prSet>
      <dgm:spPr/>
    </dgm:pt>
  </dgm:ptLst>
  <dgm:cxnLst>
    <dgm:cxn modelId="{D49B3D00-075C-4FD8-8646-79B9AE746E59}" type="presOf" srcId="{560CC4FE-E3ED-4F8B-992D-B1288276E790}" destId="{37F1C8C0-D261-4943-BCB4-27BC5B30E72A}" srcOrd="0" destOrd="0" presId="urn:microsoft.com/office/officeart/2005/8/layout/vList5"/>
    <dgm:cxn modelId="{63084431-151E-435F-B759-99F38CDA3950}" srcId="{DDE9DCBA-9CF0-47E9-82A9-950AFE9F6CD3}" destId="{C2329D91-185A-48EA-AC4C-6FA4CA7A69E1}" srcOrd="0" destOrd="0" parTransId="{E8EBB1DB-100E-4471-AE48-EFE63F30D41C}" sibTransId="{06442AEA-3BC0-447F-A035-F9B300FCF6F2}"/>
    <dgm:cxn modelId="{A4D77742-6DC9-4385-9313-81736D12BF42}" type="presOf" srcId="{CFEA18F7-3BB0-4702-9E87-AE0380821B94}" destId="{CFF62F21-8F30-45E9-BB29-AEABFFD43C6A}" srcOrd="0" destOrd="0" presId="urn:microsoft.com/office/officeart/2005/8/layout/vList5"/>
    <dgm:cxn modelId="{5FAFA045-E0B1-4B34-B102-903B33E8CDD7}" srcId="{47090115-75E3-4316-8CB2-7159DD3F5CC6}" destId="{F80B611A-2EE4-4DDA-B95D-3AC5A71E37F2}" srcOrd="3" destOrd="0" parTransId="{2C1AE404-5559-40E6-AE23-076D6DBA09DB}" sibTransId="{F0159A73-A2CB-47BB-AEBF-EA188A811270}"/>
    <dgm:cxn modelId="{E2F6F946-8F95-4273-9730-5D0DD071514D}" type="presOf" srcId="{C2329D91-185A-48EA-AC4C-6FA4CA7A69E1}" destId="{435441D0-6D36-410A-A6CA-5EB36F557E45}" srcOrd="0" destOrd="0" presId="urn:microsoft.com/office/officeart/2005/8/layout/vList5"/>
    <dgm:cxn modelId="{F1875849-AA6E-4682-A324-63E08F9BFDF5}" type="presOf" srcId="{F80B611A-2EE4-4DDA-B95D-3AC5A71E37F2}" destId="{3723CD6B-A69C-4F10-A21F-85660CBFA7BD}" srcOrd="0" destOrd="0" presId="urn:microsoft.com/office/officeart/2005/8/layout/vList5"/>
    <dgm:cxn modelId="{1083F24F-990A-43BE-9DF8-9E64B8671184}" type="presOf" srcId="{1512A580-4D6A-47ED-AFD5-16B20458AB30}" destId="{16EBEDAC-35FD-4995-BE8D-E4AEF76A5299}" srcOrd="0" destOrd="0" presId="urn:microsoft.com/office/officeart/2005/8/layout/vList5"/>
    <dgm:cxn modelId="{9A1C4872-6886-4F26-85F5-3C8656FCDB4E}" srcId="{47090115-75E3-4316-8CB2-7159DD3F5CC6}" destId="{DDE9DCBA-9CF0-47E9-82A9-950AFE9F6CD3}" srcOrd="2" destOrd="0" parTransId="{25FD3C1F-C239-4865-B3C2-BD94BA26F614}" sibTransId="{B8DC8E96-F85F-47E1-9DD4-CE346E0D70E2}"/>
    <dgm:cxn modelId="{E689357E-84A3-4AD2-8E8E-3AB495B015C5}" srcId="{B64E8331-8BF5-44BA-BC5B-89D68314CEE5}" destId="{CFEA18F7-3BB0-4702-9E87-AE0380821B94}" srcOrd="0" destOrd="0" parTransId="{F900965F-64DE-4D28-8BD7-B7EF7209EBA7}" sibTransId="{60DF9E09-16CC-49F1-B12B-5507A7B77428}"/>
    <dgm:cxn modelId="{CE542691-28CA-49F4-ADFC-C575F923DD5C}" srcId="{47090115-75E3-4316-8CB2-7159DD3F5CC6}" destId="{3C05936E-06EC-4064-8E0F-EA9041E40789}" srcOrd="0" destOrd="0" parTransId="{DBB88DB4-8A9E-42B0-A208-D26C6D1E1083}" sibTransId="{4FF5B65F-9EBF-491D-B3BE-4F52238B9E80}"/>
    <dgm:cxn modelId="{CD7D8697-A5B3-4FCA-8849-AAF874761C73}" srcId="{3C05936E-06EC-4064-8E0F-EA9041E40789}" destId="{1512A580-4D6A-47ED-AFD5-16B20458AB30}" srcOrd="0" destOrd="0" parTransId="{01E556D0-F784-4C15-87D2-0ED4C60FA288}" sibTransId="{97146155-0938-4A1D-93EE-AB88829851E0}"/>
    <dgm:cxn modelId="{69483CA1-8B7D-44E6-B412-BD4AD8EF9B85}" srcId="{F80B611A-2EE4-4DDA-B95D-3AC5A71E37F2}" destId="{560CC4FE-E3ED-4F8B-992D-B1288276E790}" srcOrd="0" destOrd="0" parTransId="{AC4F3D1D-96E9-4086-8815-72D80FCCA5C2}" sibTransId="{A20A4C0D-83DA-4EEE-80A2-C50010A3F29F}"/>
    <dgm:cxn modelId="{B50EC2B8-AF90-414E-A7D6-D35E70975527}" srcId="{47090115-75E3-4316-8CB2-7159DD3F5CC6}" destId="{B64E8331-8BF5-44BA-BC5B-89D68314CEE5}" srcOrd="1" destOrd="0" parTransId="{5F59A81F-31ED-460A-9874-7381A9F8225F}" sibTransId="{7E349C4F-C98B-49CF-99A6-74A69DF39923}"/>
    <dgm:cxn modelId="{414995D2-1CFB-430F-A727-08EA8750A28E}" type="presOf" srcId="{B64E8331-8BF5-44BA-BC5B-89D68314CEE5}" destId="{D514C1B3-6B98-4004-A000-064C8A7C2212}" srcOrd="0" destOrd="0" presId="urn:microsoft.com/office/officeart/2005/8/layout/vList5"/>
    <dgm:cxn modelId="{CFE504D4-CDEA-408E-9646-8F423F081F93}" type="presOf" srcId="{3C05936E-06EC-4064-8E0F-EA9041E40789}" destId="{CF3EE2EC-67D0-4139-A5DA-BCB0423E1211}" srcOrd="0" destOrd="0" presId="urn:microsoft.com/office/officeart/2005/8/layout/vList5"/>
    <dgm:cxn modelId="{09C3E2D8-4DCD-49FB-84F1-EF58146A841D}" type="presOf" srcId="{47090115-75E3-4316-8CB2-7159DD3F5CC6}" destId="{8DA52157-F151-4246-A183-A59ED5ACBB2D}" srcOrd="0" destOrd="0" presId="urn:microsoft.com/office/officeart/2005/8/layout/vList5"/>
    <dgm:cxn modelId="{F301C9EF-9E9B-4853-A496-B0FDE04C6FDE}" type="presOf" srcId="{DDE9DCBA-9CF0-47E9-82A9-950AFE9F6CD3}" destId="{516281F7-5637-4314-A4FC-4E4A8131CACE}" srcOrd="0" destOrd="0" presId="urn:microsoft.com/office/officeart/2005/8/layout/vList5"/>
    <dgm:cxn modelId="{54109701-74F6-467D-9E3C-475F27C6B961}" type="presParOf" srcId="{8DA52157-F151-4246-A183-A59ED5ACBB2D}" destId="{A7EAC09F-1B60-4663-BDA8-6CD551A83F9E}" srcOrd="0" destOrd="0" presId="urn:microsoft.com/office/officeart/2005/8/layout/vList5"/>
    <dgm:cxn modelId="{28DFAF45-A8D0-4323-8981-4583E0E483FB}" type="presParOf" srcId="{A7EAC09F-1B60-4663-BDA8-6CD551A83F9E}" destId="{CF3EE2EC-67D0-4139-A5DA-BCB0423E1211}" srcOrd="0" destOrd="0" presId="urn:microsoft.com/office/officeart/2005/8/layout/vList5"/>
    <dgm:cxn modelId="{CDA8780E-A29E-45C3-B395-69B794A405D4}" type="presParOf" srcId="{A7EAC09F-1B60-4663-BDA8-6CD551A83F9E}" destId="{16EBEDAC-35FD-4995-BE8D-E4AEF76A5299}" srcOrd="1" destOrd="0" presId="urn:microsoft.com/office/officeart/2005/8/layout/vList5"/>
    <dgm:cxn modelId="{449E9EE2-B173-4C68-A09F-5B28D6C81EF5}" type="presParOf" srcId="{8DA52157-F151-4246-A183-A59ED5ACBB2D}" destId="{6D1B2657-F6CF-45A7-A140-D8145C1F0C28}" srcOrd="1" destOrd="0" presId="urn:microsoft.com/office/officeart/2005/8/layout/vList5"/>
    <dgm:cxn modelId="{7064840D-E60C-4E0A-92ED-D2FDD9366923}" type="presParOf" srcId="{8DA52157-F151-4246-A183-A59ED5ACBB2D}" destId="{FA3C1CB8-BAC7-4981-80CE-51DE53BDBC7D}" srcOrd="2" destOrd="0" presId="urn:microsoft.com/office/officeart/2005/8/layout/vList5"/>
    <dgm:cxn modelId="{F416206E-EC0C-465C-AC7A-5D41E0950A9C}" type="presParOf" srcId="{FA3C1CB8-BAC7-4981-80CE-51DE53BDBC7D}" destId="{D514C1B3-6B98-4004-A000-064C8A7C2212}" srcOrd="0" destOrd="0" presId="urn:microsoft.com/office/officeart/2005/8/layout/vList5"/>
    <dgm:cxn modelId="{E75A2216-0143-4432-999E-8C96EF7855F6}" type="presParOf" srcId="{FA3C1CB8-BAC7-4981-80CE-51DE53BDBC7D}" destId="{CFF62F21-8F30-45E9-BB29-AEABFFD43C6A}" srcOrd="1" destOrd="0" presId="urn:microsoft.com/office/officeart/2005/8/layout/vList5"/>
    <dgm:cxn modelId="{080EEA89-958D-4361-AB17-2D1DE6399C9A}" type="presParOf" srcId="{8DA52157-F151-4246-A183-A59ED5ACBB2D}" destId="{F0693D4D-BF94-408E-8699-B28CE738BD07}" srcOrd="3" destOrd="0" presId="urn:microsoft.com/office/officeart/2005/8/layout/vList5"/>
    <dgm:cxn modelId="{37679486-5ED7-4FCE-A026-AEDAB466C6A6}" type="presParOf" srcId="{8DA52157-F151-4246-A183-A59ED5ACBB2D}" destId="{E851FB77-8212-4F57-AA29-AF484922999C}" srcOrd="4" destOrd="0" presId="urn:microsoft.com/office/officeart/2005/8/layout/vList5"/>
    <dgm:cxn modelId="{0C211CE4-21D0-4FF9-8CD3-50F0432B1156}" type="presParOf" srcId="{E851FB77-8212-4F57-AA29-AF484922999C}" destId="{516281F7-5637-4314-A4FC-4E4A8131CACE}" srcOrd="0" destOrd="0" presId="urn:microsoft.com/office/officeart/2005/8/layout/vList5"/>
    <dgm:cxn modelId="{CEA769CE-5F3F-4265-BA6A-98295ED6BB04}" type="presParOf" srcId="{E851FB77-8212-4F57-AA29-AF484922999C}" destId="{435441D0-6D36-410A-A6CA-5EB36F557E45}" srcOrd="1" destOrd="0" presId="urn:microsoft.com/office/officeart/2005/8/layout/vList5"/>
    <dgm:cxn modelId="{5CC227D8-A23E-4397-84B9-140BE6C5EFAA}" type="presParOf" srcId="{8DA52157-F151-4246-A183-A59ED5ACBB2D}" destId="{60DF66F7-625A-4172-A22D-DA6F5B8611D6}" srcOrd="5" destOrd="0" presId="urn:microsoft.com/office/officeart/2005/8/layout/vList5"/>
    <dgm:cxn modelId="{02C8DF07-9D5E-4B5E-8A1A-E797951174A5}" type="presParOf" srcId="{8DA52157-F151-4246-A183-A59ED5ACBB2D}" destId="{F5DA56BC-48A4-4300-A111-EC8A62A27390}" srcOrd="6" destOrd="0" presId="urn:microsoft.com/office/officeart/2005/8/layout/vList5"/>
    <dgm:cxn modelId="{12A7BB30-4024-4093-A9EB-F911E01D5967}" type="presParOf" srcId="{F5DA56BC-48A4-4300-A111-EC8A62A27390}" destId="{3723CD6B-A69C-4F10-A21F-85660CBFA7BD}" srcOrd="0" destOrd="0" presId="urn:microsoft.com/office/officeart/2005/8/layout/vList5"/>
    <dgm:cxn modelId="{06EDA94F-A480-4BB9-8FEE-9E12ECCCB2C1}" type="presParOf" srcId="{F5DA56BC-48A4-4300-A111-EC8A62A27390}" destId="{37F1C8C0-D261-4943-BCB4-27BC5B30E72A}"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0B2C99-72A4-454C-A689-D20E55F2C279}" type="doc">
      <dgm:prSet loTypeId="urn:microsoft.com/office/officeart/2005/8/layout/list1" loCatId="list" qsTypeId="urn:microsoft.com/office/officeart/2005/8/quickstyle/simple1" qsCatId="simple" csTypeId="urn:microsoft.com/office/officeart/2005/8/colors/accent1_2" csCatId="accent1" phldr="1"/>
      <dgm:spPr/>
      <dgm:t>
        <a:bodyPr rtlCol="0"/>
        <a:lstStyle/>
        <a:p>
          <a:pPr rtl="0"/>
          <a:endParaRPr lang="en-US"/>
        </a:p>
      </dgm:t>
    </dgm:pt>
    <dgm:pt modelId="{7DB80B0F-D7C3-4EEA-9114-3C52F84AD620}">
      <dgm:prSet custT="1"/>
      <dgm:spPr>
        <a:solidFill>
          <a:schemeClr val="accent1">
            <a:lumMod val="75000"/>
          </a:schemeClr>
        </a:solidFill>
      </dgm:spPr>
      <dgm:t>
        <a:bodyPr rtlCol="0"/>
        <a:lstStyle/>
        <a:p>
          <a:pPr rtl="0"/>
          <a:r>
            <a:rPr lang="it" sz="2500" b="1"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Programmi di risparmio Medicare </a:t>
          </a:r>
          <a:endParaRPr lang="en-US" sz="2500" dirty="0">
            <a:solidFill>
              <a:schemeClr val="bg1"/>
            </a:solidFill>
          </a:endParaRPr>
        </a:p>
      </dgm:t>
    </dgm:pt>
    <dgm:pt modelId="{6522BF90-02A3-46AE-851D-E067EF69C3AC}" type="parTrans" cxnId="{5F719858-B015-4BC8-ABCA-85DB05B4B618}">
      <dgm:prSet/>
      <dgm:spPr/>
      <dgm:t>
        <a:bodyPr rtlCol="0"/>
        <a:lstStyle/>
        <a:p>
          <a:pPr rtl="0"/>
          <a:endParaRPr lang="en-US" sz="2400"/>
        </a:p>
      </dgm:t>
    </dgm:pt>
    <dgm:pt modelId="{A4BE7D0F-0484-4C0C-9DA6-A6E6831EA82B}" type="sibTrans" cxnId="{5F719858-B015-4BC8-ABCA-85DB05B4B618}">
      <dgm:prSet/>
      <dgm:spPr/>
      <dgm:t>
        <a:bodyPr rtlCol="0"/>
        <a:lstStyle/>
        <a:p>
          <a:pPr rtl="0"/>
          <a:endParaRPr lang="en-US" sz="2400"/>
        </a:p>
      </dgm:t>
    </dgm:pt>
    <dgm:pt modelId="{9BDEBEDE-A3E1-427F-917D-34170DFDD472}">
      <dgm:prSet custT="1"/>
      <dgm:spPr/>
      <dgm:t>
        <a:bodyPr rtlCol="0"/>
        <a:lstStyle/>
        <a:p>
          <a:pPr rtl="0"/>
          <a:r>
            <a:rPr lang="it" sz="2300" dirty="0"/>
            <a:t>Contribuisce al pagamento del premio Medicare Parte B</a:t>
          </a:r>
        </a:p>
      </dgm:t>
    </dgm:pt>
    <dgm:pt modelId="{4BEB1D7D-8AD5-45AB-B060-94E4FF680551}" type="parTrans" cxnId="{962AE1F9-C007-4951-B921-525AB42A02BC}">
      <dgm:prSet/>
      <dgm:spPr/>
      <dgm:t>
        <a:bodyPr rtlCol="0"/>
        <a:lstStyle/>
        <a:p>
          <a:pPr rtl="0"/>
          <a:endParaRPr lang="en-US" sz="2400"/>
        </a:p>
      </dgm:t>
    </dgm:pt>
    <dgm:pt modelId="{F0702C81-AE1B-4A26-BD5F-24B1E158BD42}" type="sibTrans" cxnId="{962AE1F9-C007-4951-B921-525AB42A02BC}">
      <dgm:prSet/>
      <dgm:spPr/>
      <dgm:t>
        <a:bodyPr rtlCol="0"/>
        <a:lstStyle/>
        <a:p>
          <a:pPr rtl="0"/>
          <a:endParaRPr lang="en-US" sz="2400"/>
        </a:p>
      </dgm:t>
    </dgm:pt>
    <dgm:pt modelId="{F30D215E-C956-4ECA-AFB7-DF638A28D668}">
      <dgm:prSet custT="1"/>
      <dgm:spPr/>
      <dgm:t>
        <a:bodyPr rtlCol="0"/>
        <a:lstStyle/>
        <a:p>
          <a:pPr rtl="0"/>
          <a:r>
            <a:rPr lang="it" sz="2300" dirty="0"/>
            <a:t>Può anche contribuire al pagamento dei ticket e delle franchigie Medicare.</a:t>
          </a:r>
        </a:p>
      </dgm:t>
    </dgm:pt>
    <dgm:pt modelId="{B5F9993E-7933-4BE1-B1A4-491ED6206AE3}" type="parTrans" cxnId="{B7E3D6DB-C32B-4973-8568-6930B7746629}">
      <dgm:prSet/>
      <dgm:spPr/>
      <dgm:t>
        <a:bodyPr rtlCol="0"/>
        <a:lstStyle/>
        <a:p>
          <a:pPr rtl="0"/>
          <a:endParaRPr lang="en-US" sz="2400"/>
        </a:p>
      </dgm:t>
    </dgm:pt>
    <dgm:pt modelId="{E061283E-33D5-474C-8F61-670E1AFD4EA8}" type="sibTrans" cxnId="{B7E3D6DB-C32B-4973-8568-6930B7746629}">
      <dgm:prSet/>
      <dgm:spPr/>
      <dgm:t>
        <a:bodyPr rtlCol="0"/>
        <a:lstStyle/>
        <a:p>
          <a:pPr rtl="0"/>
          <a:endParaRPr lang="en-US" sz="2400"/>
        </a:p>
      </dgm:t>
    </dgm:pt>
    <dgm:pt modelId="{2A180F52-06C3-4DAD-B2AC-6AD4884470CC}">
      <dgm:prSet custT="1"/>
      <dgm:spPr>
        <a:solidFill>
          <a:schemeClr val="accent1">
            <a:lumMod val="75000"/>
          </a:schemeClr>
        </a:solidFill>
      </dgm:spPr>
      <dgm:t>
        <a:bodyPr rtlCol="0"/>
        <a:lstStyle/>
        <a:p>
          <a:pPr rtl="0"/>
          <a:r>
            <a:rPr lang="it" sz="2500" b="1" dirty="0">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Aiuto extra (sussidio a basso reddito)</a:t>
          </a:r>
          <a:endParaRPr lang="en-US" sz="2500" dirty="0">
            <a:solidFill>
              <a:schemeClr val="bg1"/>
            </a:solidFill>
          </a:endParaRPr>
        </a:p>
      </dgm:t>
    </dgm:pt>
    <dgm:pt modelId="{A5F4B362-A18D-4A95-906B-A861D997376B}" type="parTrans" cxnId="{34A44430-D060-43A9-96FC-E123E28D23A4}">
      <dgm:prSet/>
      <dgm:spPr/>
      <dgm:t>
        <a:bodyPr rtlCol="0"/>
        <a:lstStyle/>
        <a:p>
          <a:pPr rtl="0"/>
          <a:endParaRPr lang="en-US" sz="2400"/>
        </a:p>
      </dgm:t>
    </dgm:pt>
    <dgm:pt modelId="{8DEAC737-F62E-48A3-A55B-F930A1565E67}" type="sibTrans" cxnId="{34A44430-D060-43A9-96FC-E123E28D23A4}">
      <dgm:prSet/>
      <dgm:spPr/>
      <dgm:t>
        <a:bodyPr rtlCol="0"/>
        <a:lstStyle/>
        <a:p>
          <a:pPr rtl="0"/>
          <a:endParaRPr lang="en-US" sz="2400"/>
        </a:p>
      </dgm:t>
    </dgm:pt>
    <dgm:pt modelId="{7485E82A-AA04-4FB4-B54D-DB08A0640604}">
      <dgm:prSet custT="1"/>
      <dgm:spPr/>
      <dgm:t>
        <a:bodyPr rtlCol="0"/>
        <a:lstStyle/>
        <a:p>
          <a:pPr rtl="0"/>
          <a:r>
            <a:rPr lang="it" sz="2300" dirty="0"/>
            <a:t>Assistenza per la copertura dei farmaci da prescrizione Medicare.</a:t>
          </a:r>
        </a:p>
      </dgm:t>
    </dgm:pt>
    <dgm:pt modelId="{73DFD61D-62E4-4E72-8543-CDC9A9278F76}" type="parTrans" cxnId="{14EFAD92-FAB9-44D3-98F8-F949D4CFB806}">
      <dgm:prSet/>
      <dgm:spPr/>
      <dgm:t>
        <a:bodyPr rtlCol="0"/>
        <a:lstStyle/>
        <a:p>
          <a:pPr rtl="0"/>
          <a:endParaRPr lang="en-US" sz="2400"/>
        </a:p>
      </dgm:t>
    </dgm:pt>
    <dgm:pt modelId="{F8016F23-9064-422F-B9C0-D1082066405F}" type="sibTrans" cxnId="{14EFAD92-FAB9-44D3-98F8-F949D4CFB806}">
      <dgm:prSet/>
      <dgm:spPr/>
      <dgm:t>
        <a:bodyPr rtlCol="0"/>
        <a:lstStyle/>
        <a:p>
          <a:pPr rtl="0"/>
          <a:endParaRPr lang="en-US" sz="2400"/>
        </a:p>
      </dgm:t>
    </dgm:pt>
    <dgm:pt modelId="{E8EF9752-9CCE-4EDF-864E-13DA2770CEAB}">
      <dgm:prSet custT="1"/>
      <dgm:spPr/>
      <dgm:t>
        <a:bodyPr rtlCol="0"/>
        <a:lstStyle/>
        <a:p>
          <a:pPr rtl="0"/>
          <a:r>
            <a:rPr lang="it" sz="2300" dirty="0"/>
            <a:t>Riduce i premi, le franchigie e i ticket della Parte D in base al reddito e al patrimonio</a:t>
          </a:r>
          <a:r>
            <a:rPr lang="it" sz="2400" dirty="0"/>
            <a:t>.</a:t>
          </a:r>
        </a:p>
      </dgm:t>
    </dgm:pt>
    <dgm:pt modelId="{D07294B0-4126-4B5D-B002-138C701AACB7}" type="parTrans" cxnId="{2D711454-92D6-4E33-82FD-9C3C184E20D7}">
      <dgm:prSet/>
      <dgm:spPr/>
      <dgm:t>
        <a:bodyPr rtlCol="0"/>
        <a:lstStyle/>
        <a:p>
          <a:pPr rtl="0"/>
          <a:endParaRPr lang="en-US" sz="2400"/>
        </a:p>
      </dgm:t>
    </dgm:pt>
    <dgm:pt modelId="{6EBEBB38-2797-46BC-B8D8-576F37AB1F22}" type="sibTrans" cxnId="{2D711454-92D6-4E33-82FD-9C3C184E20D7}">
      <dgm:prSet/>
      <dgm:spPr/>
      <dgm:t>
        <a:bodyPr rtlCol="0"/>
        <a:lstStyle/>
        <a:p>
          <a:pPr rtl="0"/>
          <a:endParaRPr lang="en-US" sz="2400"/>
        </a:p>
      </dgm:t>
    </dgm:pt>
    <dgm:pt modelId="{A1933EF4-9DFD-4E38-967B-7A8E33880BBE}">
      <dgm:prSet custT="1"/>
      <dgm:spPr>
        <a:solidFill>
          <a:schemeClr val="accent1">
            <a:lumMod val="75000"/>
          </a:schemeClr>
        </a:solidFill>
      </dgm:spPr>
      <dgm:t>
        <a:bodyPr rtlCol="0"/>
        <a:lstStyle/>
        <a:p>
          <a:pPr rtl="0"/>
          <a:r>
            <a:rPr lang="it" sz="2500" b="1" dirty="0">
              <a:solidFill>
                <a:schemeClr val="bg1"/>
              </a:solidFill>
              <a:hlinkClick xmlns:r="http://schemas.openxmlformats.org/officeDocument/2006/relationships" r:id="rId3">
                <a:extLst>
                  <a:ext uri="{A12FA001-AC4F-418D-AE19-62706E023703}">
                    <ahyp:hlinkClr xmlns:ahyp="http://schemas.microsoft.com/office/drawing/2018/hyperlinkcolor" val="tx"/>
                  </a:ext>
                </a:extLst>
              </a:hlinkClick>
            </a:rPr>
            <a:t>Progr</a:t>
          </a:r>
          <a:r>
            <a:rPr lang="hu-HU" sz="2500" b="1" dirty="0">
              <a:solidFill>
                <a:schemeClr val="bg1"/>
              </a:solidFill>
              <a:hlinkClick xmlns:r="http://schemas.openxmlformats.org/officeDocument/2006/relationships" r:id="rId3">
                <a:extLst>
                  <a:ext uri="{A12FA001-AC4F-418D-AE19-62706E023703}">
                    <ahyp:hlinkClr xmlns:ahyp="http://schemas.microsoft.com/office/drawing/2018/hyperlinkcolor" val="tx"/>
                  </a:ext>
                </a:extLst>
              </a:hlinkClick>
            </a:rPr>
            <a:t>.</a:t>
          </a:r>
          <a:r>
            <a:rPr lang="it" sz="2500" b="1" dirty="0">
              <a:solidFill>
                <a:schemeClr val="bg1"/>
              </a:solidFill>
              <a:hlinkClick xmlns:r="http://schemas.openxmlformats.org/officeDocument/2006/relationships" r:id="rId3">
                <a:extLst>
                  <a:ext uri="{A12FA001-AC4F-418D-AE19-62706E023703}">
                    <ahyp:hlinkClr xmlns:ahyp="http://schemas.microsoft.com/office/drawing/2018/hyperlinkcolor" val="tx"/>
                  </a:ext>
                </a:extLst>
              </a:hlinkClick>
            </a:rPr>
            <a:t> </a:t>
          </a:r>
          <a:r>
            <a:rPr lang="hu-HU" sz="2500" b="1" dirty="0">
              <a:solidFill>
                <a:schemeClr val="bg1"/>
              </a:solidFill>
              <a:hlinkClick xmlns:r="http://schemas.openxmlformats.org/officeDocument/2006/relationships" r:id="rId3">
                <a:extLst>
                  <a:ext uri="{A12FA001-AC4F-418D-AE19-62706E023703}">
                    <ahyp:hlinkClr xmlns:ahyp="http://schemas.microsoft.com/office/drawing/2018/hyperlinkcolor" val="tx"/>
                  </a:ext>
                </a:extLst>
              </a:hlinkClick>
            </a:rPr>
            <a:t>di </a:t>
          </a:r>
          <a:r>
            <a:rPr lang="it" sz="2500" b="1" dirty="0">
              <a:solidFill>
                <a:schemeClr val="bg1"/>
              </a:solidFill>
              <a:hlinkClick xmlns:r="http://schemas.openxmlformats.org/officeDocument/2006/relationships" r:id="rId3">
                <a:extLst>
                  <a:ext uri="{A12FA001-AC4F-418D-AE19-62706E023703}">
                    <ahyp:hlinkClr xmlns:ahyp="http://schemas.microsoft.com/office/drawing/2018/hyperlinkcolor" val="tx"/>
                  </a:ext>
                </a:extLst>
              </a:hlinkClick>
            </a:rPr>
            <a:t>assistenza per farmaci su prescrizione SeniorCare</a:t>
          </a:r>
          <a:endParaRPr lang="en-US" sz="2500" dirty="0">
            <a:solidFill>
              <a:schemeClr val="bg1"/>
            </a:solidFill>
          </a:endParaRPr>
        </a:p>
      </dgm:t>
    </dgm:pt>
    <dgm:pt modelId="{85D057C3-0F6D-423C-AC12-6D2D3389715D}" type="parTrans" cxnId="{3E4E83F3-C856-43AE-8636-241019E7FDB7}">
      <dgm:prSet/>
      <dgm:spPr/>
      <dgm:t>
        <a:bodyPr rtlCol="0"/>
        <a:lstStyle/>
        <a:p>
          <a:pPr rtl="0"/>
          <a:endParaRPr lang="en-US" sz="2400"/>
        </a:p>
      </dgm:t>
    </dgm:pt>
    <dgm:pt modelId="{B26D67BA-002B-47E1-9DEE-A4D822F5616B}" type="sibTrans" cxnId="{3E4E83F3-C856-43AE-8636-241019E7FDB7}">
      <dgm:prSet/>
      <dgm:spPr/>
      <dgm:t>
        <a:bodyPr rtlCol="0"/>
        <a:lstStyle/>
        <a:p>
          <a:pPr rtl="0"/>
          <a:endParaRPr lang="en-US" sz="2400"/>
        </a:p>
      </dgm:t>
    </dgm:pt>
    <dgm:pt modelId="{28A9C787-DE97-49C1-B85E-D26FBBAC4030}">
      <dgm:prSet custT="1"/>
      <dgm:spPr/>
      <dgm:t>
        <a:bodyPr rtlCol="0"/>
        <a:lstStyle/>
        <a:p>
          <a:pPr rtl="0">
            <a:buNone/>
          </a:pPr>
          <a:r>
            <a:rPr lang="it" sz="2300" dirty="0"/>
            <a:t>Il livello di assistenza dipende dal reddito annuo</a:t>
          </a:r>
          <a:r>
            <a:rPr lang="it" sz="2400" dirty="0"/>
            <a:t>.</a:t>
          </a:r>
        </a:p>
      </dgm:t>
    </dgm:pt>
    <dgm:pt modelId="{39E96E9D-DE57-408D-9BD0-48E8413F75AB}" type="parTrans" cxnId="{0AE0370E-6EDD-45E5-BE69-6D9340E46312}">
      <dgm:prSet/>
      <dgm:spPr/>
      <dgm:t>
        <a:bodyPr rtlCol="0"/>
        <a:lstStyle/>
        <a:p>
          <a:pPr rtl="0"/>
          <a:endParaRPr lang="en-US" sz="2400"/>
        </a:p>
      </dgm:t>
    </dgm:pt>
    <dgm:pt modelId="{6A7B8ABB-593D-40B9-9073-7BD33D521A8B}" type="sibTrans" cxnId="{0AE0370E-6EDD-45E5-BE69-6D9340E46312}">
      <dgm:prSet/>
      <dgm:spPr/>
      <dgm:t>
        <a:bodyPr rtlCol="0"/>
        <a:lstStyle/>
        <a:p>
          <a:pPr rtl="0"/>
          <a:endParaRPr lang="en-US" sz="2400"/>
        </a:p>
      </dgm:t>
    </dgm:pt>
    <dgm:pt modelId="{6A3BDE04-AC25-4231-9F12-279A33D34A8F}" type="pres">
      <dgm:prSet presAssocID="{330B2C99-72A4-454C-A689-D20E55F2C279}" presName="linear" presStyleCnt="0">
        <dgm:presLayoutVars>
          <dgm:dir/>
          <dgm:animLvl val="lvl"/>
          <dgm:resizeHandles val="exact"/>
        </dgm:presLayoutVars>
      </dgm:prSet>
      <dgm:spPr/>
    </dgm:pt>
    <dgm:pt modelId="{68A71600-10CC-4F55-9CEB-B684BE94EC78}" type="pres">
      <dgm:prSet presAssocID="{7DB80B0F-D7C3-4EEA-9114-3C52F84AD620}" presName="parentLin" presStyleCnt="0"/>
      <dgm:spPr/>
    </dgm:pt>
    <dgm:pt modelId="{5A2C508A-91B1-4B69-A8BB-4071BBDB3073}" type="pres">
      <dgm:prSet presAssocID="{7DB80B0F-D7C3-4EEA-9114-3C52F84AD620}" presName="parentLeftMargin" presStyleLbl="node1" presStyleIdx="0" presStyleCnt="3"/>
      <dgm:spPr/>
    </dgm:pt>
    <dgm:pt modelId="{2DA11BB7-A651-4E79-9794-A5A3B7C17E48}" type="pres">
      <dgm:prSet presAssocID="{7DB80B0F-D7C3-4EEA-9114-3C52F84AD620}" presName="parentText" presStyleLbl="node1" presStyleIdx="0" presStyleCnt="3" custScaleX="142857" custScaleY="149909">
        <dgm:presLayoutVars>
          <dgm:chMax val="0"/>
          <dgm:bulletEnabled val="1"/>
        </dgm:presLayoutVars>
      </dgm:prSet>
      <dgm:spPr/>
    </dgm:pt>
    <dgm:pt modelId="{1979B9AF-A082-4A9C-8A18-688F09400486}" type="pres">
      <dgm:prSet presAssocID="{7DB80B0F-D7C3-4EEA-9114-3C52F84AD620}" presName="negativeSpace" presStyleCnt="0"/>
      <dgm:spPr/>
    </dgm:pt>
    <dgm:pt modelId="{7A7D5ADF-57F8-45EB-9552-D925D1D8D8C2}" type="pres">
      <dgm:prSet presAssocID="{7DB80B0F-D7C3-4EEA-9114-3C52F84AD620}" presName="childText" presStyleLbl="conFgAcc1" presStyleIdx="0" presStyleCnt="3">
        <dgm:presLayoutVars>
          <dgm:bulletEnabled val="1"/>
        </dgm:presLayoutVars>
      </dgm:prSet>
      <dgm:spPr/>
    </dgm:pt>
    <dgm:pt modelId="{4C6887F1-B061-42E1-AEAD-08407D7C256B}" type="pres">
      <dgm:prSet presAssocID="{A4BE7D0F-0484-4C0C-9DA6-A6E6831EA82B}" presName="spaceBetweenRectangles" presStyleCnt="0"/>
      <dgm:spPr/>
    </dgm:pt>
    <dgm:pt modelId="{F5EEE6B1-E584-42CE-96DE-ED973E2D98A2}" type="pres">
      <dgm:prSet presAssocID="{2A180F52-06C3-4DAD-B2AC-6AD4884470CC}" presName="parentLin" presStyleCnt="0"/>
      <dgm:spPr/>
    </dgm:pt>
    <dgm:pt modelId="{A522A4BF-63AC-4CCD-8A33-38B41CA5033B}" type="pres">
      <dgm:prSet presAssocID="{2A180F52-06C3-4DAD-B2AC-6AD4884470CC}" presName="parentLeftMargin" presStyleLbl="node1" presStyleIdx="0" presStyleCnt="3"/>
      <dgm:spPr/>
    </dgm:pt>
    <dgm:pt modelId="{5C328C96-D91F-4CCB-9D95-C0651D0CF141}" type="pres">
      <dgm:prSet presAssocID="{2A180F52-06C3-4DAD-B2AC-6AD4884470CC}" presName="parentText" presStyleLbl="node1" presStyleIdx="1" presStyleCnt="3" custScaleX="142857" custScaleY="148244">
        <dgm:presLayoutVars>
          <dgm:chMax val="0"/>
          <dgm:bulletEnabled val="1"/>
        </dgm:presLayoutVars>
      </dgm:prSet>
      <dgm:spPr/>
    </dgm:pt>
    <dgm:pt modelId="{C3D0F19B-9020-46E7-A1E6-45A3E1B38460}" type="pres">
      <dgm:prSet presAssocID="{2A180F52-06C3-4DAD-B2AC-6AD4884470CC}" presName="negativeSpace" presStyleCnt="0"/>
      <dgm:spPr/>
    </dgm:pt>
    <dgm:pt modelId="{E128DCBD-F30F-44C5-90CA-4777D044AE2F}" type="pres">
      <dgm:prSet presAssocID="{2A180F52-06C3-4DAD-B2AC-6AD4884470CC}" presName="childText" presStyleLbl="conFgAcc1" presStyleIdx="1" presStyleCnt="3">
        <dgm:presLayoutVars>
          <dgm:bulletEnabled val="1"/>
        </dgm:presLayoutVars>
      </dgm:prSet>
      <dgm:spPr/>
    </dgm:pt>
    <dgm:pt modelId="{089581B4-D1FA-43D4-99C3-EC9F87A5DE46}" type="pres">
      <dgm:prSet presAssocID="{8DEAC737-F62E-48A3-A55B-F930A1565E67}" presName="spaceBetweenRectangles" presStyleCnt="0"/>
      <dgm:spPr/>
    </dgm:pt>
    <dgm:pt modelId="{6452A90C-B7CD-4F5E-B741-4AB339FD73F3}" type="pres">
      <dgm:prSet presAssocID="{A1933EF4-9DFD-4E38-967B-7A8E33880BBE}" presName="parentLin" presStyleCnt="0"/>
      <dgm:spPr/>
    </dgm:pt>
    <dgm:pt modelId="{9D0A4847-6583-40F7-A635-32C9F7D859F1}" type="pres">
      <dgm:prSet presAssocID="{A1933EF4-9DFD-4E38-967B-7A8E33880BBE}" presName="parentLeftMargin" presStyleLbl="node1" presStyleIdx="1" presStyleCnt="3"/>
      <dgm:spPr/>
    </dgm:pt>
    <dgm:pt modelId="{CDEAA6E9-2779-4085-BF73-AFDFA0ECACA1}" type="pres">
      <dgm:prSet presAssocID="{A1933EF4-9DFD-4E38-967B-7A8E33880BBE}" presName="parentText" presStyleLbl="node1" presStyleIdx="2" presStyleCnt="3" custScaleX="142857" custScaleY="124517">
        <dgm:presLayoutVars>
          <dgm:chMax val="0"/>
          <dgm:bulletEnabled val="1"/>
        </dgm:presLayoutVars>
      </dgm:prSet>
      <dgm:spPr/>
    </dgm:pt>
    <dgm:pt modelId="{0D93E131-F9E0-41D3-8583-0B9DF895552D}" type="pres">
      <dgm:prSet presAssocID="{A1933EF4-9DFD-4E38-967B-7A8E33880BBE}" presName="negativeSpace" presStyleCnt="0"/>
      <dgm:spPr/>
    </dgm:pt>
    <dgm:pt modelId="{DBEE6CB2-8397-4670-B430-48325A9FF035}" type="pres">
      <dgm:prSet presAssocID="{A1933EF4-9DFD-4E38-967B-7A8E33880BBE}" presName="childText" presStyleLbl="conFgAcc1" presStyleIdx="2" presStyleCnt="3" custLinFactY="9000" custLinFactNeighborX="830" custLinFactNeighborY="100000">
        <dgm:presLayoutVars>
          <dgm:bulletEnabled val="1"/>
        </dgm:presLayoutVars>
      </dgm:prSet>
      <dgm:spPr/>
    </dgm:pt>
  </dgm:ptLst>
  <dgm:cxnLst>
    <dgm:cxn modelId="{640FCC05-F059-47DD-AAA3-A5704F5789E1}" type="presOf" srcId="{A1933EF4-9DFD-4E38-967B-7A8E33880BBE}" destId="{9D0A4847-6583-40F7-A635-32C9F7D859F1}" srcOrd="0" destOrd="0" presId="urn:microsoft.com/office/officeart/2005/8/layout/list1"/>
    <dgm:cxn modelId="{0AE0370E-6EDD-45E5-BE69-6D9340E46312}" srcId="{A1933EF4-9DFD-4E38-967B-7A8E33880BBE}" destId="{28A9C787-DE97-49C1-B85E-D26FBBAC4030}" srcOrd="0" destOrd="0" parTransId="{39E96E9D-DE57-408D-9BD0-48E8413F75AB}" sibTransId="{6A7B8ABB-593D-40B9-9073-7BD33D521A8B}"/>
    <dgm:cxn modelId="{34A44430-D060-43A9-96FC-E123E28D23A4}" srcId="{330B2C99-72A4-454C-A689-D20E55F2C279}" destId="{2A180F52-06C3-4DAD-B2AC-6AD4884470CC}" srcOrd="1" destOrd="0" parTransId="{A5F4B362-A18D-4A95-906B-A861D997376B}" sibTransId="{8DEAC737-F62E-48A3-A55B-F930A1565E67}"/>
    <dgm:cxn modelId="{0297D171-EA99-45D6-9B57-5383FAC6C55C}" type="presOf" srcId="{28A9C787-DE97-49C1-B85E-D26FBBAC4030}" destId="{DBEE6CB2-8397-4670-B430-48325A9FF035}" srcOrd="0" destOrd="0" presId="urn:microsoft.com/office/officeart/2005/8/layout/list1"/>
    <dgm:cxn modelId="{2D711454-92D6-4E33-82FD-9C3C184E20D7}" srcId="{2A180F52-06C3-4DAD-B2AC-6AD4884470CC}" destId="{E8EF9752-9CCE-4EDF-864E-13DA2770CEAB}" srcOrd="1" destOrd="0" parTransId="{D07294B0-4126-4B5D-B002-138C701AACB7}" sibTransId="{6EBEBB38-2797-46BC-B8D8-576F37AB1F22}"/>
    <dgm:cxn modelId="{5F719858-B015-4BC8-ABCA-85DB05B4B618}" srcId="{330B2C99-72A4-454C-A689-D20E55F2C279}" destId="{7DB80B0F-D7C3-4EEA-9114-3C52F84AD620}" srcOrd="0" destOrd="0" parTransId="{6522BF90-02A3-46AE-851D-E067EF69C3AC}" sibTransId="{A4BE7D0F-0484-4C0C-9DA6-A6E6831EA82B}"/>
    <dgm:cxn modelId="{5FEC295A-5D66-460D-A084-1002E6BABE85}" type="presOf" srcId="{7DB80B0F-D7C3-4EEA-9114-3C52F84AD620}" destId="{2DA11BB7-A651-4E79-9794-A5A3B7C17E48}" srcOrd="1" destOrd="0" presId="urn:microsoft.com/office/officeart/2005/8/layout/list1"/>
    <dgm:cxn modelId="{C977785A-73AF-4004-9DED-8B342F67E0EE}" type="presOf" srcId="{330B2C99-72A4-454C-A689-D20E55F2C279}" destId="{6A3BDE04-AC25-4231-9F12-279A33D34A8F}" srcOrd="0" destOrd="0" presId="urn:microsoft.com/office/officeart/2005/8/layout/list1"/>
    <dgm:cxn modelId="{D511F27B-8CB0-47E6-AAF4-02F145A1920C}" type="presOf" srcId="{7DB80B0F-D7C3-4EEA-9114-3C52F84AD620}" destId="{5A2C508A-91B1-4B69-A8BB-4071BBDB3073}" srcOrd="0" destOrd="0" presId="urn:microsoft.com/office/officeart/2005/8/layout/list1"/>
    <dgm:cxn modelId="{75B8228C-1AC0-498C-9DA2-1EAF3275711D}" type="presOf" srcId="{9BDEBEDE-A3E1-427F-917D-34170DFDD472}" destId="{7A7D5ADF-57F8-45EB-9552-D925D1D8D8C2}" srcOrd="0" destOrd="0" presId="urn:microsoft.com/office/officeart/2005/8/layout/list1"/>
    <dgm:cxn modelId="{B269758D-DF56-44F7-A4D3-DB5ACA84B953}" type="presOf" srcId="{7485E82A-AA04-4FB4-B54D-DB08A0640604}" destId="{E128DCBD-F30F-44C5-90CA-4777D044AE2F}" srcOrd="0" destOrd="0" presId="urn:microsoft.com/office/officeart/2005/8/layout/list1"/>
    <dgm:cxn modelId="{14EFAD92-FAB9-44D3-98F8-F949D4CFB806}" srcId="{2A180F52-06C3-4DAD-B2AC-6AD4884470CC}" destId="{7485E82A-AA04-4FB4-B54D-DB08A0640604}" srcOrd="0" destOrd="0" parTransId="{73DFD61D-62E4-4E72-8543-CDC9A9278F76}" sibTransId="{F8016F23-9064-422F-B9C0-D1082066405F}"/>
    <dgm:cxn modelId="{07C52D96-7757-45F9-B374-6C7258F580A0}" type="presOf" srcId="{2A180F52-06C3-4DAD-B2AC-6AD4884470CC}" destId="{A522A4BF-63AC-4CCD-8A33-38B41CA5033B}" srcOrd="0" destOrd="0" presId="urn:microsoft.com/office/officeart/2005/8/layout/list1"/>
    <dgm:cxn modelId="{8FA012BC-5CA6-4A69-A4D9-543657690A3F}" type="presOf" srcId="{F30D215E-C956-4ECA-AFB7-DF638A28D668}" destId="{7A7D5ADF-57F8-45EB-9552-D925D1D8D8C2}" srcOrd="0" destOrd="1" presId="urn:microsoft.com/office/officeart/2005/8/layout/list1"/>
    <dgm:cxn modelId="{D15071BD-B8D8-4F98-B7F2-EECAD07DDFF1}" type="presOf" srcId="{E8EF9752-9CCE-4EDF-864E-13DA2770CEAB}" destId="{E128DCBD-F30F-44C5-90CA-4777D044AE2F}" srcOrd="0" destOrd="1" presId="urn:microsoft.com/office/officeart/2005/8/layout/list1"/>
    <dgm:cxn modelId="{27452DCE-1723-448C-9D89-9D28444C3EE0}" type="presOf" srcId="{2A180F52-06C3-4DAD-B2AC-6AD4884470CC}" destId="{5C328C96-D91F-4CCB-9D95-C0651D0CF141}" srcOrd="1" destOrd="0" presId="urn:microsoft.com/office/officeart/2005/8/layout/list1"/>
    <dgm:cxn modelId="{1F03F8D1-0510-40D4-84E3-A99D19FAA689}" type="presOf" srcId="{A1933EF4-9DFD-4E38-967B-7A8E33880BBE}" destId="{CDEAA6E9-2779-4085-BF73-AFDFA0ECACA1}" srcOrd="1" destOrd="0" presId="urn:microsoft.com/office/officeart/2005/8/layout/list1"/>
    <dgm:cxn modelId="{B7E3D6DB-C32B-4973-8568-6930B7746629}" srcId="{7DB80B0F-D7C3-4EEA-9114-3C52F84AD620}" destId="{F30D215E-C956-4ECA-AFB7-DF638A28D668}" srcOrd="1" destOrd="0" parTransId="{B5F9993E-7933-4BE1-B1A4-491ED6206AE3}" sibTransId="{E061283E-33D5-474C-8F61-670E1AFD4EA8}"/>
    <dgm:cxn modelId="{3E4E83F3-C856-43AE-8636-241019E7FDB7}" srcId="{330B2C99-72A4-454C-A689-D20E55F2C279}" destId="{A1933EF4-9DFD-4E38-967B-7A8E33880BBE}" srcOrd="2" destOrd="0" parTransId="{85D057C3-0F6D-423C-AC12-6D2D3389715D}" sibTransId="{B26D67BA-002B-47E1-9DEE-A4D822F5616B}"/>
    <dgm:cxn modelId="{962AE1F9-C007-4951-B921-525AB42A02BC}" srcId="{7DB80B0F-D7C3-4EEA-9114-3C52F84AD620}" destId="{9BDEBEDE-A3E1-427F-917D-34170DFDD472}" srcOrd="0" destOrd="0" parTransId="{4BEB1D7D-8AD5-45AB-B060-94E4FF680551}" sibTransId="{F0702C81-AE1B-4A26-BD5F-24B1E158BD42}"/>
    <dgm:cxn modelId="{1FAB19FF-47D7-4099-BFF5-2DBEB272E15F}" type="presParOf" srcId="{6A3BDE04-AC25-4231-9F12-279A33D34A8F}" destId="{68A71600-10CC-4F55-9CEB-B684BE94EC78}" srcOrd="0" destOrd="0" presId="urn:microsoft.com/office/officeart/2005/8/layout/list1"/>
    <dgm:cxn modelId="{CF283700-CB24-42A1-86D6-5299C77F2F82}" type="presParOf" srcId="{68A71600-10CC-4F55-9CEB-B684BE94EC78}" destId="{5A2C508A-91B1-4B69-A8BB-4071BBDB3073}" srcOrd="0" destOrd="0" presId="urn:microsoft.com/office/officeart/2005/8/layout/list1"/>
    <dgm:cxn modelId="{5D15894A-EFF5-43A0-8EFF-FF4DD1343DDE}" type="presParOf" srcId="{68A71600-10CC-4F55-9CEB-B684BE94EC78}" destId="{2DA11BB7-A651-4E79-9794-A5A3B7C17E48}" srcOrd="1" destOrd="0" presId="urn:microsoft.com/office/officeart/2005/8/layout/list1"/>
    <dgm:cxn modelId="{1E19FEB5-28A5-4472-9BB2-B945F6E01915}" type="presParOf" srcId="{6A3BDE04-AC25-4231-9F12-279A33D34A8F}" destId="{1979B9AF-A082-4A9C-8A18-688F09400486}" srcOrd="1" destOrd="0" presId="urn:microsoft.com/office/officeart/2005/8/layout/list1"/>
    <dgm:cxn modelId="{43E3FF0B-986C-47BF-97F6-6B29F6ECD755}" type="presParOf" srcId="{6A3BDE04-AC25-4231-9F12-279A33D34A8F}" destId="{7A7D5ADF-57F8-45EB-9552-D925D1D8D8C2}" srcOrd="2" destOrd="0" presId="urn:microsoft.com/office/officeart/2005/8/layout/list1"/>
    <dgm:cxn modelId="{2BBFD2AF-28EF-4210-B777-D2F7355FE792}" type="presParOf" srcId="{6A3BDE04-AC25-4231-9F12-279A33D34A8F}" destId="{4C6887F1-B061-42E1-AEAD-08407D7C256B}" srcOrd="3" destOrd="0" presId="urn:microsoft.com/office/officeart/2005/8/layout/list1"/>
    <dgm:cxn modelId="{88C783CC-B54D-4580-80A3-00E6A0A121CA}" type="presParOf" srcId="{6A3BDE04-AC25-4231-9F12-279A33D34A8F}" destId="{F5EEE6B1-E584-42CE-96DE-ED973E2D98A2}" srcOrd="4" destOrd="0" presId="urn:microsoft.com/office/officeart/2005/8/layout/list1"/>
    <dgm:cxn modelId="{DBF94984-3C6A-4B99-BF60-016A2B2F7444}" type="presParOf" srcId="{F5EEE6B1-E584-42CE-96DE-ED973E2D98A2}" destId="{A522A4BF-63AC-4CCD-8A33-38B41CA5033B}" srcOrd="0" destOrd="0" presId="urn:microsoft.com/office/officeart/2005/8/layout/list1"/>
    <dgm:cxn modelId="{FD9D9B02-952C-4DB4-8C11-97E51FD13F00}" type="presParOf" srcId="{F5EEE6B1-E584-42CE-96DE-ED973E2D98A2}" destId="{5C328C96-D91F-4CCB-9D95-C0651D0CF141}" srcOrd="1" destOrd="0" presId="urn:microsoft.com/office/officeart/2005/8/layout/list1"/>
    <dgm:cxn modelId="{339FE95E-48A6-41EA-94A0-DBACB01CB17B}" type="presParOf" srcId="{6A3BDE04-AC25-4231-9F12-279A33D34A8F}" destId="{C3D0F19B-9020-46E7-A1E6-45A3E1B38460}" srcOrd="5" destOrd="0" presId="urn:microsoft.com/office/officeart/2005/8/layout/list1"/>
    <dgm:cxn modelId="{FD1A81C3-7C61-4EA7-8E09-F99141A0C197}" type="presParOf" srcId="{6A3BDE04-AC25-4231-9F12-279A33D34A8F}" destId="{E128DCBD-F30F-44C5-90CA-4777D044AE2F}" srcOrd="6" destOrd="0" presId="urn:microsoft.com/office/officeart/2005/8/layout/list1"/>
    <dgm:cxn modelId="{4B1094B7-9CE8-47DD-8ADD-28C65294FBDB}" type="presParOf" srcId="{6A3BDE04-AC25-4231-9F12-279A33D34A8F}" destId="{089581B4-D1FA-43D4-99C3-EC9F87A5DE46}" srcOrd="7" destOrd="0" presId="urn:microsoft.com/office/officeart/2005/8/layout/list1"/>
    <dgm:cxn modelId="{EE922A8A-5D8C-4C37-9AE5-E91F37038F01}" type="presParOf" srcId="{6A3BDE04-AC25-4231-9F12-279A33D34A8F}" destId="{6452A90C-B7CD-4F5E-B741-4AB339FD73F3}" srcOrd="8" destOrd="0" presId="urn:microsoft.com/office/officeart/2005/8/layout/list1"/>
    <dgm:cxn modelId="{2E1E1B71-FB0E-42EF-96F9-DF24A11597EF}" type="presParOf" srcId="{6452A90C-B7CD-4F5E-B741-4AB339FD73F3}" destId="{9D0A4847-6583-40F7-A635-32C9F7D859F1}" srcOrd="0" destOrd="0" presId="urn:microsoft.com/office/officeart/2005/8/layout/list1"/>
    <dgm:cxn modelId="{FF77AF6D-4633-484B-A6E2-227AB9B6021C}" type="presParOf" srcId="{6452A90C-B7CD-4F5E-B741-4AB339FD73F3}" destId="{CDEAA6E9-2779-4085-BF73-AFDFA0ECACA1}" srcOrd="1" destOrd="0" presId="urn:microsoft.com/office/officeart/2005/8/layout/list1"/>
    <dgm:cxn modelId="{EA9D9A58-C65A-48A2-B8A2-54D0C1B64246}" type="presParOf" srcId="{6A3BDE04-AC25-4231-9F12-279A33D34A8F}" destId="{0D93E131-F9E0-41D3-8583-0B9DF895552D}" srcOrd="9" destOrd="0" presId="urn:microsoft.com/office/officeart/2005/8/layout/list1"/>
    <dgm:cxn modelId="{CB33051C-1C20-475E-A9CA-35380CC519CC}" type="presParOf" srcId="{6A3BDE04-AC25-4231-9F12-279A33D34A8F}" destId="{DBEE6CB2-8397-4670-B430-48325A9FF035}"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EBEDAC-35FD-4995-BE8D-E4AEF76A5299}">
      <dsp:nvSpPr>
        <dsp:cNvPr id="0" name=""/>
        <dsp:cNvSpPr/>
      </dsp:nvSpPr>
      <dsp:spPr>
        <a:xfrm rot="5400000">
          <a:off x="6040289" y="-2524036"/>
          <a:ext cx="1091755" cy="6198745"/>
        </a:xfrm>
        <a:prstGeom prst="round2SameRect">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rtlCol="0" anchor="ctr" anchorCtr="0">
          <a:noAutofit/>
        </a:bodyPr>
        <a:lstStyle/>
        <a:p>
          <a:pPr marL="236538" lvl="1" indent="0" algn="l" defTabSz="1022350" rtl="0">
            <a:lnSpc>
              <a:spcPct val="90000"/>
            </a:lnSpc>
            <a:spcBef>
              <a:spcPct val="0"/>
            </a:spcBef>
            <a:spcAft>
              <a:spcPct val="15000"/>
            </a:spcAft>
            <a:buNone/>
          </a:pPr>
          <a:r>
            <a:rPr lang="it" sz="2300" kern="1200" dirty="0"/>
            <a:t>3 mesi prima, un mese dopo e 3 mesi dopo l'inizio dell'assistenza sanitaria.</a:t>
          </a:r>
        </a:p>
      </dsp:txBody>
      <dsp:txXfrm rot="-5400000">
        <a:off x="3486795" y="82753"/>
        <a:ext cx="6145450" cy="985165"/>
      </dsp:txXfrm>
    </dsp:sp>
    <dsp:sp modelId="{CF3EE2EC-67D0-4139-A5DA-BCB0423E1211}">
      <dsp:nvSpPr>
        <dsp:cNvPr id="0" name=""/>
        <dsp:cNvSpPr/>
      </dsp:nvSpPr>
      <dsp:spPr>
        <a:xfrm>
          <a:off x="0" y="2382"/>
          <a:ext cx="3486794" cy="1145906"/>
        </a:xfrm>
        <a:prstGeom prst="roundRect">
          <a:avLst/>
        </a:prstGeom>
        <a:solidFill>
          <a:schemeClr val="accent2">
            <a:lumMod val="20000"/>
            <a:lumOff val="8000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rtlCol="0" anchor="ctr" anchorCtr="0">
          <a:noAutofit/>
        </a:bodyPr>
        <a:lstStyle/>
        <a:p>
          <a:pPr marL="0" lvl="0" indent="0" algn="ctr" defTabSz="1244600" rtl="0">
            <a:lnSpc>
              <a:spcPct val="90000"/>
            </a:lnSpc>
            <a:spcBef>
              <a:spcPct val="0"/>
            </a:spcBef>
            <a:spcAft>
              <a:spcPct val="35000"/>
            </a:spcAft>
            <a:buNone/>
          </a:pPr>
          <a:r>
            <a:rPr lang="it" sz="2800" b="1" kern="1200"/>
            <a:t>Periodo di iscrizione iniziale</a:t>
          </a:r>
          <a:endParaRPr lang="en-US" sz="2800" kern="1200" dirty="0"/>
        </a:p>
      </dsp:txBody>
      <dsp:txXfrm>
        <a:off x="55939" y="58321"/>
        <a:ext cx="3374916" cy="1034028"/>
      </dsp:txXfrm>
    </dsp:sp>
    <dsp:sp modelId="{CFF62F21-8F30-45E9-BB29-AEABFFD43C6A}">
      <dsp:nvSpPr>
        <dsp:cNvPr id="0" name=""/>
        <dsp:cNvSpPr/>
      </dsp:nvSpPr>
      <dsp:spPr>
        <a:xfrm rot="5400000">
          <a:off x="6040289" y="-1320834"/>
          <a:ext cx="1091755" cy="6198745"/>
        </a:xfrm>
        <a:prstGeom prst="round2SameRect">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rtlCol="0" anchor="ctr" anchorCtr="0">
          <a:noAutofit/>
        </a:bodyPr>
        <a:lstStyle/>
        <a:p>
          <a:pPr marL="176213" lvl="1" indent="0" algn="l" defTabSz="1022350" rtl="0">
            <a:lnSpc>
              <a:spcPct val="90000"/>
            </a:lnSpc>
            <a:spcBef>
              <a:spcPct val="0"/>
            </a:spcBef>
            <a:spcAft>
              <a:spcPct val="15000"/>
            </a:spcAft>
            <a:buNone/>
          </a:pPr>
          <a:r>
            <a:rPr lang="it" sz="2300" b="1" kern="1200" dirty="0"/>
            <a:t>15 ottobre - 7 dicembre di ogni anno </a:t>
          </a:r>
          <a:br>
            <a:rPr lang="en-US" sz="2300" b="1" kern="1200" dirty="0"/>
          </a:br>
          <a:r>
            <a:rPr lang="it" sz="2300" b="0" kern="1200" dirty="0"/>
            <a:t>Cambiare la copertura. Le modifiche entrano in vigore il </a:t>
          </a:r>
          <a:r>
            <a:rPr lang="it" sz="2300" kern="1200" dirty="0"/>
            <a:t>1° gennaio dell'anno successivo.</a:t>
          </a:r>
        </a:p>
      </dsp:txBody>
      <dsp:txXfrm rot="-5400000">
        <a:off x="3486795" y="1285955"/>
        <a:ext cx="6145450" cy="985165"/>
      </dsp:txXfrm>
    </dsp:sp>
    <dsp:sp modelId="{D514C1B3-6B98-4004-A000-064C8A7C2212}">
      <dsp:nvSpPr>
        <dsp:cNvPr id="0" name=""/>
        <dsp:cNvSpPr/>
      </dsp:nvSpPr>
      <dsp:spPr>
        <a:xfrm>
          <a:off x="0" y="1205584"/>
          <a:ext cx="3486794" cy="1145906"/>
        </a:xfrm>
        <a:prstGeom prst="roundRect">
          <a:avLst/>
        </a:prstGeom>
        <a:solidFill>
          <a:schemeClr val="accent2">
            <a:lumMod val="20000"/>
            <a:lumOff val="8000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rtlCol="0" anchor="ctr" anchorCtr="0">
          <a:noAutofit/>
        </a:bodyPr>
        <a:lstStyle/>
        <a:p>
          <a:pPr marL="0" lvl="0" indent="0" algn="ctr" defTabSz="1244600" rtl="0">
            <a:lnSpc>
              <a:spcPct val="90000"/>
            </a:lnSpc>
            <a:spcBef>
              <a:spcPct val="0"/>
            </a:spcBef>
            <a:spcAft>
              <a:spcPct val="35000"/>
            </a:spcAft>
            <a:buNone/>
          </a:pPr>
          <a:r>
            <a:rPr lang="it" sz="2800" b="1" kern="1200"/>
            <a:t>Periodo Annuale di Apertura delle Iscrizioni</a:t>
          </a:r>
          <a:endParaRPr lang="en-US" sz="2800" kern="1200" dirty="0"/>
        </a:p>
      </dsp:txBody>
      <dsp:txXfrm>
        <a:off x="55939" y="1261523"/>
        <a:ext cx="3374916" cy="1034028"/>
      </dsp:txXfrm>
    </dsp:sp>
    <dsp:sp modelId="{435441D0-6D36-410A-A6CA-5EB36F557E45}">
      <dsp:nvSpPr>
        <dsp:cNvPr id="0" name=""/>
        <dsp:cNvSpPr/>
      </dsp:nvSpPr>
      <dsp:spPr>
        <a:xfrm rot="5400000">
          <a:off x="6040289" y="-117632"/>
          <a:ext cx="1091755" cy="6198745"/>
        </a:xfrm>
        <a:prstGeom prst="round2SameRect">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rtlCol="0" anchor="ctr" anchorCtr="0">
          <a:noAutofit/>
        </a:bodyPr>
        <a:lstStyle/>
        <a:p>
          <a:pPr marL="176213" lvl="1" indent="0" algn="l" defTabSz="1022350" rtl="0">
            <a:lnSpc>
              <a:spcPct val="90000"/>
            </a:lnSpc>
            <a:spcBef>
              <a:spcPct val="0"/>
            </a:spcBef>
            <a:spcAft>
              <a:spcPct val="15000"/>
            </a:spcAft>
            <a:buNone/>
          </a:pPr>
          <a:r>
            <a:rPr lang="it" sz="2300" b="0" kern="1200" dirty="0"/>
            <a:t>Le persone che hanno già un piano Medicare Advantage possono effettuare una modifica</a:t>
          </a:r>
          <a:r>
            <a:rPr lang="hu-HU" sz="2300" b="0" kern="1200" dirty="0"/>
            <a:t>   </a:t>
          </a:r>
          <a:r>
            <a:rPr lang="it" sz="2300" b="1" kern="1200" dirty="0"/>
            <a:t>1 gennaio - 31 marzo </a:t>
          </a:r>
          <a:r>
            <a:rPr lang="it" sz="2300" b="0" kern="1200" dirty="0"/>
            <a:t>ogni anno</a:t>
          </a:r>
          <a:endParaRPr lang="en-US" sz="2300" kern="1200" dirty="0"/>
        </a:p>
      </dsp:txBody>
      <dsp:txXfrm rot="-5400000">
        <a:off x="3486795" y="2489157"/>
        <a:ext cx="6145450" cy="985165"/>
      </dsp:txXfrm>
    </dsp:sp>
    <dsp:sp modelId="{516281F7-5637-4314-A4FC-4E4A8131CACE}">
      <dsp:nvSpPr>
        <dsp:cNvPr id="0" name=""/>
        <dsp:cNvSpPr/>
      </dsp:nvSpPr>
      <dsp:spPr>
        <a:xfrm>
          <a:off x="0" y="2408786"/>
          <a:ext cx="3486794" cy="1145906"/>
        </a:xfrm>
        <a:prstGeom prst="roundRect">
          <a:avLst/>
        </a:prstGeom>
        <a:solidFill>
          <a:schemeClr val="accent2">
            <a:lumMod val="20000"/>
            <a:lumOff val="8000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rtlCol="0" anchor="ctr" anchorCtr="0">
          <a:noAutofit/>
        </a:bodyPr>
        <a:lstStyle/>
        <a:p>
          <a:pPr marL="0" lvl="0" indent="0" algn="ctr" defTabSz="1244600" rtl="0">
            <a:lnSpc>
              <a:spcPct val="90000"/>
            </a:lnSpc>
            <a:spcBef>
              <a:spcPct val="0"/>
            </a:spcBef>
            <a:spcAft>
              <a:spcPct val="35000"/>
            </a:spcAft>
            <a:buNone/>
          </a:pPr>
          <a:r>
            <a:rPr lang="it" sz="2800" b="1" kern="1200" dirty="0"/>
            <a:t>Periodo di iscrizione aperta a Medicare Advantage</a:t>
          </a:r>
          <a:endParaRPr lang="en-US" sz="2800" kern="1200" dirty="0"/>
        </a:p>
      </dsp:txBody>
      <dsp:txXfrm>
        <a:off x="55939" y="2464725"/>
        <a:ext cx="3374916" cy="1034028"/>
      </dsp:txXfrm>
    </dsp:sp>
    <dsp:sp modelId="{37F1C8C0-D261-4943-BCB4-27BC5B30E72A}">
      <dsp:nvSpPr>
        <dsp:cNvPr id="0" name=""/>
        <dsp:cNvSpPr/>
      </dsp:nvSpPr>
      <dsp:spPr>
        <a:xfrm rot="5400000">
          <a:off x="6040289" y="1085569"/>
          <a:ext cx="1091755" cy="6198745"/>
        </a:xfrm>
        <a:prstGeom prst="round2SameRect">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rtlCol="0" anchor="ctr" anchorCtr="0">
          <a:noAutofit/>
        </a:bodyPr>
        <a:lstStyle/>
        <a:p>
          <a:pPr marL="176213" lvl="1" indent="0" algn="l" defTabSz="1022350" rtl="0">
            <a:lnSpc>
              <a:spcPct val="90000"/>
            </a:lnSpc>
            <a:spcBef>
              <a:spcPct val="0"/>
            </a:spcBef>
            <a:spcAft>
              <a:spcPct val="15000"/>
            </a:spcAft>
            <a:buNone/>
          </a:pPr>
          <a:r>
            <a:rPr lang="it" sz="2300" kern="1200" dirty="0"/>
            <a:t>Gli eventi qualificanti possono dare l'opportunità di cambiare la copertura Medicare</a:t>
          </a:r>
        </a:p>
      </dsp:txBody>
      <dsp:txXfrm rot="-5400000">
        <a:off x="3486795" y="3692359"/>
        <a:ext cx="6145450" cy="985165"/>
      </dsp:txXfrm>
    </dsp:sp>
    <dsp:sp modelId="{3723CD6B-A69C-4F10-A21F-85660CBFA7BD}">
      <dsp:nvSpPr>
        <dsp:cNvPr id="0" name=""/>
        <dsp:cNvSpPr/>
      </dsp:nvSpPr>
      <dsp:spPr>
        <a:xfrm>
          <a:off x="0" y="3611988"/>
          <a:ext cx="3486794" cy="1145906"/>
        </a:xfrm>
        <a:prstGeom prst="roundRect">
          <a:avLst/>
        </a:prstGeom>
        <a:solidFill>
          <a:schemeClr val="accent2">
            <a:lumMod val="20000"/>
            <a:lumOff val="8000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rtlCol="0" anchor="ctr" anchorCtr="0">
          <a:noAutofit/>
        </a:bodyPr>
        <a:lstStyle/>
        <a:p>
          <a:pPr marL="0" lvl="0" indent="0" algn="ctr" defTabSz="1244600" rtl="0">
            <a:lnSpc>
              <a:spcPct val="90000"/>
            </a:lnSpc>
            <a:spcBef>
              <a:spcPct val="0"/>
            </a:spcBef>
            <a:spcAft>
              <a:spcPct val="35000"/>
            </a:spcAft>
            <a:buNone/>
          </a:pPr>
          <a:r>
            <a:rPr lang="it" sz="2800" b="1" kern="1200" dirty="0"/>
            <a:t>Periodi di iscrizione speciali</a:t>
          </a:r>
          <a:endParaRPr lang="en-US" sz="2800" kern="1200" dirty="0"/>
        </a:p>
      </dsp:txBody>
      <dsp:txXfrm>
        <a:off x="55939" y="3667927"/>
        <a:ext cx="3374916" cy="10340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7D5ADF-57F8-45EB-9552-D925D1D8D8C2}">
      <dsp:nvSpPr>
        <dsp:cNvPr id="0" name=""/>
        <dsp:cNvSpPr/>
      </dsp:nvSpPr>
      <dsp:spPr>
        <a:xfrm>
          <a:off x="0" y="337191"/>
          <a:ext cx="9300684" cy="14175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1836" tIns="208280" rIns="721836" bIns="163576" numCol="1" spcCol="1270" rtlCol="0" anchor="t" anchorCtr="0">
          <a:noAutofit/>
        </a:bodyPr>
        <a:lstStyle/>
        <a:p>
          <a:pPr marL="228600" lvl="1" indent="-228600" algn="l" defTabSz="1022350" rtl="0">
            <a:lnSpc>
              <a:spcPct val="90000"/>
            </a:lnSpc>
            <a:spcBef>
              <a:spcPct val="0"/>
            </a:spcBef>
            <a:spcAft>
              <a:spcPct val="15000"/>
            </a:spcAft>
            <a:buChar char="•"/>
          </a:pPr>
          <a:r>
            <a:rPr lang="it" sz="2300" kern="1200" dirty="0"/>
            <a:t>Contribuisce al pagamento del premio Medicare Parte B</a:t>
          </a:r>
        </a:p>
        <a:p>
          <a:pPr marL="228600" lvl="1" indent="-228600" algn="l" defTabSz="1022350" rtl="0">
            <a:lnSpc>
              <a:spcPct val="90000"/>
            </a:lnSpc>
            <a:spcBef>
              <a:spcPct val="0"/>
            </a:spcBef>
            <a:spcAft>
              <a:spcPct val="15000"/>
            </a:spcAft>
            <a:buChar char="•"/>
          </a:pPr>
          <a:r>
            <a:rPr lang="it" sz="2300" kern="1200" dirty="0"/>
            <a:t>Può anche contribuire al pagamento dei ticket e delle franchigie Medicare.</a:t>
          </a:r>
        </a:p>
      </dsp:txBody>
      <dsp:txXfrm>
        <a:off x="0" y="337191"/>
        <a:ext cx="9300684" cy="1417500"/>
      </dsp:txXfrm>
    </dsp:sp>
    <dsp:sp modelId="{2DA11BB7-A651-4E79-9794-A5A3B7C17E48}">
      <dsp:nvSpPr>
        <dsp:cNvPr id="0" name=""/>
        <dsp:cNvSpPr/>
      </dsp:nvSpPr>
      <dsp:spPr>
        <a:xfrm>
          <a:off x="442781" y="42260"/>
          <a:ext cx="8855622" cy="442531"/>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6081" tIns="0" rIns="246081" bIns="0" numCol="1" spcCol="1270" rtlCol="0" anchor="ctr" anchorCtr="0">
          <a:noAutofit/>
        </a:bodyPr>
        <a:lstStyle/>
        <a:p>
          <a:pPr marL="0" lvl="0" indent="0" algn="l" defTabSz="1111250" rtl="0">
            <a:lnSpc>
              <a:spcPct val="90000"/>
            </a:lnSpc>
            <a:spcBef>
              <a:spcPct val="0"/>
            </a:spcBef>
            <a:spcAft>
              <a:spcPct val="35000"/>
            </a:spcAft>
            <a:buNone/>
          </a:pPr>
          <a:r>
            <a:rPr lang="it" sz="2500" b="1" kern="120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Programmi di risparmio Medicare </a:t>
          </a:r>
          <a:endParaRPr lang="en-US" sz="2500" kern="1200" dirty="0">
            <a:solidFill>
              <a:schemeClr val="bg1"/>
            </a:solidFill>
          </a:endParaRPr>
        </a:p>
      </dsp:txBody>
      <dsp:txXfrm>
        <a:off x="464384" y="63863"/>
        <a:ext cx="8812416" cy="399325"/>
      </dsp:txXfrm>
    </dsp:sp>
    <dsp:sp modelId="{E128DCBD-F30F-44C5-90CA-4777D044AE2F}">
      <dsp:nvSpPr>
        <dsp:cNvPr id="0" name=""/>
        <dsp:cNvSpPr/>
      </dsp:nvSpPr>
      <dsp:spPr>
        <a:xfrm>
          <a:off x="0" y="2098707"/>
          <a:ext cx="9300684" cy="17325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1836" tIns="208280" rIns="721836" bIns="163576" numCol="1" spcCol="1270" rtlCol="0" anchor="t" anchorCtr="0">
          <a:noAutofit/>
        </a:bodyPr>
        <a:lstStyle/>
        <a:p>
          <a:pPr marL="228600" lvl="1" indent="-228600" algn="l" defTabSz="1022350" rtl="0">
            <a:lnSpc>
              <a:spcPct val="90000"/>
            </a:lnSpc>
            <a:spcBef>
              <a:spcPct val="0"/>
            </a:spcBef>
            <a:spcAft>
              <a:spcPct val="15000"/>
            </a:spcAft>
            <a:buChar char="•"/>
          </a:pPr>
          <a:r>
            <a:rPr lang="it" sz="2300" kern="1200" dirty="0"/>
            <a:t>Assistenza per la copertura dei farmaci da prescrizione Medicare.</a:t>
          </a:r>
        </a:p>
        <a:p>
          <a:pPr marL="228600" lvl="1" indent="-228600" algn="l" defTabSz="1022350" rtl="0">
            <a:lnSpc>
              <a:spcPct val="90000"/>
            </a:lnSpc>
            <a:spcBef>
              <a:spcPct val="0"/>
            </a:spcBef>
            <a:spcAft>
              <a:spcPct val="15000"/>
            </a:spcAft>
            <a:buChar char="•"/>
          </a:pPr>
          <a:r>
            <a:rPr lang="it" sz="2300" kern="1200" dirty="0"/>
            <a:t>Riduce i premi, le franchigie e i ticket della Parte D in base al reddito e al patrimonio</a:t>
          </a:r>
          <a:r>
            <a:rPr lang="it" sz="2400" kern="1200" dirty="0"/>
            <a:t>.</a:t>
          </a:r>
        </a:p>
      </dsp:txBody>
      <dsp:txXfrm>
        <a:off x="0" y="2098707"/>
        <a:ext cx="9300684" cy="1732500"/>
      </dsp:txXfrm>
    </dsp:sp>
    <dsp:sp modelId="{5C328C96-D91F-4CCB-9D95-C0651D0CF141}">
      <dsp:nvSpPr>
        <dsp:cNvPr id="0" name=""/>
        <dsp:cNvSpPr/>
      </dsp:nvSpPr>
      <dsp:spPr>
        <a:xfrm>
          <a:off x="442781" y="1808691"/>
          <a:ext cx="8855622" cy="437616"/>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6081" tIns="0" rIns="246081" bIns="0" numCol="1" spcCol="1270" rtlCol="0" anchor="ctr" anchorCtr="0">
          <a:noAutofit/>
        </a:bodyPr>
        <a:lstStyle/>
        <a:p>
          <a:pPr marL="0" lvl="0" indent="0" algn="l" defTabSz="1111250" rtl="0">
            <a:lnSpc>
              <a:spcPct val="90000"/>
            </a:lnSpc>
            <a:spcBef>
              <a:spcPct val="0"/>
            </a:spcBef>
            <a:spcAft>
              <a:spcPct val="35000"/>
            </a:spcAft>
            <a:buNone/>
          </a:pPr>
          <a:r>
            <a:rPr lang="it" sz="2500" b="1" kern="1200" dirty="0">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Aiuto extra (sussidio a basso reddito)</a:t>
          </a:r>
          <a:endParaRPr lang="en-US" sz="2500" kern="1200" dirty="0">
            <a:solidFill>
              <a:schemeClr val="bg1"/>
            </a:solidFill>
          </a:endParaRPr>
        </a:p>
      </dsp:txBody>
      <dsp:txXfrm>
        <a:off x="464144" y="1830054"/>
        <a:ext cx="8812896" cy="394890"/>
      </dsp:txXfrm>
    </dsp:sp>
    <dsp:sp modelId="{DBEE6CB2-8397-4670-B430-48325A9FF035}">
      <dsp:nvSpPr>
        <dsp:cNvPr id="0" name=""/>
        <dsp:cNvSpPr/>
      </dsp:nvSpPr>
      <dsp:spPr>
        <a:xfrm>
          <a:off x="0" y="4147441"/>
          <a:ext cx="9300684" cy="7087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1836" tIns="208280" rIns="721836" bIns="163576" numCol="1" spcCol="1270" rtlCol="0" anchor="t" anchorCtr="0">
          <a:noAutofit/>
        </a:bodyPr>
        <a:lstStyle/>
        <a:p>
          <a:pPr marL="228600" lvl="1" indent="-228600" algn="l" defTabSz="1022350" rtl="0">
            <a:lnSpc>
              <a:spcPct val="90000"/>
            </a:lnSpc>
            <a:spcBef>
              <a:spcPct val="0"/>
            </a:spcBef>
            <a:spcAft>
              <a:spcPct val="15000"/>
            </a:spcAft>
            <a:buNone/>
          </a:pPr>
          <a:r>
            <a:rPr lang="it" sz="2300" kern="1200" dirty="0"/>
            <a:t>Il livello di assistenza dipende dal reddito annuo</a:t>
          </a:r>
          <a:r>
            <a:rPr lang="it" sz="2400" kern="1200" dirty="0"/>
            <a:t>.</a:t>
          </a:r>
        </a:p>
      </dsp:txBody>
      <dsp:txXfrm>
        <a:off x="0" y="4147441"/>
        <a:ext cx="9300684" cy="708750"/>
      </dsp:txXfrm>
    </dsp:sp>
    <dsp:sp modelId="{CDEAA6E9-2779-4085-BF73-AFDFA0ECACA1}">
      <dsp:nvSpPr>
        <dsp:cNvPr id="0" name=""/>
        <dsp:cNvSpPr/>
      </dsp:nvSpPr>
      <dsp:spPr>
        <a:xfrm>
          <a:off x="442781" y="3885207"/>
          <a:ext cx="8855622" cy="367574"/>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6081" tIns="0" rIns="246081" bIns="0" numCol="1" spcCol="1270" rtlCol="0" anchor="ctr" anchorCtr="0">
          <a:noAutofit/>
        </a:bodyPr>
        <a:lstStyle/>
        <a:p>
          <a:pPr marL="0" lvl="0" indent="0" algn="l" defTabSz="1111250" rtl="0">
            <a:lnSpc>
              <a:spcPct val="90000"/>
            </a:lnSpc>
            <a:spcBef>
              <a:spcPct val="0"/>
            </a:spcBef>
            <a:spcAft>
              <a:spcPct val="35000"/>
            </a:spcAft>
            <a:buNone/>
          </a:pPr>
          <a:r>
            <a:rPr lang="it" sz="2500" b="1" kern="1200" dirty="0">
              <a:solidFill>
                <a:schemeClr val="bg1"/>
              </a:solidFill>
              <a:hlinkClick xmlns:r="http://schemas.openxmlformats.org/officeDocument/2006/relationships" r:id="rId3">
                <a:extLst>
                  <a:ext uri="{A12FA001-AC4F-418D-AE19-62706E023703}">
                    <ahyp:hlinkClr xmlns:ahyp="http://schemas.microsoft.com/office/drawing/2018/hyperlinkcolor" val="tx"/>
                  </a:ext>
                </a:extLst>
              </a:hlinkClick>
            </a:rPr>
            <a:t>Progr</a:t>
          </a:r>
          <a:r>
            <a:rPr lang="hu-HU" sz="2500" b="1" kern="1200" dirty="0">
              <a:solidFill>
                <a:schemeClr val="bg1"/>
              </a:solidFill>
              <a:hlinkClick xmlns:r="http://schemas.openxmlformats.org/officeDocument/2006/relationships" r:id="rId3">
                <a:extLst>
                  <a:ext uri="{A12FA001-AC4F-418D-AE19-62706E023703}">
                    <ahyp:hlinkClr xmlns:ahyp="http://schemas.microsoft.com/office/drawing/2018/hyperlinkcolor" val="tx"/>
                  </a:ext>
                </a:extLst>
              </a:hlinkClick>
            </a:rPr>
            <a:t>.</a:t>
          </a:r>
          <a:r>
            <a:rPr lang="it" sz="2500" b="1" kern="1200" dirty="0">
              <a:solidFill>
                <a:schemeClr val="bg1"/>
              </a:solidFill>
              <a:hlinkClick xmlns:r="http://schemas.openxmlformats.org/officeDocument/2006/relationships" r:id="rId3">
                <a:extLst>
                  <a:ext uri="{A12FA001-AC4F-418D-AE19-62706E023703}">
                    <ahyp:hlinkClr xmlns:ahyp="http://schemas.microsoft.com/office/drawing/2018/hyperlinkcolor" val="tx"/>
                  </a:ext>
                </a:extLst>
              </a:hlinkClick>
            </a:rPr>
            <a:t> </a:t>
          </a:r>
          <a:r>
            <a:rPr lang="hu-HU" sz="2500" b="1" kern="1200" dirty="0">
              <a:solidFill>
                <a:schemeClr val="bg1"/>
              </a:solidFill>
              <a:hlinkClick xmlns:r="http://schemas.openxmlformats.org/officeDocument/2006/relationships" r:id="rId3">
                <a:extLst>
                  <a:ext uri="{A12FA001-AC4F-418D-AE19-62706E023703}">
                    <ahyp:hlinkClr xmlns:ahyp="http://schemas.microsoft.com/office/drawing/2018/hyperlinkcolor" val="tx"/>
                  </a:ext>
                </a:extLst>
              </a:hlinkClick>
            </a:rPr>
            <a:t>di </a:t>
          </a:r>
          <a:r>
            <a:rPr lang="it" sz="2500" b="1" kern="1200" dirty="0">
              <a:solidFill>
                <a:schemeClr val="bg1"/>
              </a:solidFill>
              <a:hlinkClick xmlns:r="http://schemas.openxmlformats.org/officeDocument/2006/relationships" r:id="rId3">
                <a:extLst>
                  <a:ext uri="{A12FA001-AC4F-418D-AE19-62706E023703}">
                    <ahyp:hlinkClr xmlns:ahyp="http://schemas.microsoft.com/office/drawing/2018/hyperlinkcolor" val="tx"/>
                  </a:ext>
                </a:extLst>
              </a:hlinkClick>
            </a:rPr>
            <a:t>assistenza per farmaci su prescrizione SeniorCare</a:t>
          </a:r>
          <a:endParaRPr lang="en-US" sz="2500" kern="1200" dirty="0">
            <a:solidFill>
              <a:schemeClr val="bg1"/>
            </a:solidFill>
          </a:endParaRPr>
        </a:p>
      </dsp:txBody>
      <dsp:txXfrm>
        <a:off x="460724" y="3903150"/>
        <a:ext cx="8819736" cy="33168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9F69681-F9E5-40CF-A4A4-B7C7B277D07A}"/>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pPr rtl="0"/>
            <a:endParaRPr lang="en-US"/>
          </a:p>
        </p:txBody>
      </p:sp>
      <p:sp>
        <p:nvSpPr>
          <p:cNvPr id="3" name="Date Placeholder 2">
            <a:extLst>
              <a:ext uri="{FF2B5EF4-FFF2-40B4-BE49-F238E27FC236}">
                <a16:creationId xmlns:a16="http://schemas.microsoft.com/office/drawing/2014/main" id="{D123315F-9283-45AA-9460-E28CAF00DF25}"/>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pPr rtl="0"/>
            <a:fld id="{F4AEF1D8-FE66-40DE-BEA9-F264C3085218}" type="datetimeFigureOut">
              <a:rPr lang="en-US" smtClean="0"/>
              <a:t>8/5/2025</a:t>
            </a:fld>
            <a:endParaRPr lang="en-US"/>
          </a:p>
        </p:txBody>
      </p:sp>
      <p:sp>
        <p:nvSpPr>
          <p:cNvPr id="4" name="Footer Placeholder 3">
            <a:extLst>
              <a:ext uri="{FF2B5EF4-FFF2-40B4-BE49-F238E27FC236}">
                <a16:creationId xmlns:a16="http://schemas.microsoft.com/office/drawing/2014/main" id="{EB9B4B5B-18D2-4E69-9CF2-05B876616DEC}"/>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pPr rtl="0"/>
            <a:endParaRPr lang="en-US"/>
          </a:p>
        </p:txBody>
      </p:sp>
      <p:sp>
        <p:nvSpPr>
          <p:cNvPr id="5" name="Slide Number Placeholder 4">
            <a:extLst>
              <a:ext uri="{FF2B5EF4-FFF2-40B4-BE49-F238E27FC236}">
                <a16:creationId xmlns:a16="http://schemas.microsoft.com/office/drawing/2014/main" id="{4CCD04A1-6621-4342-B69F-5565B8786F7D}"/>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pPr rtl="0"/>
            <a:fld id="{F449BC52-0936-42A9-932D-B81989AEBC12}" type="slidenum">
              <a:rPr lang="en-US" smtClean="0"/>
              <a:t>‹#›</a:t>
            </a:fld>
            <a:endParaRPr lang="en-US"/>
          </a:p>
        </p:txBody>
      </p:sp>
    </p:spTree>
    <p:extLst>
      <p:ext uri="{BB962C8B-B14F-4D97-AF65-F5344CB8AC3E}">
        <p14:creationId xmlns:p14="http://schemas.microsoft.com/office/powerpoint/2010/main" val="22651312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pPr rtl="0"/>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pPr rtl="0"/>
            <a:fld id="{5FF3E348-6D6C-44E4-93D9-F56BB53943EC}" type="datetimeFigureOut">
              <a:rPr lang="en-US" smtClean="0"/>
              <a:t>8/5/2025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pPr rtl="0"/>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rtl="0"/>
            <a:r>
              <a:rPr lang="it"/>
              <a:t>Edit Master text styles</a:t>
            </a:r>
          </a:p>
          <a:p>
            <a:pPr lvl="1" rtl="0"/>
            <a:r>
              <a:rPr lang="it"/>
              <a:t>Second level</a:t>
            </a:r>
          </a:p>
          <a:p>
            <a:pPr lvl="2" rtl="0"/>
            <a:r>
              <a:rPr lang="it"/>
              <a:t>Third level</a:t>
            </a:r>
          </a:p>
          <a:p>
            <a:pPr lvl="3" rtl="0"/>
            <a:r>
              <a:rPr lang="it"/>
              <a:t>Fourth level</a:t>
            </a:r>
          </a:p>
          <a:p>
            <a:pPr lvl="4" rtl="0"/>
            <a:r>
              <a:rPr lang="it"/>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pPr rtl="0"/>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pPr rtl="0"/>
            <a:fld id="{7C9C807D-BE9E-427D-9F45-69604B66C095}" type="slidenum">
              <a:rPr lang="en-US" smtClean="0"/>
              <a:t>‹#›</a:t>
            </a:fld>
            <a:endParaRPr lang="en-US"/>
          </a:p>
        </p:txBody>
      </p:sp>
    </p:spTree>
    <p:extLst>
      <p:ext uri="{BB962C8B-B14F-4D97-AF65-F5344CB8AC3E}">
        <p14:creationId xmlns:p14="http://schemas.microsoft.com/office/powerpoint/2010/main" val="1804998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medicare.gov/basics/costs/medicare-costs"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medicare.gov/basics/costs/medicare-costs"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medicare.gov/basics/costs/medicare-costs"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medicare.gov/basics/costs/medicare-costs"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3" Type="http://schemas.openxmlformats.org/officeDocument/2006/relationships/hyperlink" Target="http://www.medicare.gov/" TargetMode="External"/><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3" Type="http://schemas.openxmlformats.org/officeDocument/2006/relationships/hyperlink" Target="http://www.medicare.gov/" TargetMode="External"/><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3" Type="http://schemas.openxmlformats.org/officeDocument/2006/relationships/hyperlink" Target="https://www.medicare.gov/basics/costs/medicare-costs" TargetMode="External"/><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it" dirty="0"/>
              <a:t>Salve e benvenuti a questa serie di lezioni intitolata Benvenuti in Medicare.  </a:t>
            </a:r>
          </a:p>
          <a:p>
            <a:pPr rtl="0"/>
            <a:endParaRPr lang="en-US" dirty="0"/>
          </a:p>
          <a:p>
            <a:pPr rtl="0"/>
            <a:r>
              <a:rPr lang="it" dirty="0"/>
              <a:t>Questo programma è presentato dal WI Dipartimento dei servizi della Salute, che gestisce Programma di Assistenza della Wisconsin State Health Insurance o SHIP, un servizio pubblico locale per le persone con Medicare.  Ogni Stato ha un programma SHIP.  Nel Wisconsin, è possibile ottenere assistenza gratuita e imparziale su Medicare dai consulenti SHIP locali o da una delle nostre linee telefoniche gratuite.</a:t>
            </a:r>
          </a:p>
          <a:p>
            <a:pPr rtl="0"/>
            <a:endParaRPr lang="en-US" b="1" dirty="0"/>
          </a:p>
          <a:p>
            <a:pPr rtl="0"/>
            <a:r>
              <a:rPr lang="it" b="0" dirty="0"/>
              <a:t>È possibile scaricare le diapositive di questa presentazione facendo clic sul link nella descrizione del video di YouTube o andando su gwaar.org/educational-videos-for-medicare-outreach. </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1</a:t>
            </a:fld>
            <a:endParaRPr lang="en-US"/>
          </a:p>
        </p:txBody>
      </p:sp>
    </p:spTree>
    <p:extLst>
      <p:ext uri="{BB962C8B-B14F-4D97-AF65-F5344CB8AC3E}">
        <p14:creationId xmlns:p14="http://schemas.microsoft.com/office/powerpoint/2010/main" val="28908272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it"/>
              <a:t>Con questo si conclude la Parte 1 del programma Benvenuti a Medicare.  Spero che queste informazioni siano state utili. La prossima sezione di questa serie tratterà le basi di Medicare, comprese le Parti A e B di Medicare.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it"/>
              <a:t>Questa presentazione è stata realizzata dal Wisconsin State Health Insurance Assistance Program o SHIP, un servizio pubblico locale che fornisce un aiuto gratuito e imparziale alle persone con Medicare. Se ha domande su Medicare, chiami uno dei nostri numeri verdi o contatti un consulente SHIP Medicare locale. Non è da solo! </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10</a:t>
            </a:fld>
            <a:endParaRPr lang="en-US"/>
          </a:p>
        </p:txBody>
      </p:sp>
    </p:spTree>
    <p:extLst>
      <p:ext uri="{BB962C8B-B14F-4D97-AF65-F5344CB8AC3E}">
        <p14:creationId xmlns:p14="http://schemas.microsoft.com/office/powerpoint/2010/main" val="30868626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it"/>
              <a:t>Salve e benvenuti a questa serie di lezioni intitolata Benvenuti in Medicare.  </a:t>
            </a:r>
          </a:p>
          <a:p>
            <a:pPr rtl="0"/>
            <a:endParaRPr lang="en-US" dirty="0"/>
          </a:p>
          <a:p>
            <a:pPr rtl="0"/>
            <a:r>
              <a:rPr lang="it"/>
              <a:t>Questo programma è presentato dal WI Dipartimento dei servizi della Salute, che gestisce Programma di Assistenza della Wisconsin State Health Insurance o SHIP, un servizio pubblico locale per le persone con Medicare.  Ogni Stato ha un programma SHIP.  Nel Wisconsin, è possibile ottenere assistenza gratuita e imparziale su Medicare dai consulenti SHIP locali o da una delle nostre linee telefoniche gratuite.</a:t>
            </a:r>
          </a:p>
          <a:p>
            <a:pPr rtl="0"/>
            <a:endParaRPr lang="en-US" b="1" dirty="0"/>
          </a:p>
          <a:p>
            <a:pPr rtl="0"/>
            <a:r>
              <a:rPr lang="it" b="0"/>
              <a:t>È possibile scaricare le diapositive di questa presentazione facendo clic sul link nella descrizione del video di YouTube o andando su gwaar.org/educational-videos-for-medicare-outreach. </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11</a:t>
            </a:fld>
            <a:endParaRPr lang="en-US"/>
          </a:p>
        </p:txBody>
      </p:sp>
    </p:spTree>
    <p:extLst>
      <p:ext uri="{BB962C8B-B14F-4D97-AF65-F5344CB8AC3E}">
        <p14:creationId xmlns:p14="http://schemas.microsoft.com/office/powerpoint/2010/main" val="4628544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it"/>
              <a:t>Questo progetto è sostenuto da una sovvenzione dell'Amministrazione federale per la vita in comunità.</a:t>
            </a:r>
          </a:p>
        </p:txBody>
      </p:sp>
      <p:sp>
        <p:nvSpPr>
          <p:cNvPr id="4" name="Slide Number Placeholder 3"/>
          <p:cNvSpPr>
            <a:spLocks noGrp="1"/>
          </p:cNvSpPr>
          <p:nvPr>
            <p:ph type="sldNum" sz="quarter" idx="5"/>
          </p:nvPr>
        </p:nvSpPr>
        <p:spPr/>
        <p:txBody>
          <a:bodyPr rtlCol="0"/>
          <a:lstStyle/>
          <a:p>
            <a:pPr rtl="0"/>
            <a:fld id="{7C9C807D-BE9E-427D-9F45-69604B66C095}" type="slidenum">
              <a:rPr lang="en-US" smtClean="0"/>
              <a:t>12</a:t>
            </a:fld>
            <a:endParaRPr lang="en-US"/>
          </a:p>
        </p:txBody>
      </p:sp>
    </p:spTree>
    <p:extLst>
      <p:ext uri="{BB962C8B-B14F-4D97-AF65-F5344CB8AC3E}">
        <p14:creationId xmlns:p14="http://schemas.microsoft.com/office/powerpoint/2010/main" val="8793147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it"/>
              <a:t>Questo programma fornisce una panoramica di Medicare ed è suddiviso in 6 sezioni.</a:t>
            </a:r>
            <a:endParaRPr lang="en-US"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t" b="1"/>
              <a:t>Queste informazioni sono riportate in modo più dettagliato nel manuale Medicare &amp; You, che viene spedito ai titolari di Medicare e che è disponibile anche sul sito web Medicare.gov.  Per facilitare la comprensione, si consiglia di vedere le parti di questa serie in ordine. </a:t>
            </a:r>
            <a:endParaRPr lang="en-US" b="1" dirty="0">
              <a:solidFill>
                <a:srgbClr val="FF0000"/>
              </a:solidFill>
            </a:endParaRP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13</a:t>
            </a:fld>
            <a:endParaRPr lang="en-US"/>
          </a:p>
        </p:txBody>
      </p:sp>
    </p:spTree>
    <p:extLst>
      <p:ext uri="{BB962C8B-B14F-4D97-AF65-F5344CB8AC3E}">
        <p14:creationId xmlns:p14="http://schemas.microsoft.com/office/powerpoint/2010/main" val="5027260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rtl="0"/>
            <a:r>
              <a:rPr lang="it"/>
              <a:t>Benvenuti alla seconda parte di questa serie.  Nell'ultima sezione abbiamo parlato di come e quando iscriversi, ora esaminiamo alcune nozioni di base di Medicare.</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14</a:t>
            </a:fld>
            <a:endParaRPr lang="en-US"/>
          </a:p>
        </p:txBody>
      </p:sp>
    </p:spTree>
    <p:extLst>
      <p:ext uri="{BB962C8B-B14F-4D97-AF65-F5344CB8AC3E}">
        <p14:creationId xmlns:p14="http://schemas.microsoft.com/office/powerpoint/2010/main" val="8770461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it"/>
              <a:t>Questa tabella fornisce un breve riepilogo di ciò che copre ciascuna parte di Medicare. </a:t>
            </a:r>
          </a:p>
          <a:p>
            <a:pPr rtl="0"/>
            <a:r>
              <a:rPr lang="it"/>
              <a:t>	Parte A :  Contribuisce a coprire le cure in regime di ricovero presso ospedali e strutture infermieristiche specializzate, nonché l'assistenza ospedaliera, l'assistenza sanitaria a domicilio e il sangue ricevuto in regime di ricovero.</a:t>
            </a:r>
          </a:p>
          <a:p>
            <a:pPr rtl="0"/>
            <a:r>
              <a:rPr lang="it"/>
              <a:t>	Parte B :  Contribuisce a coprire i servizi medici, le cure ambulatoriali, l'assistenza sanitaria domiciliare e molti servizi di prevenzione.</a:t>
            </a:r>
          </a:p>
          <a:p>
            <a:pPr rtl="0"/>
            <a:r>
              <a:rPr lang="it"/>
              <a:t>	(La Parte A e la Parte B sono considerate Original Medicare)</a:t>
            </a:r>
            <a:r>
              <a:rPr lang="it" b="1" i="1"/>
              <a:t>.</a:t>
            </a:r>
          </a:p>
          <a:p>
            <a:pPr rtl="0"/>
            <a:r>
              <a:rPr lang="it"/>
              <a:t>	Piani Medicare Advantage (noti anche come Parte C) :  Sono un'alternativa a Original Medicare.  Sono gestiti da compagnie assicurative private che hanno un contratto con Medicare.  Questi piani comprendono la Parte A e B e, di solito, la Parte D.</a:t>
            </a:r>
          </a:p>
          <a:p>
            <a:pPr rtl="0"/>
            <a:r>
              <a:rPr lang="it"/>
              <a:t>	Parte D :  Contribuisce a coprire il costo dei farmaci da prescrizione. Questi piani sono gestiti da compagnie assicurative private che seguono le regole stabilite da Medicare. </a:t>
            </a:r>
          </a:p>
          <a:p>
            <a:pPr rtl="0"/>
            <a:endParaRPr lang="en-US" dirty="0"/>
          </a:p>
          <a:p>
            <a:pPr rtl="0"/>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15</a:t>
            </a:fld>
            <a:endParaRPr lang="en-US"/>
          </a:p>
        </p:txBody>
      </p:sp>
    </p:spTree>
    <p:extLst>
      <p:ext uri="{BB962C8B-B14F-4D97-AF65-F5344CB8AC3E}">
        <p14:creationId xmlns:p14="http://schemas.microsoft.com/office/powerpoint/2010/main" val="2678608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it"/>
              <a:t>Vediamo più da vicino le prestazioni della Parte A.</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16</a:t>
            </a:fld>
            <a:endParaRPr lang="en-US"/>
          </a:p>
        </p:txBody>
      </p:sp>
    </p:spTree>
    <p:extLst>
      <p:ext uri="{BB962C8B-B14F-4D97-AF65-F5344CB8AC3E}">
        <p14:creationId xmlns:p14="http://schemas.microsoft.com/office/powerpoint/2010/main" val="16648204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it"/>
              <a:t>La Parte A contribuisce a coprire i costi di:</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
              <a:t>Assistenza ospedaliera o infermieristica specializzata.  Copre anche il sangue ricevuto in regime di ricovero, l'assistenza sanitaria a domicilio e l'assistenza in casa di cura.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
              <a:t>L'IT non copre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
              <a:t>Assistenza infermieristica privata</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
              <a:t>Camera privata</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
              <a:t>Televisione o telefono, se l'ospedale li fa pagare separatamente.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
              <a:t>Articoli per la cura della persona, come rasoi o calzini da camera</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
              <a:t>O l'assistenza (che è un'assistenza non qualificata) in una casa di cura.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rtl="0"/>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17</a:t>
            </a:fld>
            <a:endParaRPr lang="en-US"/>
          </a:p>
        </p:txBody>
      </p:sp>
    </p:spTree>
    <p:extLst>
      <p:ext uri="{BB962C8B-B14F-4D97-AF65-F5344CB8AC3E}">
        <p14:creationId xmlns:p14="http://schemas.microsoft.com/office/powerpoint/2010/main" val="33077292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it"/>
              <a:t>La maggior parte delle persone non paga un premio per la Parte A. Le persone che hanno pagato le tasse alla Previdenza sociale per meno di 10 anni potrebbero dover pagare un premio.</a:t>
            </a:r>
          </a:p>
          <a:p>
            <a:pPr rtl="0"/>
            <a:r>
              <a:rPr lang="it"/>
              <a:t>Per la </a:t>
            </a:r>
            <a:r>
              <a:rPr lang="it" i="1"/>
              <a:t>Parte A è prevista una franchigia, che si basa sui periodi di prestazione (che durano 60 giorni). </a:t>
            </a:r>
            <a:r>
              <a:rPr lang="it"/>
              <a:t>Un periodo di prestazioni inizia il giorno in cui il paziente viene ricoverato in un ospedale o in una struttura di cura specializzata. Il periodo di prestazione termina quando il paziente non ha ricevuto cure ospedaliere o infermieristiche per 60 giorni consecutivi. Se il paziente viene ricoverato in un ospedale o in una struttura di cura specializzata al termine di un periodo di prestazioni, inizia un nuovo periodo di prestazioni. </a:t>
            </a:r>
          </a:p>
          <a:p>
            <a:pPr rtl="0"/>
            <a:r>
              <a:rPr lang="it"/>
              <a:t>L'assicurato è tenuto a pagare la franchigia ospedaliera della Parte A per ogni periodo di prestazione. I periodi di erogazione delle prestazioni possono estendersi su più anni solari.</a:t>
            </a:r>
          </a:p>
          <a:p>
            <a:pPr rtl="0"/>
            <a:endParaRPr lang="en-US" dirty="0"/>
          </a:p>
          <a:p>
            <a:pPr rtl="0"/>
            <a:r>
              <a:rPr lang="it"/>
              <a:t>Quando si è ricoverati in un ospedale o in una struttura infermieristica specializzata, è possibile che si debba pagare un importo fisso al giorno, o "copay".</a:t>
            </a:r>
          </a:p>
          <a:p>
            <a:pPr rtl="0"/>
            <a:endParaRPr lang="en-US" dirty="0"/>
          </a:p>
          <a:p>
            <a:pPr rtl="0"/>
            <a:r>
              <a:rPr lang="it"/>
              <a:t>Per l'assistenza sanitaria a domicilio o l'assistenza in casa di cura non è richiesto alcun rimborso. Per ottenere l'assistenza sanitaria domiciliare o l'assistenza in casa di cura è necessario soddisfare determinati requisiti.</a:t>
            </a:r>
          </a:p>
          <a:p>
            <a:pPr marL="171450" indent="-171450" rtl="0">
              <a:buFont typeface="Arial" panose="020B0604020202020204" pitchFamily="34" charset="0"/>
              <a:buChar char="•"/>
            </a:pPr>
            <a:endParaRPr lang="en-US" dirty="0"/>
          </a:p>
          <a:p>
            <a:pPr marL="171450" indent="-171450" rtl="0">
              <a:buFont typeface="Arial" panose="020B0604020202020204" pitchFamily="34" charset="0"/>
              <a:buChar char="•"/>
            </a:pPr>
            <a:r>
              <a:rPr lang="it"/>
              <a:t>Con Original Medicare non esiste un tetto massimo di spesa. (Nella prossima sezione parleremo dell'assicurazione Medicare Supplement (o Medigap) e di come può aiutare a sostenere questi costi).</a:t>
            </a:r>
          </a:p>
          <a:p>
            <a:pPr marL="171450" indent="-171450" rtl="0">
              <a:buFont typeface="Arial" panose="020B0604020202020204" pitchFamily="34" charset="0"/>
              <a:buChar char="•"/>
            </a:pPr>
            <a:endParaRPr lang="en-US" dirty="0"/>
          </a:p>
          <a:p>
            <a:pPr marL="0" indent="0" rtl="0">
              <a:buFont typeface="Arial" panose="020B0604020202020204" pitchFamily="34" charset="0"/>
              <a:buNone/>
            </a:pPr>
            <a:r>
              <a:rPr lang="it"/>
              <a:t>Si noti che i costi cambiano ogni anno. Per consultare i costi attuali dell'assicurazione ospedaliera Parte A, visitare il sito</a:t>
            </a:r>
            <a:r>
              <a:rPr lang="it" sz="1800" u="sng">
                <a:solidFill>
                  <a:srgbClr val="1F3864"/>
                </a:solidFill>
                <a:effectLst/>
                <a:latin typeface="Calibri" panose="020F0502020204030204" pitchFamily="34" charset="0"/>
                <a:ea typeface="Calibri" panose="020F0502020204030204" pitchFamily="34" charset="0"/>
                <a:hlinkClick r:id="rId3"/>
              </a:rPr>
              <a:t> www.medicare.gov/basics/costs/medicare-costs.</a:t>
            </a:r>
            <a:endParaRPr lang="en-US" dirty="0"/>
          </a:p>
          <a:p>
            <a:pPr marL="171450" indent="-171450" rtl="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18</a:t>
            </a:fld>
            <a:endParaRPr lang="en-US"/>
          </a:p>
        </p:txBody>
      </p:sp>
    </p:spTree>
    <p:extLst>
      <p:ext uri="{BB962C8B-B14F-4D97-AF65-F5344CB8AC3E}">
        <p14:creationId xmlns:p14="http://schemas.microsoft.com/office/powerpoint/2010/main" val="32156255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it"/>
              <a:t>Questo grafico mostra i costi della Parte A relativi a un ricovero ospedaliero.</a:t>
            </a:r>
          </a:p>
          <a:p>
            <a:pPr marL="171450" indent="-171450" rtl="0">
              <a:buFont typeface="Arial" panose="020B0604020202020204" pitchFamily="34" charset="0"/>
              <a:buChar char="•"/>
            </a:pPr>
            <a:r>
              <a:rPr lang="it"/>
              <a:t>Per i primi 60 giorni di degenza in ospedale, il paziente deve pagare la franchigia della Parte A; Medicare paga il resto dei costi coperti.</a:t>
            </a:r>
          </a:p>
          <a:p>
            <a:pPr marL="171450" indent="-171450" rtl="0">
              <a:buFont typeface="Arial" panose="020B0604020202020204" pitchFamily="34" charset="0"/>
              <a:buChar char="•"/>
            </a:pPr>
            <a:r>
              <a:rPr lang="it"/>
              <a:t>Per i giorni 61-90 il paziente deve pagare un importo fisso al giorno, chiamato copay. Questo importo cambia ogni anno solare. Medicare paga il resto.</a:t>
            </a:r>
          </a:p>
          <a:p>
            <a:pPr marL="171450" indent="-171450" rtl="0">
              <a:buFont typeface="Arial" panose="020B0604020202020204" pitchFamily="34" charset="0"/>
              <a:buChar char="•"/>
            </a:pPr>
            <a:r>
              <a:rPr lang="it"/>
              <a:t>Per i giorni da 91 a 150, il paziente paga un copay fisso e più alto al giorno, mentre Medicare paga il resto.</a:t>
            </a:r>
          </a:p>
          <a:p>
            <a:pPr rtl="0"/>
            <a:endParaRPr lang="en-US" alt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it"/>
              <a:t>Per consultare i costi attuali dell'assicurazione ospedaliera per ricoveri Medicare Parte A, visitate il sito </a:t>
            </a:r>
            <a:r>
              <a:rPr lang="it" sz="1800" u="sng">
                <a:solidFill>
                  <a:srgbClr val="1F3864"/>
                </a:solidFill>
                <a:effectLst/>
                <a:latin typeface="Calibri" panose="020F0502020204030204" pitchFamily="34" charset="0"/>
                <a:ea typeface="Calibri" panose="020F0502020204030204" pitchFamily="34" charset="0"/>
                <a:hlinkClick r:id="rId3"/>
              </a:rPr>
              <a:t>www.medicare.gov/basics/costs/medicare-costs</a:t>
            </a:r>
            <a:r>
              <a:rPr lang="it" sz="1800" u="sng">
                <a:solidFill>
                  <a:srgbClr val="1F3864"/>
                </a:solidFill>
                <a:effectLst/>
                <a:latin typeface="Calibri" panose="020F0502020204030204" pitchFamily="34" charset="0"/>
                <a:ea typeface="Calibri" panose="020F0502020204030204" pitchFamily="34" charset="0"/>
              </a:rPr>
              <a:t> </a:t>
            </a:r>
            <a:endParaRPr lang="en-US" dirty="0"/>
          </a:p>
          <a:p>
            <a:pPr marL="171450" indent="-171450" rtl="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19</a:t>
            </a:fld>
            <a:endParaRPr lang="en-US"/>
          </a:p>
        </p:txBody>
      </p:sp>
    </p:spTree>
    <p:extLst>
      <p:ext uri="{BB962C8B-B14F-4D97-AF65-F5344CB8AC3E}">
        <p14:creationId xmlns:p14="http://schemas.microsoft.com/office/powerpoint/2010/main" val="3971176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it"/>
              <a:t>Questo progetto è sostenuto da una sovvenzione dell'Amministrazione federale per la vita in comunità.</a:t>
            </a:r>
          </a:p>
        </p:txBody>
      </p:sp>
      <p:sp>
        <p:nvSpPr>
          <p:cNvPr id="4" name="Slide Number Placeholder 3"/>
          <p:cNvSpPr>
            <a:spLocks noGrp="1"/>
          </p:cNvSpPr>
          <p:nvPr>
            <p:ph type="sldNum" sz="quarter" idx="5"/>
          </p:nvPr>
        </p:nvSpPr>
        <p:spPr/>
        <p:txBody>
          <a:bodyPr rtlCol="0"/>
          <a:lstStyle/>
          <a:p>
            <a:pPr rtl="0"/>
            <a:fld id="{7C9C807D-BE9E-427D-9F45-69604B66C095}" type="slidenum">
              <a:rPr lang="en-US" smtClean="0"/>
              <a:t>2</a:t>
            </a:fld>
            <a:endParaRPr lang="en-US"/>
          </a:p>
        </p:txBody>
      </p:sp>
    </p:spTree>
    <p:extLst>
      <p:ext uri="{BB962C8B-B14F-4D97-AF65-F5344CB8AC3E}">
        <p14:creationId xmlns:p14="http://schemas.microsoft.com/office/powerpoint/2010/main" val="42351585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it"/>
              <a:t>Dopo un ricovero ospedaliero di almeno tre giorni, la Parte A di Medicare può coprire un soggiorno presso una struttura infermieristica specializzata. </a:t>
            </a:r>
          </a:p>
          <a:p>
            <a:pPr marL="171450" indent="-171450" rtl="0">
              <a:buFont typeface="Arial" panose="020B0604020202020204" pitchFamily="34" charset="0"/>
              <a:buChar char="•"/>
            </a:pPr>
            <a:r>
              <a:rPr lang="it"/>
              <a:t>Per i primi 20 giorni, una volta soddisfatta la franchigia per il ricovero ospedaliero, Medicare paga tutti i costi coperti.</a:t>
            </a:r>
          </a:p>
          <a:p>
            <a:pPr marL="171450" indent="-171450" rtl="0">
              <a:buFont typeface="Arial" panose="020B0604020202020204" pitchFamily="34" charset="0"/>
              <a:buChar char="•"/>
            </a:pPr>
            <a:r>
              <a:rPr lang="it"/>
              <a:t>Per i giorni 21-100 si paga un importo fisso al giorno (un copay giornaliero), mentre Medicare paga il resto.</a:t>
            </a:r>
          </a:p>
          <a:p>
            <a:pPr marL="171450" indent="-171450" rtl="0">
              <a:buFont typeface="Arial" panose="020B0604020202020204" pitchFamily="34" charset="0"/>
              <a:buChar char="•"/>
            </a:pPr>
            <a:r>
              <a:rPr lang="it"/>
              <a:t>Medicare non copre alcun costo dopo il 100° giorno. </a:t>
            </a:r>
          </a:p>
          <a:p>
            <a:pPr marL="0" indent="0" rtl="0">
              <a:buFont typeface="Arial" panose="020B0604020202020204" pitchFamily="34" charset="0"/>
              <a:buNone/>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it"/>
              <a:t>Per vedere gli importi attuali dei copay della Parte A, visitare il sito </a:t>
            </a:r>
            <a:r>
              <a:rPr lang="it" sz="1800" u="sng">
                <a:solidFill>
                  <a:srgbClr val="1F3864"/>
                </a:solidFill>
                <a:effectLst/>
                <a:latin typeface="Calibri" panose="020F0502020204030204" pitchFamily="34" charset="0"/>
                <a:ea typeface="Calibri" panose="020F0502020204030204" pitchFamily="34" charset="0"/>
                <a:hlinkClick r:id="rId3"/>
              </a:rPr>
              <a:t>www.medicare.gov/basics/costs/medicare-costs</a:t>
            </a:r>
            <a:r>
              <a:rPr lang="it" sz="1800" u="sng">
                <a:solidFill>
                  <a:srgbClr val="1F3864"/>
                </a:solidFill>
                <a:effectLst/>
                <a:latin typeface="Calibri" panose="020F0502020204030204" pitchFamily="34" charset="0"/>
                <a:ea typeface="Calibri" panose="020F0502020204030204" pitchFamily="34" charset="0"/>
              </a:rPr>
              <a:t> </a:t>
            </a:r>
            <a:endParaRPr lang="en-US" dirty="0"/>
          </a:p>
          <a:p>
            <a:pPr rtl="0"/>
            <a:endParaRPr lang="en-US" altLang="en-US" dirty="0"/>
          </a:p>
          <a:p>
            <a:pPr marL="0" indent="0" rtl="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20</a:t>
            </a:fld>
            <a:endParaRPr lang="en-US"/>
          </a:p>
        </p:txBody>
      </p:sp>
    </p:spTree>
    <p:extLst>
      <p:ext uri="{BB962C8B-B14F-4D97-AF65-F5344CB8AC3E}">
        <p14:creationId xmlns:p14="http://schemas.microsoft.com/office/powerpoint/2010/main" val="4252581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it"/>
              <a:t>Lo stato di degenza è una decisione medica complessa, basata sul giudizio del medico e sulla necessità di cure ospedaliere necessarie dal punto di vista medico.  </a:t>
            </a:r>
          </a:p>
          <a:p>
            <a:pPr marL="171450" indent="-171450" rtl="0">
              <a:buFont typeface="Arial" panose="020B0604020202020204" pitchFamily="34" charset="0"/>
              <a:buChar char="•"/>
            </a:pPr>
            <a:r>
              <a:rPr lang="it"/>
              <a:t>Si è ricoverati se si è formalmente ammessi in ospedale su ordine del medico.  </a:t>
            </a:r>
          </a:p>
          <a:p>
            <a:pPr marL="171450" indent="-171450" rtl="0">
              <a:buFont typeface="Arial" panose="020B0604020202020204" pitchFamily="34" charset="0"/>
              <a:buChar char="•"/>
            </a:pPr>
            <a:r>
              <a:rPr lang="it"/>
              <a:t>SE il medico non ha scritto un ordine di ricovero, siete un paziente ambulatoriale.  Una visita al Pronto Soccorso è considerata ambulatoriale.</a:t>
            </a:r>
          </a:p>
          <a:p>
            <a:pPr marL="171450" indent="-171450" rtl="0">
              <a:buFont typeface="Arial" panose="020B0604020202020204" pitchFamily="34" charset="0"/>
              <a:buChar char="•"/>
            </a:pPr>
            <a:r>
              <a:rPr lang="it"/>
              <a:t>Se lei è in ospedale per uno "stato di osservazione", è un paziente ambulatoriale, anche se passa la notte. Medicare Parte A non paga nulla. La Parte B paga le prestazioni mediche e i servizi ambulatoriali ospedalieri dopo aver pagato le franchigie, le quote di partecipazione e i ticket.</a:t>
            </a:r>
          </a:p>
          <a:p>
            <a:pPr marL="171450" indent="-171450" rtl="0">
              <a:buFont typeface="Arial" panose="020B0604020202020204" pitchFamily="34" charset="0"/>
              <a:buChar char="•"/>
            </a:pPr>
            <a:r>
              <a:rPr lang="it"/>
              <a:t>Per i farmaci ricevuti durante un ricovero in osservazione, è probabile che si debbano pagare le spese vive e presentare un modulo di richiesta di rimborso al proprio piano farmaceutico.  È possibile richiedere al proprio piano Part D un modulo di richiesta di rimborso per le farmacie fuori rete.</a:t>
            </a:r>
          </a:p>
          <a:p>
            <a:pPr rtl="0"/>
            <a:endParaRPr lang="en-US" altLang="en-US" dirty="0"/>
          </a:p>
          <a:p>
            <a:pPr marL="171450" marR="0" lvl="0" indent="-171450" algn="l" defTabSz="914400" rtl="0" eaLnBrk="1" fontAlgn="auto" latinLnBrk="0" hangingPunct="1">
              <a:lnSpc>
                <a:spcPct val="110000"/>
              </a:lnSpc>
              <a:spcBef>
                <a:spcPts val="578"/>
              </a:spcBef>
              <a:spcAft>
                <a:spcPts val="0"/>
              </a:spcAft>
              <a:buClrTx/>
              <a:buSzTx/>
              <a:buFont typeface="Arial" panose="020B0604020202020204" pitchFamily="34" charset="0"/>
              <a:buChar char="•"/>
              <a:tabLst/>
              <a:defRPr/>
            </a:pPr>
            <a:r>
              <a:rPr lang="it"/>
              <a:t>Se lei è in ospedale da più di qualche ora, chieda al suo medico o al personale ospedaliero informazioni sul suo stato.  Gli ospedali sono tenuti a fornire un avviso sul suo stato se la permanenza in osservazione è superiore a 24 ore.</a:t>
            </a:r>
          </a:p>
          <a:p>
            <a:pPr marL="171450" marR="0" lvl="0" indent="-171450" algn="l" defTabSz="914400" rtl="0" eaLnBrk="1" fontAlgn="auto" latinLnBrk="0" hangingPunct="1">
              <a:lnSpc>
                <a:spcPct val="110000"/>
              </a:lnSpc>
              <a:spcBef>
                <a:spcPts val="578"/>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21</a:t>
            </a:fld>
            <a:endParaRPr lang="en-US"/>
          </a:p>
        </p:txBody>
      </p:sp>
    </p:spTree>
    <p:extLst>
      <p:ext uri="{BB962C8B-B14F-4D97-AF65-F5344CB8AC3E}">
        <p14:creationId xmlns:p14="http://schemas.microsoft.com/office/powerpoint/2010/main" val="9361001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it"/>
              <a:t>Medicare Parte B.</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22</a:t>
            </a:fld>
            <a:endParaRPr lang="en-US"/>
          </a:p>
        </p:txBody>
      </p:sp>
    </p:spTree>
    <p:extLst>
      <p:ext uri="{BB962C8B-B14F-4D97-AF65-F5344CB8AC3E}">
        <p14:creationId xmlns:p14="http://schemas.microsoft.com/office/powerpoint/2010/main" val="42560076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it"/>
              <a:t>La Parte B contribuisce a coprire i servizi e le forniture ambulatoriali necessari dal punto di vista medico, tra cui:</a:t>
            </a:r>
          </a:p>
          <a:p>
            <a:pPr rtl="0"/>
            <a:endParaRPr lang="en-US" dirty="0"/>
          </a:p>
          <a:p>
            <a:pPr marL="342891" indent="-342891" rtl="0">
              <a:spcBef>
                <a:spcPts val="451"/>
              </a:spcBef>
              <a:buFont typeface="Wingdings" panose="05000000000000000000" pitchFamily="2" charset="2"/>
              <a:buChar char="§"/>
            </a:pPr>
            <a:r>
              <a:rPr lang="it" sz="1200">
                <a:solidFill>
                  <a:prstClr val="black"/>
                </a:solidFill>
              </a:rPr>
              <a:t>Servizi medici</a:t>
            </a:r>
          </a:p>
          <a:p>
            <a:pPr marL="342891" indent="-342891" rtl="0">
              <a:spcBef>
                <a:spcPts val="451"/>
              </a:spcBef>
              <a:buFont typeface="Wingdings" panose="05000000000000000000" pitchFamily="2" charset="2"/>
              <a:buChar char="§"/>
            </a:pPr>
            <a:r>
              <a:rPr lang="it" sz="1200">
                <a:solidFill>
                  <a:prstClr val="black"/>
                </a:solidFill>
              </a:rPr>
              <a:t>Servizi e forniture mediche e chirurgiche ambulatoriali</a:t>
            </a:r>
          </a:p>
          <a:p>
            <a:pPr marL="342891" indent="-342891" rtl="0">
              <a:spcBef>
                <a:spcPts val="451"/>
              </a:spcBef>
              <a:buFont typeface="Wingdings" panose="05000000000000000000" pitchFamily="2" charset="2"/>
              <a:buChar char="§"/>
            </a:pPr>
            <a:r>
              <a:rPr lang="it" sz="1200">
                <a:solidFill>
                  <a:prstClr val="black"/>
                </a:solidFill>
              </a:rPr>
              <a:t>Test di laboratorio clinici</a:t>
            </a:r>
          </a:p>
          <a:p>
            <a:pPr marL="342891" indent="-342891" rtl="0">
              <a:spcBef>
                <a:spcPts val="451"/>
              </a:spcBef>
              <a:buFont typeface="Wingdings" panose="05000000000000000000" pitchFamily="2" charset="2"/>
              <a:buChar char="§"/>
            </a:pPr>
            <a:r>
              <a:rPr lang="it" sz="1200">
                <a:solidFill>
                  <a:prstClr val="black"/>
                </a:solidFill>
              </a:rPr>
              <a:t>Apparecchiature mediche durevoli (può essere necessario ricorrere a determinati fornitori)</a:t>
            </a:r>
          </a:p>
          <a:p>
            <a:pPr marL="342891" indent="-342891" rtl="0">
              <a:spcBef>
                <a:spcPts val="451"/>
              </a:spcBef>
              <a:buFont typeface="Wingdings" panose="05000000000000000000" pitchFamily="2" charset="2"/>
              <a:buChar char="§"/>
            </a:pPr>
            <a:r>
              <a:rPr lang="it" sz="1200">
                <a:solidFill>
                  <a:prstClr val="black"/>
                </a:solidFill>
              </a:rPr>
              <a:t>Materiale per test diabetici</a:t>
            </a:r>
          </a:p>
          <a:p>
            <a:pPr marL="342891" indent="-342891" rtl="0">
              <a:spcBef>
                <a:spcPts val="451"/>
              </a:spcBef>
              <a:buFont typeface="Wingdings" panose="05000000000000000000" pitchFamily="2" charset="2"/>
              <a:buChar char="§"/>
            </a:pPr>
            <a:r>
              <a:rPr lang="it" sz="1200">
                <a:solidFill>
                  <a:prstClr val="black"/>
                </a:solidFill>
              </a:rPr>
              <a:t>Servizi di prevenzione (come vaccini antinfluenzali e una visita annuale di benessere) e</a:t>
            </a:r>
          </a:p>
          <a:p>
            <a:pPr marL="342891" indent="-342891" rtl="0">
              <a:spcBef>
                <a:spcPts val="451"/>
              </a:spcBef>
              <a:buFont typeface="Wingdings" panose="05000000000000000000" pitchFamily="2" charset="2"/>
              <a:buChar char="§"/>
            </a:pPr>
            <a:r>
              <a:rPr lang="it" sz="1200">
                <a:solidFill>
                  <a:prstClr val="black"/>
                </a:solidFill>
              </a:rPr>
              <a:t>Assistenza sanitaria a domicilio</a:t>
            </a:r>
          </a:p>
          <a:p>
            <a:pPr rtl="0"/>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23</a:t>
            </a:fld>
            <a:endParaRPr lang="en-US"/>
          </a:p>
        </p:txBody>
      </p:sp>
    </p:spTree>
    <p:extLst>
      <p:ext uri="{BB962C8B-B14F-4D97-AF65-F5344CB8AC3E}">
        <p14:creationId xmlns:p14="http://schemas.microsoft.com/office/powerpoint/2010/main" val="38917709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it"/>
              <a:t>Per avere l'assicurazione medica Medicare Parte B, è necessario pagare un premio ogni mese. Il premio mensile varia ogni anno. </a:t>
            </a:r>
          </a:p>
          <a:p>
            <a:pPr rtl="0"/>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it"/>
              <a:t>Le persone con Medicare che hanno un reddito più elevato pagano premi mensili Medicare Parte B più alti. Questi tassi di premio mensile legati al reddito sono chiamati Income Related Monthly Adjustment Amount (IRMAA) e riguardano circa il 5% delle persone con Medicare. La previdenza sociale utilizza i dati del fisco di due anni prima per determinare se è necessario pagare un premio più elevato per la Parte B.   </a:t>
            </a:r>
          </a:p>
          <a:p>
            <a:pPr rtl="0"/>
            <a:endParaRPr lang="en-US" dirty="0"/>
          </a:p>
          <a:p>
            <a:pPr rtl="0"/>
            <a:r>
              <a:rPr lang="it"/>
              <a:t>Il premio della Parte B può essere detratto dall'assegno mensile della Previdenza sociale. Se il premio della Parte B non viene detratto dall'assegno, Medicare può addebitarlo al paziente. Medicare Easy Pay consente di detrarre automaticamente il pagamento del premio Medicare da un conto di risparmio o da un conto corrente ogni mese.</a:t>
            </a:r>
          </a:p>
          <a:p>
            <a:pPr rtl="0"/>
            <a:endParaRPr lang="en-US" dirty="0"/>
          </a:p>
          <a:p>
            <a:pPr rtl="0"/>
            <a:r>
              <a:rPr lang="it"/>
              <a:t>C'è una </a:t>
            </a:r>
            <a:r>
              <a:rPr lang="it" b="1"/>
              <a:t>franchigia </a:t>
            </a:r>
            <a:r>
              <a:rPr lang="it"/>
              <a:t>annuale per la Parte B.  </a:t>
            </a:r>
          </a:p>
          <a:p>
            <a:pPr rtl="0"/>
            <a:endParaRPr lang="en-US" dirty="0"/>
          </a:p>
          <a:p>
            <a:pPr rtl="0"/>
            <a:r>
              <a:rPr lang="it"/>
              <a:t>Per la maggior parte dei servizi coperti (come le prestazioni mediche e alcuni servizi di prevenzione) Medicare pagherà l'80% dei costi, mentre lei pagherà l’ assicurazione, ovvero il restante 20%, a condizione che il fornitore accetti l'incarico Medicare. Ciò significa che il fornitore accetta il pagamento di Medicare come pagamento completo. Se il fornitore non "accetta l'incarico", può addebitare un’ ulteriore 15%. </a:t>
            </a:r>
          </a:p>
          <a:p>
            <a:pPr rtl="0"/>
            <a:endParaRPr lang="en-US" dirty="0"/>
          </a:p>
          <a:p>
            <a:pPr rtl="0"/>
            <a:r>
              <a:rPr lang="it"/>
              <a:t>*Molti servizi di prevenzione Medicare sono coperti integralmente e non richiedono alcun esborso.</a:t>
            </a:r>
          </a:p>
          <a:p>
            <a:pPr rtl="0"/>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it"/>
              <a:t>Per vedere i costi attuali dell'assicurazione medica Medicare Parte B, visitare il sito </a:t>
            </a:r>
            <a:r>
              <a:rPr lang="it" sz="1800" u="sng">
                <a:solidFill>
                  <a:srgbClr val="1F3864"/>
                </a:solidFill>
                <a:effectLst/>
                <a:latin typeface="Calibri" panose="020F0502020204030204" pitchFamily="34" charset="0"/>
                <a:ea typeface="Calibri" panose="020F0502020204030204" pitchFamily="34" charset="0"/>
                <a:hlinkClick r:id="rId3"/>
              </a:rPr>
              <a:t>www.medicare.gov/basics/costs/medicare-costs</a:t>
            </a:r>
            <a:r>
              <a:rPr lang="it" sz="1800" u="sng">
                <a:solidFill>
                  <a:srgbClr val="1F3864"/>
                </a:solidFill>
                <a:effectLst/>
                <a:latin typeface="Calibri" panose="020F0502020204030204" pitchFamily="34" charset="0"/>
                <a:ea typeface="Calibri" panose="020F0502020204030204" pitchFamily="34" charset="0"/>
              </a:rPr>
              <a:t> </a:t>
            </a:r>
            <a:endParaRPr lang="en-US" dirty="0"/>
          </a:p>
          <a:p>
            <a:pPr rtl="0"/>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24</a:t>
            </a:fld>
            <a:endParaRPr lang="en-US"/>
          </a:p>
        </p:txBody>
      </p:sp>
    </p:spTree>
    <p:extLst>
      <p:ext uri="{BB962C8B-B14F-4D97-AF65-F5344CB8AC3E}">
        <p14:creationId xmlns:p14="http://schemas.microsoft.com/office/powerpoint/2010/main" val="36266915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it-IT" dirty="0"/>
              <a:t>Le persone con Medicare che hanno redditi più alti pagano premi mensili più elevati per la Parte B di Medicare. Questi premi mensili correlati al reddito sono chiamati Importo di Adeguamento Mensile Correlato al Reddito, o IRMAA, e interessano circa il 5% delle persone con Medicare.</a:t>
            </a:r>
          </a:p>
          <a:p>
            <a:pPr rtl="0"/>
            <a:endParaRPr lang="it-IT" dirty="0"/>
          </a:p>
          <a:p>
            <a:pPr rtl="0"/>
            <a:r>
              <a:rPr lang="it-IT" dirty="0"/>
              <a:t>Questo grafico mostra i premi della Parte B per le persone con redditi più alti. L'importo si basa sulla dichiarazione dei redditi di due anni prima. </a:t>
            </a:r>
            <a:r>
              <a:rPr lang="it-IT"/>
              <a:t>Per conoscere l'importo che dovresti pagare per il tuo premio della Parte B, visita www.medicare.gov/basics/costs/medicare-costs.</a:t>
            </a:r>
            <a:endParaRPr lang="it"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25</a:t>
            </a:fld>
            <a:endParaRPr lang="en-US"/>
          </a:p>
        </p:txBody>
      </p:sp>
    </p:spTree>
    <p:extLst>
      <p:ext uri="{BB962C8B-B14F-4D97-AF65-F5344CB8AC3E}">
        <p14:creationId xmlns:p14="http://schemas.microsoft.com/office/powerpoint/2010/main" val="35187905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it"/>
              <a:t>La Parte B di Medicare copre 2 visite preventive (una visita di benvenuto a Medicare e una visita annuale di benessere), oltre a una serie di screening e servizi aggiuntivi volti a prevenire le malattie e a individuare precocemente i problemi medici quando il trattamento è più efficace. </a:t>
            </a:r>
          </a:p>
          <a:p>
            <a:pPr rtl="0"/>
            <a:r>
              <a:rPr lang="it"/>
              <a:t>Una descrizione di questi servizi di prevenzione è riportata nel manuale Medicare &amp; You.  </a:t>
            </a:r>
          </a:p>
          <a:p>
            <a:pPr rtl="0"/>
            <a:endParaRPr lang="en-US" dirty="0"/>
          </a:p>
          <a:p>
            <a:pPr rtl="0"/>
            <a:r>
              <a:rPr lang="it"/>
              <a:t>La invitiamo a consultare questi servizi e a parlare con il suo medico del piano di prevenzione individuale.</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26</a:t>
            </a:fld>
            <a:endParaRPr lang="en-US"/>
          </a:p>
        </p:txBody>
      </p:sp>
    </p:spTree>
    <p:extLst>
      <p:ext uri="{BB962C8B-B14F-4D97-AF65-F5344CB8AC3E}">
        <p14:creationId xmlns:p14="http://schemas.microsoft.com/office/powerpoint/2010/main" val="7074460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lnSpc>
                <a:spcPct val="115000"/>
              </a:lnSpc>
              <a:spcBef>
                <a:spcPct val="0"/>
              </a:spcBef>
              <a:spcAft>
                <a:spcPts val="600"/>
              </a:spcAft>
            </a:pPr>
            <a:r>
              <a:rPr lang="it" b="1">
                <a:latin typeface="Times New Roman" pitchFamily="18" charset="0"/>
                <a:cs typeface="Times New Roman" pitchFamily="18" charset="0"/>
              </a:rPr>
              <a:t>La </a:t>
            </a:r>
            <a:r>
              <a:rPr lang="it">
                <a:latin typeface="Times New Roman" pitchFamily="18" charset="0"/>
                <a:cs typeface="Times New Roman" pitchFamily="18" charset="0"/>
              </a:rPr>
              <a:t>visita di "Benvenuto in Medicare"</a:t>
            </a:r>
            <a:r>
              <a:rPr lang="it" b="1">
                <a:latin typeface="Times New Roman" pitchFamily="18" charset="0"/>
                <a:cs typeface="Times New Roman" pitchFamily="18" charset="0"/>
              </a:rPr>
              <a:t> è coperta durante i primi 12 mesi di iscrizione alla Parte B. È importante notare che NON si tratta di una visita medica.  </a:t>
            </a:r>
            <a:r>
              <a:rPr lang="it">
                <a:latin typeface="Times New Roman" pitchFamily="18" charset="0"/>
                <a:cs typeface="Times New Roman" pitchFamily="18" charset="0"/>
              </a:rPr>
              <a:t>Questa visita comprende le voci qui elencate e una revisione dell'anamnesi medica e sociale relativa alla sua salute.  </a:t>
            </a:r>
            <a:r>
              <a:rPr lang="it"/>
              <a:t>Al momento dell'appuntamento, informi lo studio medico che desidera fissare la visita preventiva "Welcome to Medicare".  La visita è coperta da Medicare, compresi la franchigia e il ticket.  Tuttavia, se si ricevono ulteriori esami o servizi, è possibile che si debba pagare una coassicurazione e che venga applicata la franchigia della Parte B.  </a:t>
            </a:r>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27</a:t>
            </a:fld>
            <a:endParaRPr lang="en-US"/>
          </a:p>
        </p:txBody>
      </p:sp>
    </p:spTree>
    <p:extLst>
      <p:ext uri="{BB962C8B-B14F-4D97-AF65-F5344CB8AC3E}">
        <p14:creationId xmlns:p14="http://schemas.microsoft.com/office/powerpoint/2010/main" val="1962053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indent="0" rtl="0">
              <a:lnSpc>
                <a:spcPct val="115000"/>
              </a:lnSpc>
              <a:spcBef>
                <a:spcPct val="0"/>
              </a:spcBef>
              <a:spcAft>
                <a:spcPts val="600"/>
              </a:spcAft>
              <a:buFont typeface="Arial" panose="020B0604020202020204" pitchFamily="34" charset="0"/>
              <a:buNone/>
            </a:pPr>
            <a:r>
              <a:rPr lang="it">
                <a:latin typeface="Times New Roman" pitchFamily="18" charset="0"/>
                <a:ea typeface="Calibri" pitchFamily="34" charset="0"/>
                <a:cs typeface="Times New Roman" pitchFamily="18" charset="0"/>
              </a:rPr>
              <a:t>Una volta che si è iscritti alla Parte B per più di 12 mesi, Medicare coprirà una "visita di benessere" annuale. </a:t>
            </a:r>
            <a:r>
              <a:rPr lang="it" b="1">
                <a:latin typeface="Times New Roman" pitchFamily="18" charset="0"/>
                <a:ea typeface="Calibri" pitchFamily="34" charset="0"/>
                <a:cs typeface="Times New Roman" pitchFamily="18" charset="0"/>
              </a:rPr>
              <a:t>visita annuale di "benessere</a:t>
            </a:r>
            <a:r>
              <a:rPr lang="it">
                <a:latin typeface="Times New Roman" pitchFamily="18" charset="0"/>
                <a:ea typeface="Calibri" pitchFamily="34" charset="0"/>
                <a:cs typeface="Times New Roman" pitchFamily="18" charset="0"/>
              </a:rPr>
              <a:t>. </a:t>
            </a:r>
          </a:p>
          <a:p>
            <a:pPr marL="171450" indent="-171450" rtl="0">
              <a:lnSpc>
                <a:spcPct val="115000"/>
              </a:lnSpc>
              <a:spcBef>
                <a:spcPct val="0"/>
              </a:spcBef>
              <a:spcAft>
                <a:spcPts val="600"/>
              </a:spcAft>
              <a:buFont typeface="Arial" panose="020B0604020202020204" pitchFamily="34" charset="0"/>
              <a:buChar char="•"/>
            </a:pPr>
            <a:r>
              <a:rPr lang="it">
                <a:latin typeface="Times New Roman" pitchFamily="18" charset="0"/>
                <a:ea typeface="Calibri" pitchFamily="34" charset="0"/>
                <a:cs typeface="Times New Roman" pitchFamily="18" charset="0"/>
              </a:rPr>
              <a:t>L'obiettivo principale di questa visita è creare e aggiornare un piano di prevenzione basato sulla salute attuale e sui fattori di rischio.  Le verrà chiesto di completare una "Valutazione dei rischi per la salute" per aiutare il suo medico a creare un piano di prevenzione personalizzato. </a:t>
            </a:r>
          </a:p>
          <a:p>
            <a:pPr rtl="0">
              <a:lnSpc>
                <a:spcPct val="115000"/>
              </a:lnSpc>
              <a:spcBef>
                <a:spcPct val="0"/>
              </a:spcBef>
              <a:spcAft>
                <a:spcPts val="600"/>
              </a:spcAft>
            </a:pPr>
            <a:endParaRPr lang="en-US" altLang="en-US" dirty="0">
              <a:latin typeface="Times New Roman" pitchFamily="18" charset="0"/>
              <a:cs typeface="Times New Roman" pitchFamily="18" charset="0"/>
            </a:endParaRPr>
          </a:p>
          <a:p>
            <a:pPr marL="171450" indent="-171450" rtl="0">
              <a:lnSpc>
                <a:spcPct val="115000"/>
              </a:lnSpc>
              <a:spcBef>
                <a:spcPct val="0"/>
              </a:spcBef>
              <a:spcAft>
                <a:spcPts val="600"/>
              </a:spcAft>
              <a:buFont typeface="Arial" panose="020B0604020202020204" pitchFamily="34" charset="0"/>
              <a:buChar char="•"/>
            </a:pPr>
            <a:r>
              <a:rPr lang="it"/>
              <a:t>La visita è coperta da Medicare una volta ogni 12 mesi senza alcun costo, compresi la franchigia e il ticket.  Tuttavia, se si ricevono ulteriori esami o servizi, è possibile che si debba pagare una coassicurazione e che si applichi la franchigia prevista dalla Parte B.  </a:t>
            </a:r>
          </a:p>
          <a:p>
            <a:pPr marL="171450" indent="-171450" rtl="0">
              <a:lnSpc>
                <a:spcPct val="115000"/>
              </a:lnSpc>
              <a:spcBef>
                <a:spcPct val="0"/>
              </a:spcBef>
              <a:spcAft>
                <a:spcPts val="600"/>
              </a:spcAft>
              <a:buFont typeface="Arial" panose="020B0604020202020204" pitchFamily="34" charset="0"/>
              <a:buChar char="•"/>
            </a:pPr>
            <a:endParaRPr lang="en-US" altLang="en-US" dirty="0"/>
          </a:p>
          <a:p>
            <a:pPr marL="171450" marR="0" lvl="0" indent="-171450" algn="l" defTabSz="914400" rtl="0" eaLnBrk="0" fontAlgn="base" latinLnBrk="0" hangingPunct="0">
              <a:lnSpc>
                <a:spcPct val="115000"/>
              </a:lnSpc>
              <a:spcBef>
                <a:spcPct val="0"/>
              </a:spcBef>
              <a:spcAft>
                <a:spcPts val="600"/>
              </a:spcAft>
              <a:buClrTx/>
              <a:buSzTx/>
              <a:buFont typeface="Arial" panose="020B0604020202020204" pitchFamily="34" charset="0"/>
              <a:buChar char="•"/>
              <a:tabLst/>
              <a:defRPr/>
            </a:pPr>
            <a:r>
              <a:rPr lang="it">
                <a:latin typeface="Times New Roman" pitchFamily="18" charset="0"/>
                <a:ea typeface="Calibri" pitchFamily="34" charset="0"/>
                <a:cs typeface="Times New Roman" pitchFamily="18" charset="0"/>
              </a:rPr>
              <a:t>È </a:t>
            </a:r>
            <a:r>
              <a:rPr lang="it" i="1">
                <a:latin typeface="Times New Roman" pitchFamily="18" charset="0"/>
                <a:ea typeface="Calibri" pitchFamily="34" charset="0"/>
                <a:cs typeface="Times New Roman" pitchFamily="18" charset="0"/>
              </a:rPr>
              <a:t>necessario richiedere la </a:t>
            </a:r>
            <a:r>
              <a:rPr lang="it">
                <a:latin typeface="Times New Roman" pitchFamily="18" charset="0"/>
                <a:ea typeface="Calibri" pitchFamily="34" charset="0"/>
                <a:cs typeface="Times New Roman" pitchFamily="18" charset="0"/>
              </a:rPr>
              <a:t>visita annuale di controllo per nome.  </a:t>
            </a:r>
            <a:r>
              <a:rPr lang="it" b="1">
                <a:latin typeface="Times New Roman" pitchFamily="18" charset="0"/>
                <a:ea typeface="Calibri" pitchFamily="34" charset="0"/>
                <a:cs typeface="Times New Roman" pitchFamily="18" charset="0"/>
              </a:rPr>
              <a:t>Inoltre, la visita</a:t>
            </a:r>
            <a:r>
              <a:rPr lang="it">
                <a:latin typeface="Times New Roman" pitchFamily="18" charset="0"/>
                <a:ea typeface="Calibri" pitchFamily="34" charset="0"/>
                <a:cs typeface="Times New Roman" pitchFamily="18" charset="0"/>
              </a:rPr>
              <a:t> </a:t>
            </a:r>
            <a:r>
              <a:rPr lang="it" b="1">
                <a:latin typeface="Times New Roman" pitchFamily="18" charset="0"/>
                <a:ea typeface="Calibri" pitchFamily="34" charset="0"/>
                <a:cs typeface="Times New Roman" pitchFamily="18" charset="0"/>
              </a:rPr>
              <a:t> </a:t>
            </a:r>
            <a:r>
              <a:rPr lang="it">
                <a:latin typeface="Times New Roman" pitchFamily="18" charset="0"/>
                <a:ea typeface="Calibri" pitchFamily="34" charset="0"/>
                <a:cs typeface="Times New Roman" pitchFamily="18" charset="0"/>
              </a:rPr>
              <a:t>annuale di benessere  NON è una visita medica. </a:t>
            </a:r>
            <a:r>
              <a:rPr lang="it" b="1">
                <a:latin typeface="Times New Roman" pitchFamily="18" charset="0"/>
                <a:ea typeface="Calibri" pitchFamily="34" charset="0"/>
                <a:cs typeface="Times New Roman" pitchFamily="18" charset="0"/>
              </a:rPr>
              <a:t>Medicare non copre la visita medica.</a:t>
            </a:r>
            <a:r>
              <a:rPr lang="it">
                <a:latin typeface="Times New Roman" pitchFamily="18" charset="0"/>
                <a:ea typeface="Calibri" pitchFamily="34" charset="0"/>
                <a:cs typeface="Times New Roman" pitchFamily="18" charset="0"/>
              </a:rPr>
              <a:t>  Se si programma una visita medica, potrebbe essere necessario pagare l'intero costo della visita.</a:t>
            </a:r>
          </a:p>
          <a:p>
            <a:pPr rtl="0"/>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28</a:t>
            </a:fld>
            <a:endParaRPr lang="en-US"/>
          </a:p>
        </p:txBody>
      </p:sp>
    </p:spTree>
    <p:extLst>
      <p:ext uri="{BB962C8B-B14F-4D97-AF65-F5344CB8AC3E}">
        <p14:creationId xmlns:p14="http://schemas.microsoft.com/office/powerpoint/2010/main" val="6278540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it"/>
              <a:t>Con questo si conclude la Parte 1 del programma Benvenuti a Medicare.  Spero che queste informazioni siano state utili. La prossima sezione di questa serie tratterà le basi di Medicare, comprese le Parti A e B di Medicare.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it"/>
              <a:t>Questa presentazione è stata realizzata dal Wisconsin State Health Insurance Assistance Program o SHIP, un servizio pubblico locale che fornisce un aiuto gratuito e imparziale alle persone con Medicare. Se ha domande su Medicare, chiami uno dei nostri numeri verdi o contatti un consulente SHIP Medicare locale. Non è da solo! </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29</a:t>
            </a:fld>
            <a:endParaRPr lang="en-US"/>
          </a:p>
        </p:txBody>
      </p:sp>
    </p:spTree>
    <p:extLst>
      <p:ext uri="{BB962C8B-B14F-4D97-AF65-F5344CB8AC3E}">
        <p14:creationId xmlns:p14="http://schemas.microsoft.com/office/powerpoint/2010/main" val="964610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it"/>
              <a:t>Questo programma fornisce una panoramica di Medicare ed è suddiviso in 6 sezioni:  </a:t>
            </a:r>
            <a:endParaRPr lang="en-US" dirty="0">
              <a:solidFill>
                <a:srgbClr val="FF0000"/>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
                <a:solidFill>
                  <a:srgbClr val="FF0000"/>
                </a:solidFill>
              </a:rPr>
              <a:t>Parte 1 :  Iscrizione a Medicare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
                <a:solidFill>
                  <a:srgbClr val="FF0000"/>
                </a:solidFill>
              </a:rPr>
              <a:t>Parte 2:   Medicare Basics; Part A, Part B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
                <a:solidFill>
                  <a:srgbClr val="FF0000"/>
                </a:solidFill>
              </a:rPr>
              <a:t>Parte 3:  Le vostre scelte di copertura, Original Medicare, Medicare Supplement Insurance (Medigap)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
                <a:solidFill>
                  <a:srgbClr val="FF0000"/>
                </a:solidFill>
              </a:rPr>
              <a:t>Parte 4:  Piani di vantaggio Medicare (Parte C); Altri tipi di copertura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
                <a:solidFill>
                  <a:srgbClr val="FF0000"/>
                </a:solidFill>
              </a:rPr>
              <a:t>Parte 5:  Medicare Part D (copertura dei farmaci con obbligo di prescrizione), WI SeniorCare e il periodo annuale di iscrizione libera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
                <a:solidFill>
                  <a:srgbClr val="FF0000"/>
                </a:solidFill>
              </a:rPr>
              <a:t>Parte 6:  Aiuto per le persone a reddito limitato, proteggersi e prevenire le frodi, revisione e risorse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t" b="1"/>
              <a:t>Queste informazioni sono riportate in modo più dettagliato nel manuale Medicare &amp; You, che viene spedito ai titolari di Medicare e che è disponibile anche sul sito web Medicare.gov.  Per facilitare la comprensione, si consiglia di vedere le parti di questa serie in ordine. </a:t>
            </a:r>
            <a:endParaRPr lang="en-US" b="1" dirty="0">
              <a:solidFill>
                <a:srgbClr val="FF0000"/>
              </a:solidFill>
            </a:endParaRPr>
          </a:p>
          <a:p>
            <a:pPr rtl="0"/>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3</a:t>
            </a:fld>
            <a:endParaRPr lang="en-US"/>
          </a:p>
        </p:txBody>
      </p:sp>
    </p:spTree>
    <p:extLst>
      <p:ext uri="{BB962C8B-B14F-4D97-AF65-F5344CB8AC3E}">
        <p14:creationId xmlns:p14="http://schemas.microsoft.com/office/powerpoint/2010/main" val="27407469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it"/>
              <a:t>Salve e benvenuti a questa serie di lezioni intitolata Benvenuti in Medicare.  </a:t>
            </a:r>
          </a:p>
          <a:p>
            <a:pPr rtl="0"/>
            <a:endParaRPr lang="en-US" dirty="0"/>
          </a:p>
          <a:p>
            <a:pPr rtl="0"/>
            <a:r>
              <a:rPr lang="it"/>
              <a:t>Questo programma è presentato dal WI Dipartimento dei servizi della Salute, che gestisce Programma di Assistenza della Wisconsin State Health Insurance o SHIP, un servizio pubblico locale per le persone con Medicare.  Ogni Stato ha un programma SHIP.  Nel Wisconsin, è possibile ottenere assistenza gratuita e imparziale su Medicare dai consulenti SHIP locali o da una delle nostre linee telefoniche gratuite.</a:t>
            </a:r>
          </a:p>
          <a:p>
            <a:pPr rtl="0"/>
            <a:endParaRPr lang="en-US" b="1" dirty="0"/>
          </a:p>
          <a:p>
            <a:pPr rtl="0"/>
            <a:r>
              <a:rPr lang="it" b="0"/>
              <a:t>È possibile scaricare le diapositive di questa presentazione facendo clic sul link nella descrizione del video di YouTube o andando su gwaar.org/educational-videos-for-medicare-outreach. </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30</a:t>
            </a:fld>
            <a:endParaRPr lang="en-US"/>
          </a:p>
        </p:txBody>
      </p:sp>
    </p:spTree>
    <p:extLst>
      <p:ext uri="{BB962C8B-B14F-4D97-AF65-F5344CB8AC3E}">
        <p14:creationId xmlns:p14="http://schemas.microsoft.com/office/powerpoint/2010/main" val="8290764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it"/>
              <a:t>Questo progetto è sostenuto da una sovvenzione dell'Amministrazione federale per la vita in comunità.</a:t>
            </a:r>
          </a:p>
        </p:txBody>
      </p:sp>
      <p:sp>
        <p:nvSpPr>
          <p:cNvPr id="4" name="Slide Number Placeholder 3"/>
          <p:cNvSpPr>
            <a:spLocks noGrp="1"/>
          </p:cNvSpPr>
          <p:nvPr>
            <p:ph type="sldNum" sz="quarter" idx="5"/>
          </p:nvPr>
        </p:nvSpPr>
        <p:spPr/>
        <p:txBody>
          <a:bodyPr rtlCol="0"/>
          <a:lstStyle/>
          <a:p>
            <a:pPr rtl="0"/>
            <a:fld id="{7C9C807D-BE9E-427D-9F45-69604B66C095}" type="slidenum">
              <a:rPr lang="en-US" smtClean="0"/>
              <a:t>31</a:t>
            </a:fld>
            <a:endParaRPr lang="en-US"/>
          </a:p>
        </p:txBody>
      </p:sp>
    </p:spTree>
    <p:extLst>
      <p:ext uri="{BB962C8B-B14F-4D97-AF65-F5344CB8AC3E}">
        <p14:creationId xmlns:p14="http://schemas.microsoft.com/office/powerpoint/2010/main" val="14247592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it"/>
              <a:t>Questo programma fornisce una panoramica di Medicare ed è suddiviso in 6 sezioni.</a:t>
            </a:r>
            <a:endParaRPr lang="en-US"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t" b="1"/>
              <a:t>Queste informazioni sono riportate in modo più dettagliato nel manuale Medicare &amp; You, che viene spedito ai titolari di Medicare e che è disponibile anche sul sito web Medicare.gov.  Per facilitare la comprensione, si consiglia di vedere le parti di questa serie in ordine. </a:t>
            </a:r>
            <a:endParaRPr lang="en-US" b="1" dirty="0">
              <a:solidFill>
                <a:srgbClr val="FF0000"/>
              </a:solidFill>
            </a:endParaRP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32</a:t>
            </a:fld>
            <a:endParaRPr lang="en-US"/>
          </a:p>
        </p:txBody>
      </p:sp>
    </p:spTree>
    <p:extLst>
      <p:ext uri="{BB962C8B-B14F-4D97-AF65-F5344CB8AC3E}">
        <p14:creationId xmlns:p14="http://schemas.microsoft.com/office/powerpoint/2010/main" val="7856000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it"/>
              <a:t>Benvenuti alla terza parte di questa serie didattica.</a:t>
            </a:r>
          </a:p>
          <a:p>
            <a:pPr rtl="0"/>
            <a:endParaRPr lang="en-US" dirty="0"/>
          </a:p>
          <a:p>
            <a:pPr rtl="0"/>
            <a:r>
              <a:rPr lang="it"/>
              <a:t>In questa sezione vengono fornite informazioni sulle scelte di copertura Medicare, Original Medicare e Medicare Supplement (o Medigap).</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33</a:t>
            </a:fld>
            <a:endParaRPr lang="en-US"/>
          </a:p>
        </p:txBody>
      </p:sp>
    </p:spTree>
    <p:extLst>
      <p:ext uri="{BB962C8B-B14F-4D97-AF65-F5344CB8AC3E}">
        <p14:creationId xmlns:p14="http://schemas.microsoft.com/office/powerpoint/2010/main" val="7000072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spcBef>
                <a:spcPts val="623"/>
              </a:spcBef>
              <a:defRPr/>
            </a:pPr>
            <a:r>
              <a:rPr lang="it"/>
              <a:t>Esistono </a:t>
            </a:r>
            <a:r>
              <a:rPr lang="it">
                <a:latin typeface="Calibri" panose="020F0502020204030204" pitchFamily="34" charset="0"/>
              </a:rPr>
              <a:t>due modi principali per ottenere la copertura Medicare:</a:t>
            </a:r>
            <a:r>
              <a:rPr lang="it"/>
              <a:t> Medicare originaleo Medicare Advantage Plans. Può scegliere il modo in cui ottenere la copertura.</a:t>
            </a:r>
          </a:p>
          <a:p>
            <a:pPr rtl="0">
              <a:spcBef>
                <a:spcPts val="623"/>
              </a:spcBef>
              <a:defRPr/>
            </a:pPr>
            <a:endParaRPr lang="en-US" dirty="0"/>
          </a:p>
          <a:p>
            <a:pPr marL="239276" indent="-239276" rtl="0">
              <a:spcBef>
                <a:spcPts val="623"/>
              </a:spcBef>
              <a:buFont typeface="Wingdings" panose="05000000000000000000" pitchFamily="2" charset="2"/>
              <a:buChar char="§"/>
              <a:defRPr/>
            </a:pPr>
            <a:r>
              <a:rPr lang="it" b="1"/>
              <a:t>Medicare originale </a:t>
            </a:r>
            <a:r>
              <a:rPr lang="it"/>
              <a:t>comprende la Parte A e/o la Parte B. Abbiamo parlato di alcune lacune di Medicare originale, come le franchigie e le compartecipazioni, e si possono aggiungere coperture aggiuntive per coprire tali lacune:  </a:t>
            </a:r>
          </a:p>
          <a:p>
            <a:pPr marL="696476" lvl="1" indent="-239276" rtl="0">
              <a:spcBef>
                <a:spcPts val="623"/>
              </a:spcBef>
              <a:buFont typeface="Wingdings" panose="05000000000000000000" pitchFamily="2" charset="2"/>
              <a:buChar char="§"/>
              <a:defRPr/>
            </a:pPr>
            <a:r>
              <a:rPr lang="it"/>
              <a:t>È possibile acquistare una polizza Medicare Supplement (Medigap) per coprire le lacune di Original Medicare.</a:t>
            </a:r>
          </a:p>
          <a:p>
            <a:pPr marL="696476" lvl="1" indent="-239276" rtl="0">
              <a:spcBef>
                <a:spcPts val="623"/>
              </a:spcBef>
              <a:buFont typeface="Wingdings" panose="05000000000000000000" pitchFamily="2" charset="2"/>
              <a:buChar char="§"/>
              <a:defRPr/>
            </a:pPr>
            <a:r>
              <a:rPr lang="it"/>
              <a:t>Può anche scegliere di acquistare la copertura Medicare per i farmaci da prescrizione (Parte D) da un Medicare Prescription Drug Plan (PDP). </a:t>
            </a:r>
          </a:p>
          <a:p>
            <a:pPr marL="696476" lvl="1" indent="-239276" rtl="0">
              <a:spcBef>
                <a:spcPts val="623"/>
              </a:spcBef>
              <a:buFont typeface="Wingdings" panose="05000000000000000000" pitchFamily="2" charset="2"/>
              <a:buChar char="§"/>
              <a:defRPr/>
            </a:pPr>
            <a:r>
              <a:rPr lang="it"/>
              <a:t>Il programma SeniorCare del Wisconsin è un'altra opzione, da sola o in aggiunta alla Part D.</a:t>
            </a:r>
          </a:p>
          <a:p>
            <a:pPr marL="239276" indent="-239276" rtl="0">
              <a:spcBef>
                <a:spcPts val="623"/>
              </a:spcBef>
              <a:buFont typeface="Wingdings" panose="05000000000000000000" pitchFamily="2" charset="2"/>
              <a:buChar char="§"/>
              <a:defRPr/>
            </a:pPr>
            <a:endParaRPr lang="en-US" dirty="0"/>
          </a:p>
          <a:p>
            <a:pPr marL="239276" indent="-239276" rtl="0">
              <a:spcBef>
                <a:spcPts val="623"/>
              </a:spcBef>
              <a:buFont typeface="Wingdings" panose="05000000000000000000" pitchFamily="2" charset="2"/>
              <a:buChar char="§"/>
            </a:pPr>
            <a:r>
              <a:rPr lang="it" b="1"/>
              <a:t>I </a:t>
            </a:r>
            <a:r>
              <a:rPr lang="it"/>
              <a:t>piani Medicare Advantage (noti anche come Parte C) sono un modo alternativo per ottenere le prestazioni di Medicare.  Sono offerti da compagnie assicurative private approvate da Medicare. Esistono diversi tipi di piani Advantage, come le Health Maintenance Organization (HMO) o le Preferred Provider Organization (PPO), e coprono i servizi e le forniture della Parte A e della Parte B. La maggior parte dei piani Medicare Advantage include la copertura dei farmaci da prescrizione Medicare. È possibile aggiungere la copertura per i farmaci ad alcuni tipi di piani, se non è già inclusa. </a:t>
            </a:r>
          </a:p>
          <a:p>
            <a:pPr marL="239276" indent="-239276" rtl="0">
              <a:spcBef>
                <a:spcPts val="623"/>
              </a:spcBef>
              <a:buFont typeface="Wingdings" panose="05000000000000000000" pitchFamily="2" charset="2"/>
              <a:buChar char="§"/>
            </a:pPr>
            <a:r>
              <a:rPr lang="it"/>
              <a:t>SeniorCare può lavorare anche con i piani Medicare Advantage.  Ne parleremo più avanti.  (Le polizze Medigap non funzionano con i piani Medicare Advantage, quindi se ci si iscrive a un piano Medicare Advantage, non si può utilizzare una polizza Medigap per pagare le spese vive).</a:t>
            </a:r>
          </a:p>
          <a:p>
            <a:pPr marL="249457" rtl="0">
              <a:spcBef>
                <a:spcPts val="623"/>
              </a:spcBef>
            </a:pPr>
            <a:endParaRPr lang="en-US" dirty="0"/>
          </a:p>
          <a:p>
            <a:pPr marL="249457" rtl="0">
              <a:spcBef>
                <a:spcPts val="623"/>
              </a:spcBef>
            </a:pPr>
            <a:r>
              <a:rPr lang="it"/>
              <a:t>Cominciamo a vedere l'opzione sul lato sinistro di questo grafico: Medicare originale, e poi vedremo come funziona Medigap con esso.</a:t>
            </a:r>
          </a:p>
          <a:p>
            <a:pPr rtl="0">
              <a:spcBef>
                <a:spcPts val="623"/>
              </a:spcBef>
              <a:defRPr/>
            </a:pPr>
            <a:endParaRPr lang="en-US" dirty="0"/>
          </a:p>
          <a:p>
            <a:pPr rtl="0"/>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34</a:t>
            </a:fld>
            <a:endParaRPr lang="en-US"/>
          </a:p>
        </p:txBody>
      </p:sp>
    </p:spTree>
    <p:extLst>
      <p:ext uri="{BB962C8B-B14F-4D97-AF65-F5344CB8AC3E}">
        <p14:creationId xmlns:p14="http://schemas.microsoft.com/office/powerpoint/2010/main" val="31166904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it"/>
              <a:t>Anche in questo caso, Original Medicare comprende la Parte A e/o la Parte B. </a:t>
            </a:r>
          </a:p>
          <a:p>
            <a:pPr marL="0" marR="0" lvl="0" indent="0" algn="l" defTabSz="914400" rtl="0" eaLnBrk="1" fontAlgn="auto" latinLnBrk="0" hangingPunct="1">
              <a:lnSpc>
                <a:spcPct val="100000"/>
              </a:lnSpc>
              <a:spcBef>
                <a:spcPts val="0"/>
              </a:spcBef>
              <a:spcAft>
                <a:spcPts val="0"/>
              </a:spcAft>
              <a:buClrTx/>
              <a:buSzTx/>
              <a:buFontTx/>
              <a:buNone/>
              <a:tabLst/>
              <a:defRPr/>
            </a:pPr>
            <a:r>
              <a:rPr lang="it"/>
              <a:t>Può rivolgersi a qualsiasi medico, ospedale o altra struttura sanitaria che sia iscritta a Medicare e che accetti nuovi pazienti Medicare. </a:t>
            </a:r>
            <a:r>
              <a:rPr lang="it">
                <a:solidFill>
                  <a:prstClr val="black"/>
                </a:solidFill>
              </a:rPr>
              <a:t>I costi sono influenzati dall'accettazione o meno di </a:t>
            </a:r>
            <a:r>
              <a:rPr lang="it" b="1">
                <a:solidFill>
                  <a:prstClr val="black"/>
                </a:solidFill>
              </a:rPr>
              <a:t>assegnazione</a:t>
            </a:r>
            <a:r>
              <a:rPr lang="it">
                <a:solidFill>
                  <a:prstClr val="black"/>
                </a:solidFill>
              </a:rPr>
              <a:t>che è </a:t>
            </a:r>
            <a:r>
              <a:rPr lang="it"/>
              <a:t>un’ accordo da parte del medico o di un’ altro fornitore di accettare l'importo approvato da Medicare per il servizio e di non fatturare al paziente più della franchigia e della compartecipazione Medicare.</a:t>
            </a:r>
          </a:p>
          <a:p>
            <a:pPr rtl="0"/>
            <a:endParaRPr lang="en-US" dirty="0"/>
          </a:p>
          <a:p>
            <a:pPr marL="171450" indent="-171450" rtl="0">
              <a:buFont typeface="Arial" panose="020B0604020202020204" pitchFamily="34" charset="0"/>
              <a:buChar char="•"/>
            </a:pPr>
            <a:r>
              <a:rPr lang="it"/>
              <a:t>Con Original Medicare, è possibile scegliere di acquistare una polizza Medigap per contribuire a coprire alcuni costi non coperti da Original Medicare. </a:t>
            </a:r>
          </a:p>
          <a:p>
            <a:pPr marL="171450" indent="-171450" rtl="0">
              <a:buFont typeface="Arial" panose="020B0604020202020204" pitchFamily="34" charset="0"/>
              <a:buChar char="•"/>
            </a:pPr>
            <a:r>
              <a:rPr lang="it"/>
              <a:t>Può anche scegliere di acquistare la copertura Medicare per i farmaci da prescrizione (Parte D) da un Medicare Prescription Drug Plan (PDP). </a:t>
            </a:r>
          </a:p>
          <a:p>
            <a:pPr rtl="0"/>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35</a:t>
            </a:fld>
            <a:endParaRPr lang="en-US"/>
          </a:p>
        </p:txBody>
      </p:sp>
    </p:spTree>
    <p:extLst>
      <p:ext uri="{BB962C8B-B14F-4D97-AF65-F5344CB8AC3E}">
        <p14:creationId xmlns:p14="http://schemas.microsoft.com/office/powerpoint/2010/main" val="20339349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it"/>
              <a:t>Original Medicare non copre</a:t>
            </a:r>
          </a:p>
          <a:p>
            <a:pPr marL="171450" indent="-171450" rtl="0">
              <a:buFont typeface="Arial" panose="020B0604020202020204" pitchFamily="34" charset="0"/>
              <a:buChar char="•"/>
            </a:pPr>
            <a:r>
              <a:rPr lang="it"/>
              <a:t>Agopuntura</a:t>
            </a:r>
          </a:p>
          <a:p>
            <a:pPr marL="171450" indent="-171450" rtl="0">
              <a:buFont typeface="Arial" panose="020B0604020202020204" pitchFamily="34" charset="0"/>
              <a:buChar char="•"/>
            </a:pPr>
            <a:r>
              <a:rPr lang="it"/>
              <a:t>La maggior parte delle cure dentistiche o delle protesi</a:t>
            </a:r>
          </a:p>
          <a:p>
            <a:pPr marL="171450" indent="-171450" rtl="0">
              <a:buFont typeface="Arial" panose="020B0604020202020204" pitchFamily="34" charset="0"/>
              <a:buChar char="•"/>
            </a:pPr>
            <a:r>
              <a:rPr lang="it"/>
              <a:t>Chirurgia estetica</a:t>
            </a:r>
          </a:p>
          <a:p>
            <a:pPr marL="171450" indent="-171450" rtl="0">
              <a:buFont typeface="Arial" panose="020B0604020202020204" pitchFamily="34" charset="0"/>
              <a:buChar char="•"/>
            </a:pPr>
            <a:r>
              <a:rPr lang="it"/>
              <a:t>Assistenza sanitaria fuori dagli Stati Uniti</a:t>
            </a:r>
          </a:p>
          <a:p>
            <a:pPr marL="171450" indent="-171450" rtl="0">
              <a:buFont typeface="Arial" panose="020B0604020202020204" pitchFamily="34" charset="0"/>
              <a:buChar char="•"/>
            </a:pPr>
            <a:r>
              <a:rPr lang="it"/>
              <a:t>Apparecchi acustici </a:t>
            </a:r>
          </a:p>
          <a:p>
            <a:pPr marL="171450" indent="-171450" rtl="0">
              <a:buFont typeface="Arial" panose="020B0604020202020204" pitchFamily="34" charset="0"/>
              <a:buChar char="•"/>
            </a:pPr>
            <a:r>
              <a:rPr lang="it"/>
              <a:t>Assistenza a lungo termine</a:t>
            </a:r>
          </a:p>
          <a:p>
            <a:pPr marL="171450" indent="-171450" rtl="0">
              <a:buFont typeface="Arial" panose="020B0604020202020204" pitchFamily="34" charset="0"/>
              <a:buChar char="•"/>
            </a:pPr>
            <a:r>
              <a:rPr lang="it"/>
              <a:t>La maggior parte delle cure di routine per i piedi</a:t>
            </a:r>
          </a:p>
          <a:p>
            <a:pPr marL="171450" indent="-171450" rtl="0">
              <a:buFont typeface="Arial" panose="020B0604020202020204" pitchFamily="34" charset="0"/>
              <a:buChar char="•"/>
            </a:pPr>
            <a:r>
              <a:rPr lang="it"/>
              <a:t>Cure oculistiche di routine e la maggior parte degli occhiali</a:t>
            </a:r>
          </a:p>
          <a:p>
            <a:pPr marL="171450" indent="-171450" rtl="0">
              <a:buFont typeface="Arial" panose="020B0604020202020204" pitchFamily="34" charset="0"/>
              <a:buChar char="•"/>
            </a:pPr>
            <a:r>
              <a:rPr lang="it"/>
              <a:t>Visite mediche di routine</a:t>
            </a:r>
          </a:p>
          <a:p>
            <a:pPr rtl="0"/>
            <a:endParaRPr lang="en-US" dirty="0"/>
          </a:p>
          <a:p>
            <a:pPr rtl="0"/>
            <a:r>
              <a:rPr lang="it"/>
              <a:t>Se ha bisogno di questi servizi, dovrà pagarli lei stesso, a meno che non abbia un'altra copertura (incluso Medicaid) che ne copra i costi.  </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36</a:t>
            </a:fld>
            <a:endParaRPr lang="en-US"/>
          </a:p>
        </p:txBody>
      </p:sp>
    </p:spTree>
    <p:extLst>
      <p:ext uri="{BB962C8B-B14F-4D97-AF65-F5344CB8AC3E}">
        <p14:creationId xmlns:p14="http://schemas.microsoft.com/office/powerpoint/2010/main" val="18630057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it"/>
              <a:t>Assicurazione Medicare Supplement, o Medigap.</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37</a:t>
            </a:fld>
            <a:endParaRPr lang="en-US"/>
          </a:p>
        </p:txBody>
      </p:sp>
    </p:spTree>
    <p:extLst>
      <p:ext uri="{BB962C8B-B14F-4D97-AF65-F5344CB8AC3E}">
        <p14:creationId xmlns:p14="http://schemas.microsoft.com/office/powerpoint/2010/main" val="42719505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171450" indent="-171450" rtl="0">
              <a:buFont typeface="Arial" panose="020B0604020202020204" pitchFamily="34" charset="0"/>
              <a:buChar char="•"/>
            </a:pPr>
            <a:r>
              <a:rPr lang="it" dirty="0"/>
              <a:t>Una polizza di assicurazione integrativa Medicare (o Medigap) è un'assicurazione privata approvata e regolamentata dal Commissioner of Insurance e aiuta a colmare le lacune di Original Medicare (come i pagamenti, la compartecipazione e le franchigie). </a:t>
            </a:r>
          </a:p>
          <a:p>
            <a:pPr marL="171450" indent="-171450" rtl="0">
              <a:buFont typeface="Arial" panose="020B0604020202020204" pitchFamily="34" charset="0"/>
              <a:buChar char="•"/>
            </a:pPr>
            <a:r>
              <a:rPr lang="it" dirty="0"/>
              <a:t>Per acquistare una polizza Medigap è necessario avere la Parte A e la Parte B.</a:t>
            </a:r>
          </a:p>
          <a:p>
            <a:pPr marL="171450" indent="-171450" rtl="0">
              <a:buFont typeface="Arial" panose="020B0604020202020204" pitchFamily="34" charset="0"/>
              <a:buChar char="•"/>
            </a:pPr>
            <a:r>
              <a:rPr lang="it" dirty="0"/>
              <a:t>I costi dipendono dalla compagnia assicurativa, dalle prestazioni opzionali selezionate, dall'età e dal luogo di residenza.</a:t>
            </a:r>
          </a:p>
          <a:p>
            <a:pPr marL="171450" indent="-171450" rtl="0">
              <a:buFont typeface="Arial" panose="020B0604020202020204" pitchFamily="34" charset="0"/>
              <a:buChar char="•"/>
            </a:pPr>
            <a:r>
              <a:rPr lang="it" dirty="0"/>
              <a:t>Una volta che Medicare ha pagato la sua parte degli importi approvati da Medicare per le spese sanitarie coperte, la polizza Medigap paga la sua parte. </a:t>
            </a:r>
          </a:p>
          <a:p>
            <a:pPr marL="171450" indent="-171450" rtl="0">
              <a:buFont typeface="Arial" panose="020B0604020202020204" pitchFamily="34" charset="0"/>
              <a:buChar char="•"/>
            </a:pPr>
            <a:r>
              <a:rPr lang="it" dirty="0"/>
              <a:t>Una polizza Medigap non include la copertura dei farmaci da prescrizione.</a:t>
            </a:r>
          </a:p>
          <a:p>
            <a:pPr marL="171450" indent="-171450" rtl="0">
              <a:buFont typeface="Arial" panose="020B0604020202020204" pitchFamily="34" charset="0"/>
              <a:buChar char="•"/>
            </a:pPr>
            <a:r>
              <a:rPr lang="it" dirty="0"/>
              <a:t>Non è necessario rivedere la copertura ogni anno.</a:t>
            </a:r>
          </a:p>
          <a:p>
            <a:pPr rtl="0"/>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38</a:t>
            </a:fld>
            <a:endParaRPr lang="en-US"/>
          </a:p>
        </p:txBody>
      </p:sp>
    </p:spTree>
    <p:extLst>
      <p:ext uri="{BB962C8B-B14F-4D97-AF65-F5344CB8AC3E}">
        <p14:creationId xmlns:p14="http://schemas.microsoft.com/office/powerpoint/2010/main" val="27389859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it"/>
              <a:t>Esistono diversi tipi di polizze Medigap.  </a:t>
            </a:r>
          </a:p>
          <a:p>
            <a:pPr marL="171450" indent="-171450" rtl="0">
              <a:buFont typeface="Arial" panose="020B0604020202020204" pitchFamily="34" charset="0"/>
              <a:buChar char="•"/>
            </a:pPr>
            <a:r>
              <a:rPr lang="it"/>
              <a:t>Con le polizze Medigap tradizionali, i costi possono essere basati su:</a:t>
            </a:r>
          </a:p>
          <a:p>
            <a:pPr marL="628650" lvl="1" indent="-171450" rtl="0">
              <a:buFont typeface="Arial" panose="020B0604020202020204" pitchFamily="34" charset="0"/>
              <a:buChar char="•"/>
            </a:pPr>
            <a:r>
              <a:rPr lang="it"/>
              <a:t>Età raggiunta: i premi diventano più alti man mano che si raggiungono fasce d'età più elevate. OR--</a:t>
            </a:r>
          </a:p>
          <a:p>
            <a:pPr marL="628650" lvl="1" indent="-171450" rtl="0">
              <a:buFont typeface="Arial" panose="020B0604020202020204" pitchFamily="34" charset="0"/>
              <a:buChar char="•"/>
            </a:pPr>
            <a:r>
              <a:rPr lang="it"/>
              <a:t>Età di emissione: i premi sono fissati all'età del contraente al momento dell'acquisto della polizza e non aumentano con l'avanzare dell'età. I premi possono aumentare per altri motivi e possono aumentare ogni anno a causa dell'adeguamento al costo della vita. </a:t>
            </a:r>
          </a:p>
          <a:p>
            <a:pPr marL="171450" indent="-171450" rtl="0">
              <a:buFont typeface="Arial" panose="020B0604020202020204" pitchFamily="34" charset="0"/>
              <a:buChar char="•"/>
            </a:pPr>
            <a:r>
              <a:rPr lang="it"/>
              <a:t>Esistono anche politiche di condivisione dei costi,</a:t>
            </a:r>
          </a:p>
          <a:p>
            <a:pPr marL="171450" indent="-171450" rtl="0">
              <a:buFont typeface="Arial" panose="020B0604020202020204" pitchFamily="34" charset="0"/>
              <a:buChar char="•"/>
            </a:pPr>
            <a:r>
              <a:rPr lang="it"/>
              <a:t>Polizze ad alta deducibilità e </a:t>
            </a:r>
          </a:p>
          <a:p>
            <a:pPr marL="171450" indent="-171450" rtl="0">
              <a:buFont typeface="Arial" panose="020B0604020202020204" pitchFamily="34" charset="0"/>
              <a:buChar char="•"/>
            </a:pPr>
            <a:r>
              <a:rPr lang="it"/>
              <a:t>Polizze Medicare Select</a:t>
            </a:r>
          </a:p>
          <a:p>
            <a:pPr rtl="0"/>
            <a:endParaRPr lang="en-US" dirty="0"/>
          </a:p>
          <a:p>
            <a:pPr rtl="0"/>
            <a:r>
              <a:rPr lang="it"/>
              <a:t>Per maggiori dettagli, è possibile richiedere una pubblicazione all'Office of the Commissioner of Insurance del WI chiamata:  "WI Guide to Health Insurance for People with Medicare" (Guida del WI all'assicurazione sanitaria per le persone con Medicare) oppure potete consultarla sul loro sito web.  (Le informazioni di contatto saranno condivise in una diapositiva successiva). </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39</a:t>
            </a:fld>
            <a:endParaRPr lang="en-US"/>
          </a:p>
        </p:txBody>
      </p:sp>
    </p:spTree>
    <p:extLst>
      <p:ext uri="{BB962C8B-B14F-4D97-AF65-F5344CB8AC3E}">
        <p14:creationId xmlns:p14="http://schemas.microsoft.com/office/powerpoint/2010/main" val="432075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it"/>
              <a:t>Parte 1, Iscrizione a Medicare. </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4</a:t>
            </a:fld>
            <a:endParaRPr lang="en-US"/>
          </a:p>
        </p:txBody>
      </p:sp>
    </p:spTree>
    <p:extLst>
      <p:ext uri="{BB962C8B-B14F-4D97-AF65-F5344CB8AC3E}">
        <p14:creationId xmlns:p14="http://schemas.microsoft.com/office/powerpoint/2010/main" val="3462808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eaLnBrk="1" hangingPunct="1">
              <a:spcBef>
                <a:spcPct val="15000"/>
              </a:spcBef>
            </a:pPr>
            <a:r>
              <a:rPr lang="it" b="1"/>
              <a:t>Le prestazioni di base di una polizza Medigap</a:t>
            </a:r>
            <a:r>
              <a:rPr lang="it"/>
              <a:t>comprendono la copertura del 20% di coassicurazione dopo la Parte B di Medicare per la maggior parte dei servizi, la copertura dei ticket della Parte A per il ricovero ospedaliero e l'assistenza infermieristica qualificata, l'assistenza psichiatrica aggiuntiva, i primi 3 litri di sangue (se necessario) e 40 visite di assistenza sanitaria domiciliare aggiuntive.</a:t>
            </a:r>
          </a:p>
          <a:p>
            <a:pPr rtl="0" eaLnBrk="1" hangingPunct="1">
              <a:spcBef>
                <a:spcPct val="15000"/>
              </a:spcBef>
            </a:pPr>
            <a:endParaRPr lang="en-US" altLang="en-US" sz="800" dirty="0"/>
          </a:p>
          <a:p>
            <a:pPr rtl="0" eaLnBrk="1" hangingPunct="1">
              <a:spcBef>
                <a:spcPct val="15000"/>
              </a:spcBef>
            </a:pPr>
            <a:r>
              <a:rPr lang="it" b="1"/>
              <a:t>Tutte le polizze Medigap vendute in WI devono includere alcune prestazioni aggiuntive:</a:t>
            </a:r>
            <a:r>
              <a:rPr lang="it"/>
              <a:t> Questo include il costo usuale/doganale delle cure chiropratiche non coperte da Medicare, nonché la copertura di 30 giorni di cure presso strutture infermieristiche specializzate non coperte da Medicare, senza necessità di ricovero.</a:t>
            </a:r>
            <a:endParaRPr lang="en-US" altLang="en-US" i="1" dirty="0"/>
          </a:p>
          <a:p>
            <a:pPr rtl="0" eaLnBrk="1" hangingPunct="1">
              <a:spcBef>
                <a:spcPct val="15000"/>
              </a:spcBef>
            </a:pPr>
            <a:endParaRPr lang="en-US" altLang="en-US" sz="800" b="1" dirty="0"/>
          </a:p>
          <a:p>
            <a:pPr rtl="0"/>
            <a:r>
              <a:rPr lang="it"/>
              <a:t>Anche in questo caso, i benefici imposti dal Wisconsin si applicano solo a polizze </a:t>
            </a:r>
            <a:r>
              <a:rPr lang="it" i="1"/>
              <a:t>emesse </a:t>
            </a:r>
            <a:r>
              <a:rPr lang="it"/>
              <a:t>nello Stato del Wisconsin.</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40</a:t>
            </a:fld>
            <a:endParaRPr lang="en-US"/>
          </a:p>
        </p:txBody>
      </p:sp>
    </p:spTree>
    <p:extLst>
      <p:ext uri="{BB962C8B-B14F-4D97-AF65-F5344CB8AC3E}">
        <p14:creationId xmlns:p14="http://schemas.microsoft.com/office/powerpoint/2010/main" val="17891259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it"/>
              <a:t>È importante decidere quali "Riders opzionali", o prestazioni extra, si è interessati ad acquistare con la propria polizza Medigap.</a:t>
            </a:r>
          </a:p>
          <a:p>
            <a:pPr rtl="0"/>
            <a:endParaRPr lang="en-US" dirty="0"/>
          </a:p>
          <a:p>
            <a:pPr rtl="0"/>
            <a:r>
              <a:rPr lang="it"/>
              <a:t>Se si aderisce alla clausola di franchigia della Parte A, la franchigia viene pagata dalla polizza Medigap.</a:t>
            </a:r>
          </a:p>
          <a:p>
            <a:pPr rtl="0"/>
            <a:r>
              <a:rPr lang="it"/>
              <a:t>È inoltre possibile decidere se usufruire delle coperture della Parte B per la franchigia, i copay o le spese eccedenti, l'assistenza sanitaria domiciliare aggiuntiva o i viaggi d'emergenza all'estero.  Si noti che a partire dal 1° gennaio 2020 la franchigia della Parte B non è più un'opzione per i nuovi idonei a Medicare. È ancora disponibile per coloro che ne avevano diritto prima del 1° gennaio 2020).</a:t>
            </a:r>
          </a:p>
          <a:p>
            <a:pPr rtl="0"/>
            <a:endParaRPr lang="en-US" dirty="0"/>
          </a:p>
          <a:p>
            <a:pPr rtl="0"/>
            <a:r>
              <a:rPr lang="it"/>
              <a:t>Prima di confrontare i costi delle diverse polizze, assicurarsi di decidere quali sono le coperture desiderate.</a:t>
            </a:r>
          </a:p>
          <a:p>
            <a:pPr rtl="0"/>
            <a:endParaRPr lang="en-US" dirty="0"/>
          </a:p>
          <a:p>
            <a:pPr rtl="0"/>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41</a:t>
            </a:fld>
            <a:endParaRPr lang="en-US"/>
          </a:p>
        </p:txBody>
      </p:sp>
    </p:spTree>
    <p:extLst>
      <p:ext uri="{BB962C8B-B14F-4D97-AF65-F5344CB8AC3E}">
        <p14:creationId xmlns:p14="http://schemas.microsoft.com/office/powerpoint/2010/main" val="2827022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it"/>
              <a:t>Ecco i passi da compiere se si è interessati ad acquistare una polizza Medigap:</a:t>
            </a:r>
          </a:p>
          <a:p>
            <a:pPr rtl="0"/>
            <a:endParaRPr lang="en-US" dirty="0"/>
          </a:p>
          <a:p>
            <a:pPr marL="342900" indent="-342900" rtl="0">
              <a:spcAft>
                <a:spcPts val="1200"/>
              </a:spcAft>
              <a:buFont typeface="Wingdings" panose="05000000000000000000" pitchFamily="2" charset="2"/>
              <a:buChar char="§"/>
              <a:defRPr/>
            </a:pPr>
            <a:r>
              <a:rPr lang="it" sz="1200"/>
              <a:t>FASE 1:	Decida quali prestazioni (o Riders) desidera.</a:t>
            </a:r>
          </a:p>
          <a:p>
            <a:pPr marL="342900" indent="-342900" rtl="0">
              <a:spcAft>
                <a:spcPts val="1200"/>
              </a:spcAft>
              <a:buFont typeface="Wingdings" panose="05000000000000000000" pitchFamily="2" charset="2"/>
              <a:buChar char="§"/>
              <a:defRPr/>
            </a:pPr>
            <a:r>
              <a:rPr lang="it" sz="1200"/>
              <a:t>FASE 2: 	Scopra quali compagnie assicurative vendono polizze Medigap nel suo Stato. </a:t>
            </a:r>
          </a:p>
          <a:p>
            <a:pPr marL="342900" indent="-342900" rtl="0">
              <a:spcAft>
                <a:spcPts val="1200"/>
              </a:spcAft>
              <a:buFont typeface="Wingdings" panose="05000000000000000000" pitchFamily="2" charset="2"/>
              <a:buChar char="§"/>
              <a:defRPr/>
            </a:pPr>
            <a:r>
              <a:rPr lang="it" sz="1200"/>
              <a:t>FASE 3: 	Chiami le compagnie assicurative che vendono le polizze Medigap e confronti i costi.</a:t>
            </a:r>
          </a:p>
          <a:p>
            <a:pPr marL="342900" indent="-342900" rtl="0">
              <a:buFont typeface="Wingdings" panose="05000000000000000000" pitchFamily="2" charset="2"/>
              <a:buChar char="§"/>
              <a:defRPr/>
            </a:pPr>
            <a:r>
              <a:rPr lang="it" sz="1200"/>
              <a:t>FASE 4:	Acquistare la polizza Medigap. </a:t>
            </a:r>
          </a:p>
          <a:p>
            <a:pPr rtl="0"/>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42</a:t>
            </a:fld>
            <a:endParaRPr lang="en-US"/>
          </a:p>
        </p:txBody>
      </p:sp>
    </p:spTree>
    <p:extLst>
      <p:ext uri="{BB962C8B-B14F-4D97-AF65-F5344CB8AC3E}">
        <p14:creationId xmlns:p14="http://schemas.microsoft.com/office/powerpoint/2010/main" val="36953814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spcBef>
                <a:spcPts val="641"/>
              </a:spcBef>
              <a:tabLst>
                <a:tab pos="659308" algn="r"/>
              </a:tabLst>
            </a:pPr>
            <a:r>
              <a:rPr lang="it">
                <a:ea typeface="Times New Roman"/>
              </a:rPr>
              <a:t>Il momento migliore per acquistare una polizza Medigap è il periodo di apertura delle iscrizioni a Medigap. Questo periodo dura 6 mesi e inizia il primo giorno del mese in cui compie 65 anni o più </a:t>
            </a:r>
            <a:r>
              <a:rPr lang="it" b="1" u="sng">
                <a:ea typeface="Times New Roman"/>
              </a:rPr>
              <a:t>e si è </a:t>
            </a:r>
            <a:r>
              <a:rPr lang="it">
                <a:ea typeface="Times New Roman"/>
              </a:rPr>
              <a:t>iscritti a Medicare Parte B. Se fa domanda durante il suo Medigap OEP, è considerato il suo "Periodo di Rilascio Garantito" e può acquistare qualsiasi polizza Medigap venduta dalla compagnia, anche se ha problemi di salute, allo stesso prezzo delle persone in buona salute. </a:t>
            </a:r>
            <a:r>
              <a:rPr lang="it"/>
              <a:t>Se non acquista un piano entro i 6 mesi di OEP, le compagnie assicurative possono negare la copertura in base alle sue condizioni di salute.</a:t>
            </a:r>
          </a:p>
          <a:p>
            <a:pPr rtl="0">
              <a:spcBef>
                <a:spcPts val="641"/>
              </a:spcBef>
              <a:tabLst>
                <a:tab pos="659308" algn="r"/>
              </a:tabLst>
            </a:pPr>
            <a:endParaRPr lang="en-US" dirty="0">
              <a:ea typeface="Times New Roman"/>
            </a:endParaRPr>
          </a:p>
          <a:p>
            <a:pPr rtl="0">
              <a:spcBef>
                <a:spcPts val="641"/>
              </a:spcBef>
              <a:tabLst>
                <a:tab pos="659308" algn="r"/>
              </a:tabLst>
            </a:pPr>
            <a:r>
              <a:rPr lang="it">
                <a:ea typeface="Times New Roman"/>
              </a:rPr>
              <a:t>Sebbene la compagnia assicurativa non possa costringerla ad aspettare </a:t>
            </a:r>
            <a:r>
              <a:rPr lang="it" b="1">
                <a:ea typeface="Times New Roman"/>
              </a:rPr>
              <a:t> l'inizio della </a:t>
            </a:r>
            <a:r>
              <a:rPr lang="it">
                <a:ea typeface="Times New Roman"/>
              </a:rPr>
              <a:t>sua copertura , potrebbe farla aspettare per una copertura legata a una condizione preesistente. Ricordi che per i servizi coperti da Medicare, Original Medicare coprirà comunque la condizione, anche se la polizza Medigap non coprirà le spese vive. Può acquistare una polizza Medigap ogni volta che una compagnia assicurativa la vende. </a:t>
            </a:r>
          </a:p>
          <a:p>
            <a:pPr rtl="0"/>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43</a:t>
            </a:fld>
            <a:endParaRPr lang="en-US"/>
          </a:p>
        </p:txBody>
      </p:sp>
    </p:spTree>
    <p:extLst>
      <p:ext uri="{BB962C8B-B14F-4D97-AF65-F5344CB8AC3E}">
        <p14:creationId xmlns:p14="http://schemas.microsoft.com/office/powerpoint/2010/main" val="1878473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it"/>
              <a:t>Ricordi le regole sul ritardo della Parte B?  Se ritarda l'iscrizione alla Parte B perché lei o il suo coniuge sta ancora lavorando e ha una copertura sanitaria di gruppo basata su tale impiego, anche il vostro Medigap OEP viene ritardato fino all'iscrizione alla Parte B.  </a:t>
            </a:r>
          </a:p>
          <a:p>
            <a:pPr rtl="0"/>
            <a:endParaRPr lang="en-US" dirty="0"/>
          </a:p>
          <a:p>
            <a:pPr rtl="0"/>
            <a:r>
              <a:rPr lang="it"/>
              <a:t>Una volta terminata la copertura o la cessazione del rapporto di lavoro e l'iscrizione alla Parte B, inizia l'OEP Medigap di 6 mesi.</a:t>
            </a:r>
          </a:p>
          <a:p>
            <a:pPr rtl="0"/>
            <a:endParaRPr lang="en-US" dirty="0"/>
          </a:p>
          <a:p>
            <a:pPr rtl="0"/>
            <a:r>
              <a:rPr lang="it"/>
              <a:t>Per coloro che hanno diritto a Medicare a causa di una disabilità, riceveranno una seconda OEP al compimento del 65° anno di età. </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44</a:t>
            </a:fld>
            <a:endParaRPr lang="en-US"/>
          </a:p>
        </p:txBody>
      </p:sp>
    </p:spTree>
    <p:extLst>
      <p:ext uri="{BB962C8B-B14F-4D97-AF65-F5344CB8AC3E}">
        <p14:creationId xmlns:p14="http://schemas.microsoft.com/office/powerpoint/2010/main" val="155459039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it"/>
              <a:t>Queste sono altre occasioni in cui è possibile ricevere il rilascio di garanzia (e non essere rifiutati) di una polizza Medigap:</a:t>
            </a:r>
          </a:p>
          <a:p>
            <a:pPr rtl="0"/>
            <a:endParaRPr lang="en-US" dirty="0"/>
          </a:p>
          <a:p>
            <a:pPr marL="800100" lvl="1" indent="-342900" rtl="0">
              <a:buFont typeface="Wingdings" panose="05000000000000000000" pitchFamily="2" charset="2"/>
              <a:buChar char="§"/>
              <a:defRPr/>
            </a:pPr>
            <a:r>
              <a:rPr lang="it" sz="2000">
                <a:cs typeface="Arial" panose="020B0604020202020204" pitchFamily="34" charset="0"/>
              </a:rPr>
              <a:t>Se il suo piano Medicare Advantage termina o smette di fornire assistenza nella sua area di servizio.</a:t>
            </a:r>
          </a:p>
          <a:p>
            <a:pPr marL="800100" lvl="1" indent="-342900" rtl="0">
              <a:buFont typeface="Wingdings" panose="05000000000000000000" pitchFamily="2" charset="2"/>
              <a:buChar char="§"/>
              <a:defRPr/>
            </a:pPr>
            <a:r>
              <a:rPr lang="it" sz="2000">
                <a:cs typeface="Arial" panose="020B0604020202020204" pitchFamily="34" charset="0"/>
              </a:rPr>
              <a:t>Se il paziente si trasferisce al di fuori dell'area di servizio del piano.</a:t>
            </a:r>
          </a:p>
          <a:p>
            <a:pPr marL="800100" lvl="1" indent="-342900" rtl="0">
              <a:buFont typeface="Wingdings" panose="05000000000000000000" pitchFamily="2" charset="2"/>
              <a:buChar char="§"/>
              <a:defRPr/>
            </a:pPr>
            <a:r>
              <a:rPr lang="it" sz="2000">
                <a:cs typeface="Arial" panose="020B0604020202020204" pitchFamily="34" charset="0"/>
              </a:rPr>
              <a:t>Se il piano sanitario di gruppo del suo datore di lavoro termina una parte o la totalità della sua copertura.  </a:t>
            </a:r>
            <a:endParaRPr lang="en-US" sz="2000" b="1" i="1" dirty="0">
              <a:cs typeface="Arial" panose="020B0604020202020204" pitchFamily="34" charset="0"/>
            </a:endParaRPr>
          </a:p>
          <a:p>
            <a:pPr marL="800100" lvl="1" indent="-342900" rtl="0">
              <a:buFont typeface="Wingdings" panose="05000000000000000000" pitchFamily="2" charset="2"/>
              <a:buChar char="§"/>
              <a:defRPr/>
            </a:pPr>
            <a:r>
              <a:rPr lang="it" sz="2000">
                <a:cs typeface="Arial" panose="020B0604020202020204" pitchFamily="34" charset="0"/>
              </a:rPr>
              <a:t>Se il piano collettivo del datore di lavoro aumenta i costi di oltre il 25% in un periodo di 12 mesi.</a:t>
            </a:r>
          </a:p>
          <a:p>
            <a:pPr marL="800100" lvl="1" indent="-342900" rtl="0">
              <a:buFont typeface="Wingdings" panose="05000000000000000000" pitchFamily="2" charset="2"/>
              <a:buChar char="§"/>
              <a:defRPr/>
            </a:pPr>
            <a:r>
              <a:rPr lang="it" sz="2000">
                <a:cs typeface="Arial" panose="020B0604020202020204" pitchFamily="34" charset="0"/>
              </a:rPr>
              <a:t>Se si è nel periodo di prova del piano Medicare Advantage.  </a:t>
            </a:r>
            <a:r>
              <a:rPr lang="it" sz="2000" i="1">
                <a:cs typeface="Arial" panose="020B0604020202020204" pitchFamily="34" charset="0"/>
              </a:rPr>
              <a:t>(Si tratta di un periodo di 12 mesi, la prima volta che ci si iscrive a un piano MA.  È possibile effettuare un solo periodo di prova in tutta la vita).</a:t>
            </a:r>
          </a:p>
          <a:p>
            <a:pPr rtl="0"/>
            <a:r>
              <a:rPr lang="it"/>
              <a:t>Per l'emissione in garanzia di una polizza Medigap, è necessario presentare domanda entro 63 giorni dalla scadenza dell'altra copertura.</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45</a:t>
            </a:fld>
            <a:endParaRPr lang="en-US"/>
          </a:p>
        </p:txBody>
      </p:sp>
    </p:spTree>
    <p:extLst>
      <p:ext uri="{BB962C8B-B14F-4D97-AF65-F5344CB8AC3E}">
        <p14:creationId xmlns:p14="http://schemas.microsoft.com/office/powerpoint/2010/main" val="9147669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it"/>
              <a:t>Se avete domande o desiderate maggiori informazioni sulle polizze Medigap, potete contattare la WI Medigap Helpline al numero 1-800-242-1060.</a:t>
            </a:r>
          </a:p>
          <a:p>
            <a:pPr rtl="0"/>
            <a:endParaRPr lang="en-US" dirty="0"/>
          </a:p>
          <a:p>
            <a:pPr rtl="0"/>
            <a:r>
              <a:rPr lang="it"/>
              <a:t>Per informazioni o per ricevere pubblicazioni sulle polizze approvate dal WI, contatti il Commissioner of Insurance del WI al numero 1-800-236-8517 o consulti il sito online: oci.wi.gov.</a:t>
            </a:r>
          </a:p>
          <a:p>
            <a:pPr rtl="0"/>
            <a:endParaRPr lang="en-US" dirty="0"/>
          </a:p>
          <a:p>
            <a:pPr rtl="0"/>
            <a:r>
              <a:rPr lang="it"/>
              <a:t>È inoltre possibile chiamare Medicare al numero 1-800-633-4227 o visiti il sito web di Medicare all'indirizzo www.medicare.gov.</a:t>
            </a:r>
          </a:p>
          <a:p>
            <a:pPr rtl="0"/>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46</a:t>
            </a:fld>
            <a:endParaRPr lang="en-US"/>
          </a:p>
        </p:txBody>
      </p:sp>
    </p:spTree>
    <p:extLst>
      <p:ext uri="{BB962C8B-B14F-4D97-AF65-F5344CB8AC3E}">
        <p14:creationId xmlns:p14="http://schemas.microsoft.com/office/powerpoint/2010/main" val="244980820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it"/>
              <a:t>Con questo si conclude la Parte 1 del programma Benvenuti a Medicare.  Spero che queste informazioni siano state utili. La prossima sezione di questa serie tratterà le basi di Medicare, comprese le Parti A e B di Medicare.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it"/>
              <a:t>Questa presentazione è stata realizzata dal Wisconsin State Health Insurance Assistance Program o SHIP, un servizio pubblico locale che fornisce un aiuto gratuito e imparziale alle persone con Medicare. Se ha domande su Medicare, chiami uno dei nostri numeri verdi o contatti un consulente SHIP Medicare locale. Non è da solo! </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47</a:t>
            </a:fld>
            <a:endParaRPr lang="en-US"/>
          </a:p>
        </p:txBody>
      </p:sp>
    </p:spTree>
    <p:extLst>
      <p:ext uri="{BB962C8B-B14F-4D97-AF65-F5344CB8AC3E}">
        <p14:creationId xmlns:p14="http://schemas.microsoft.com/office/powerpoint/2010/main" val="293072349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it"/>
              <a:t>Salve e benvenuti a questa serie di lezioni intitolata Benvenuti in Medicare.  </a:t>
            </a:r>
          </a:p>
          <a:p>
            <a:pPr rtl="0"/>
            <a:endParaRPr lang="en-US" dirty="0"/>
          </a:p>
          <a:p>
            <a:pPr rtl="0"/>
            <a:r>
              <a:rPr lang="it"/>
              <a:t>Questo programma è presentato dal WI Dipartimento dei servizi della Salute, che gestisce Programma di Assistenza della Wisconsin State Health Insurance o SHIP, un servizio pubblico locale per le persone con Medicare.  Ogni Stato ha un programma SHIP.  Nel Wisconsin, è possibile ottenere assistenza gratuita e imparziale su Medicare dai consulenti SHIP locali o da una delle nostre linee telefoniche gratuite.</a:t>
            </a:r>
          </a:p>
          <a:p>
            <a:pPr rtl="0"/>
            <a:endParaRPr lang="en-US" b="1" dirty="0"/>
          </a:p>
          <a:p>
            <a:pPr rtl="0"/>
            <a:r>
              <a:rPr lang="it" b="0"/>
              <a:t>È possibile scaricare le diapositive di questa presentazione facendo clic sul link nella descrizione del video di YouTube o andando su gwaar.org/educational-videos-for-medicare-outreach. </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48</a:t>
            </a:fld>
            <a:endParaRPr lang="en-US"/>
          </a:p>
        </p:txBody>
      </p:sp>
    </p:spTree>
    <p:extLst>
      <p:ext uri="{BB962C8B-B14F-4D97-AF65-F5344CB8AC3E}">
        <p14:creationId xmlns:p14="http://schemas.microsoft.com/office/powerpoint/2010/main" val="188926845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it"/>
              <a:t>Questo progetto è sostenuto da una sovvenzione dell'Amministrazione federale per la vita in comunità.</a:t>
            </a:r>
          </a:p>
        </p:txBody>
      </p:sp>
      <p:sp>
        <p:nvSpPr>
          <p:cNvPr id="4" name="Slide Number Placeholder 3"/>
          <p:cNvSpPr>
            <a:spLocks noGrp="1"/>
          </p:cNvSpPr>
          <p:nvPr>
            <p:ph type="sldNum" sz="quarter" idx="5"/>
          </p:nvPr>
        </p:nvSpPr>
        <p:spPr/>
        <p:txBody>
          <a:bodyPr rtlCol="0"/>
          <a:lstStyle/>
          <a:p>
            <a:pPr rtl="0"/>
            <a:fld id="{7C9C807D-BE9E-427D-9F45-69604B66C095}" type="slidenum">
              <a:rPr lang="en-US" smtClean="0"/>
              <a:t>49</a:t>
            </a:fld>
            <a:endParaRPr lang="en-US"/>
          </a:p>
        </p:txBody>
      </p:sp>
    </p:spTree>
    <p:extLst>
      <p:ext uri="{BB962C8B-B14F-4D97-AF65-F5344CB8AC3E}">
        <p14:creationId xmlns:p14="http://schemas.microsoft.com/office/powerpoint/2010/main" val="1788391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it"/>
              <a:t>La prima cosa da sapere è come e quando iscriversi a Medicare.</a:t>
            </a:r>
          </a:p>
          <a:p>
            <a:pPr marL="342900" indent="-342900" algn="l" rtl="0">
              <a:spcAft>
                <a:spcPts val="1200"/>
              </a:spcAft>
              <a:buFont typeface="Wingdings" panose="05000000000000000000" pitchFamily="2" charset="2"/>
              <a:buChar char="§"/>
            </a:pPr>
            <a:r>
              <a:rPr lang="it" sz="2200">
                <a:cs typeface="Arial" charset="0"/>
              </a:rPr>
              <a:t>Se si ricevono già prestazioni dalla Social Security o dal Railroad Retirement, si viene automaticamente iscritti a Medicare Parti A e B il primo giorno del mese in cui si compiono 65 anni.</a:t>
            </a:r>
          </a:p>
          <a:p>
            <a:pPr marL="342900" indent="-342900" algn="l" rtl="0">
              <a:spcAft>
                <a:spcPts val="1200"/>
              </a:spcAft>
              <a:buFont typeface="Wingdings" panose="05000000000000000000" pitchFamily="2" charset="2"/>
              <a:buChar char="§"/>
            </a:pPr>
            <a:r>
              <a:rPr lang="it" sz="2200">
                <a:cs typeface="Arial" charset="0"/>
              </a:rPr>
              <a:t>Se si è prossimi ai 65 anni e attualmente non percepisce prestazioni di previdenza sociale, si deve iscrivere alla Parte A e B presso la </a:t>
            </a:r>
            <a:r>
              <a:rPr lang="it" sz="2200" b="1">
                <a:cs typeface="Arial" charset="0"/>
              </a:rPr>
              <a:t>previdenza sociale </a:t>
            </a:r>
            <a:r>
              <a:rPr lang="it" sz="2200">
                <a:cs typeface="Arial" charset="0"/>
              </a:rPr>
              <a:t>durante il </a:t>
            </a:r>
            <a:r>
              <a:rPr lang="it" sz="2200" i="1">
                <a:cs typeface="Arial" charset="0"/>
              </a:rPr>
              <a:t>periodo di iscrizione iniziale</a:t>
            </a:r>
            <a:r>
              <a:rPr lang="it" sz="2200">
                <a:cs typeface="Arial" charset="0"/>
              </a:rPr>
              <a:t>.  (Maggiori informazioni nella prossima diapositiva).</a:t>
            </a:r>
          </a:p>
          <a:p>
            <a:pPr marL="800100" lvl="1" indent="-342900" algn="l" rtl="0">
              <a:lnSpc>
                <a:spcPct val="110000"/>
              </a:lnSpc>
              <a:spcBef>
                <a:spcPts val="0"/>
              </a:spcBef>
              <a:spcAft>
                <a:spcPts val="600"/>
              </a:spcAft>
              <a:buFont typeface="Wingdings" panose="05000000000000000000" pitchFamily="2" charset="2"/>
              <a:buChar char="§"/>
            </a:pPr>
            <a:r>
              <a:rPr lang="it" sz="2200">
                <a:cs typeface="Arial" charset="0"/>
              </a:rPr>
              <a:t>Iscriversi online all'indirizzo </a:t>
            </a:r>
            <a:r>
              <a:rPr lang="it" sz="2200" b="1">
                <a:cs typeface="Arial" charset="0"/>
              </a:rPr>
              <a:t>ssa.gov </a:t>
            </a:r>
            <a:r>
              <a:rPr lang="it" sz="2200">
                <a:cs typeface="Arial" charset="0"/>
              </a:rPr>
              <a:t> oppure </a:t>
            </a:r>
          </a:p>
          <a:p>
            <a:pPr marL="800100" lvl="1" indent="-342900" algn="l" rtl="0">
              <a:lnSpc>
                <a:spcPct val="110000"/>
              </a:lnSpc>
              <a:spcBef>
                <a:spcPts val="0"/>
              </a:spcBef>
              <a:spcAft>
                <a:spcPts val="600"/>
              </a:spcAft>
              <a:buFont typeface="Wingdings" panose="05000000000000000000" pitchFamily="2" charset="2"/>
              <a:buChar char="§"/>
            </a:pPr>
            <a:r>
              <a:rPr lang="it" sz="2200"/>
              <a:t>Chiamare la Sicurezza Sociale al numero </a:t>
            </a:r>
            <a:r>
              <a:rPr lang="it" sz="2200" b="1"/>
              <a:t>1-800-772-1213 </a:t>
            </a:r>
            <a:r>
              <a:rPr lang="it" sz="2200" b="0"/>
              <a:t>(le persone non udenti che usano il TTY possono chiamare il numero </a:t>
            </a:r>
            <a:r>
              <a:rPr lang="it" sz="3600" b="1" i="0">
                <a:solidFill>
                  <a:srgbClr val="212121"/>
                </a:solidFill>
                <a:effectLst/>
                <a:latin typeface="ui-sans-serif"/>
              </a:rPr>
              <a:t>1-800-325-0778</a:t>
            </a:r>
            <a:r>
              <a:rPr lang="it" sz="3600" b="0" i="0">
                <a:solidFill>
                  <a:srgbClr val="212121"/>
                </a:solidFill>
                <a:effectLst/>
                <a:latin typeface="ui-sans-serif"/>
              </a:rPr>
              <a:t>)</a:t>
            </a:r>
            <a:endParaRPr lang="en-US" altLang="en-US" sz="2200" b="1" dirty="0">
              <a:cs typeface="Arial" charset="0"/>
            </a:endParaRPr>
          </a:p>
          <a:p>
            <a:pPr marL="800100" lvl="1" indent="-342900" algn="l" rtl="0">
              <a:lnSpc>
                <a:spcPct val="110000"/>
              </a:lnSpc>
              <a:spcBef>
                <a:spcPts val="0"/>
              </a:spcBef>
              <a:spcAft>
                <a:spcPts val="600"/>
              </a:spcAft>
              <a:buFont typeface="Wingdings" panose="05000000000000000000" pitchFamily="2" charset="2"/>
              <a:buChar char="§"/>
            </a:pPr>
            <a:r>
              <a:rPr lang="it" sz="2200" i="1">
                <a:cs typeface="Arial" charset="0"/>
              </a:rPr>
              <a:t>Oppure visitate l'ufficio locale della sicurezza sociale</a:t>
            </a:r>
            <a:endParaRPr lang="en-US" altLang="en-US" sz="2200" dirty="0">
              <a:solidFill>
                <a:srgbClr val="FF0000"/>
              </a:solidFill>
              <a:cs typeface="Arial" charset="0"/>
            </a:endParaRPr>
          </a:p>
          <a:p>
            <a:pPr marL="342900" indent="-342900" algn="l" rtl="0">
              <a:spcAft>
                <a:spcPts val="1200"/>
              </a:spcAft>
              <a:buFont typeface="Wingdings" panose="05000000000000000000" pitchFamily="2" charset="2"/>
              <a:buChar char="§"/>
            </a:pPr>
            <a:r>
              <a:rPr lang="it" sz="2200">
                <a:cs typeface="Arial" charset="0"/>
              </a:rPr>
              <a:t>Se ha meno di 65 anni ed è disabile, è automaticamente iscritti a Medicare dopo aver ricevuto 24 mesi consecutivi di Social Security Disability Insurance, nota anche come SSDI.</a:t>
            </a:r>
          </a:p>
          <a:p>
            <a:pPr rtl="0"/>
            <a:endParaRPr lang="en-US" dirty="0"/>
          </a:p>
          <a:p>
            <a:pPr rtl="0"/>
            <a:r>
              <a:rPr lang="it"/>
              <a:t>Un consiglio: se si iscrive a </a:t>
            </a:r>
            <a:r>
              <a:rPr lang="it" b="1"/>
              <a:t>Medicare.gov</a:t>
            </a:r>
            <a:r>
              <a:rPr lang="it"/>
              <a:t>, può</a:t>
            </a:r>
            <a:r>
              <a:rPr lang="it" sz="1200" b="0" kern="1200">
                <a:solidFill>
                  <a:schemeClr val="tx1"/>
                </a:solidFill>
                <a:effectLst/>
                <a:latin typeface="+mn-lt"/>
                <a:ea typeface="+mn-ea"/>
                <a:cs typeface="+mn-cs"/>
              </a:rPr>
              <a:t> utilizzarlo per gestire le sue informazioni personali sulle prestazioni Original Medicare.  Si tratta di un sito gratuito e sicuro che consente di verificare facilmente online le informazioni relative alla copertura, allo stato di iscrizione e alle richieste di rimborso di Medicare. </a:t>
            </a:r>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5</a:t>
            </a:fld>
            <a:endParaRPr lang="en-US"/>
          </a:p>
        </p:txBody>
      </p:sp>
    </p:spTree>
    <p:extLst>
      <p:ext uri="{BB962C8B-B14F-4D97-AF65-F5344CB8AC3E}">
        <p14:creationId xmlns:p14="http://schemas.microsoft.com/office/powerpoint/2010/main" val="79197336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it"/>
              <a:t>Questo programma fornisce una panoramica di Medicare ed è suddiviso in 6 sezioni.</a:t>
            </a:r>
            <a:endParaRPr lang="en-US"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t" b="1"/>
              <a:t>Queste informazioni sono riportate in modo più dettagliato nel manuale Medicare &amp; You, che viene spedito ai titolari di Medicare e che è disponibile anche sul sito web Medicare.gov.  Per facilitare la comprensione, si consiglia di vedere le parti di questa serie in ordine. </a:t>
            </a:r>
            <a:endParaRPr lang="en-US" b="1" dirty="0">
              <a:solidFill>
                <a:srgbClr val="FF0000"/>
              </a:solidFill>
            </a:endParaRP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50</a:t>
            </a:fld>
            <a:endParaRPr lang="en-US"/>
          </a:p>
        </p:txBody>
      </p:sp>
    </p:spTree>
    <p:extLst>
      <p:ext uri="{BB962C8B-B14F-4D97-AF65-F5344CB8AC3E}">
        <p14:creationId xmlns:p14="http://schemas.microsoft.com/office/powerpoint/2010/main" val="315815711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it"/>
              <a:t>Benvenuti alla quarta parte di questa serie.  In questa sezione troverà informazioni sui piani Medicare Advantage (noti anche come Medicare Part C) e alcune brevi informazioni su altri tipi di copertura sanitaria.  </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51</a:t>
            </a:fld>
            <a:endParaRPr lang="en-US"/>
          </a:p>
        </p:txBody>
      </p:sp>
    </p:spTree>
    <p:extLst>
      <p:ext uri="{BB962C8B-B14F-4D97-AF65-F5344CB8AC3E}">
        <p14:creationId xmlns:p14="http://schemas.microsoft.com/office/powerpoint/2010/main" val="420737952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it"/>
              <a:t>Riportiamo il grafico che mostra le nostre scelte di copertura.  I piani Medicare Advantage sono un modo alternativo per ricevere la copertura Medicare.</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52</a:t>
            </a:fld>
            <a:endParaRPr lang="en-US"/>
          </a:p>
        </p:txBody>
      </p:sp>
    </p:spTree>
    <p:extLst>
      <p:ext uri="{BB962C8B-B14F-4D97-AF65-F5344CB8AC3E}">
        <p14:creationId xmlns:p14="http://schemas.microsoft.com/office/powerpoint/2010/main" val="9988599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it"/>
              <a:t>I piani Medicare Advantage coprono tutti i servizi e le forniture della Parte A e della Parte B e di solito includono la Parte D. Sono gestiti da compagnie assicurative private approvate da Medicare.  Per aderire a un piano Medicare Advantage è necessario avere sia la Parte A sia la Parte B.  Nella maggior parte dei piani, è necessario ricorrere a medici, ospedali e altri fornitori che fanno parte della rete del piano, altrimenti si pagherà una parte o la totalità dei costi.  I fornitori possono entrare o uscire dalla rete di un piano in qualsiasi momento dell'anno.  In tal caso, potrebbe essere necessario scegliere un nuovo fornitore. In genere non è possibile cambiare piano nel corso dell'anno.</a:t>
            </a:r>
          </a:p>
          <a:p>
            <a:pPr rtl="0"/>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53</a:t>
            </a:fld>
            <a:endParaRPr lang="en-US"/>
          </a:p>
        </p:txBody>
      </p:sp>
    </p:spTree>
    <p:extLst>
      <p:ext uri="{BB962C8B-B14F-4D97-AF65-F5344CB8AC3E}">
        <p14:creationId xmlns:p14="http://schemas.microsoft.com/office/powerpoint/2010/main" val="7630565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it" b="0" i="0"/>
              <a:t>Esistono diversi tipi di piani Medicare Advantage.  </a:t>
            </a:r>
            <a:r>
              <a:rPr lang="it" b="1" i="0"/>
              <a:t>I piani </a:t>
            </a:r>
            <a:r>
              <a:rPr lang="it" b="0" i="0"/>
              <a:t>Medicare Health Maintenance Organization (HMO) dispongono di reti di fornitori e i pazienti ricevono cure e servizi dai medici o dagli ospedali della rete del piano. Se l'assistenza viene fornita al di fuori della rete, il costo potrebbe essere interamente a carico del paziente. </a:t>
            </a:r>
            <a:r>
              <a:rPr lang="it" b="1" i="0"/>
              <a:t>Anche i piani PPO (Preferred Provider Organization) di Medicare hanno una rete di medici e ospedali. </a:t>
            </a:r>
            <a:r>
              <a:rPr lang="it" b="0" i="0"/>
              <a:t>Anche i piani Medicare Preferred Provider Organization (PPO) hanno una rete di medici e ospedali, ma con un piano PPO è possibile ricorrere a fornitori esterni alla rete per i servizi coperti, di solito a un costo più elevato.</a:t>
            </a:r>
          </a:p>
          <a:p>
            <a:pPr rtl="0"/>
            <a:r>
              <a:rPr lang="it" b="1" i="0"/>
              <a:t>I piani </a:t>
            </a:r>
            <a:r>
              <a:rPr lang="it" b="0" i="0"/>
              <a:t>Medicare Private Fee-for-Service (PFFS) consentono di rivolgersi a qualsiasi medico o ospedale approvato da Medicare che accetti le condizioni di pagamento del piano e che accetti di curarla. È inoltre possibile rivolgersi a uno qualsiasi dei fornitori della rete che hanno accettato di trattare sempre gli iscritti al programma. Può anche scegliere un fornitore esterno al network che accetti le condizioni del piano, ma potrebbe pagare di più.</a:t>
            </a:r>
          </a:p>
          <a:p>
            <a:pPr rtl="0"/>
            <a:r>
              <a:rPr lang="it" b="1" i="0"/>
              <a:t>I piani Medicare Special Needs (SNP) </a:t>
            </a:r>
            <a:r>
              <a:rPr lang="it" b="0" i="0"/>
              <a:t>sono progettati per fornire una gestione mirata dell'assistenza, una particolare competenza dei fornitori del piano e prestazioni personalizzate per gruppi specifici, tra cui: persone che vivono in determinati istituti (come le case di cura), persone che hanno diritto sia a Medicare che a Medicaid e persone con specifiche condizioni croniche o invalidanti.</a:t>
            </a:r>
          </a:p>
          <a:p>
            <a:pPr rtl="0"/>
            <a:r>
              <a:rPr lang="it" b="1" i="0"/>
              <a:t>I </a:t>
            </a:r>
            <a:r>
              <a:rPr lang="it" b="0" i="0"/>
              <a:t>piani Medicare Medical Savings Accounts (MSA) combinano un piano sanitario ad alta deducibilità con un conto bancario.  Medicare deposita il denaro sul conto e lei lo utilizza per pagare i servizi sanitari. ** </a:t>
            </a:r>
            <a:r>
              <a:rPr lang="it" b="0" i="1"/>
              <a:t>È </a:t>
            </a:r>
            <a:r>
              <a:rPr lang="it" i="1"/>
              <a:t>possibile aggiungere un piano Parte D a un piano Medicare Private Fee-for-Service o Medicare Medical Savings Account (MSA) che non include la copertura per i farmaci da prescrizione. NON è possibile aggiungere la copertura della Parte D a un piano HMO o PPO che non abbia già una copertura per i farmaci. </a:t>
            </a:r>
            <a:endParaRPr lang="en-US" b="0" i="1"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54</a:t>
            </a:fld>
            <a:endParaRPr lang="en-US"/>
          </a:p>
        </p:txBody>
      </p:sp>
    </p:spTree>
    <p:extLst>
      <p:ext uri="{BB962C8B-B14F-4D97-AF65-F5344CB8AC3E}">
        <p14:creationId xmlns:p14="http://schemas.microsoft.com/office/powerpoint/2010/main" val="348678072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174694" indent="-174694" rtl="0">
              <a:buFont typeface="Wingdings" panose="05000000000000000000" pitchFamily="2" charset="2"/>
              <a:buChar char="§"/>
            </a:pPr>
            <a:r>
              <a:rPr lang="it"/>
              <a:t>Se ci si iscrive a un piano Medicare Advantage, è possibile </a:t>
            </a:r>
          </a:p>
          <a:p>
            <a:pPr marL="354241" lvl="1" indent="-176312" rtl="0">
              <a:buFont typeface="Arial" panose="020B0604020202020204" pitchFamily="34" charset="0"/>
              <a:buChar char="•"/>
            </a:pPr>
            <a:r>
              <a:rPr lang="it"/>
              <a:t>Sono ancora in Medicare con gli stessi diritti e tutele.</a:t>
            </a:r>
          </a:p>
          <a:p>
            <a:pPr marL="354241" lvl="1" indent="-176312" rtl="0">
              <a:buFont typeface="Arial" panose="020B0604020202020204" pitchFamily="34" charset="0"/>
              <a:buChar char="•"/>
            </a:pPr>
            <a:r>
              <a:rPr lang="it"/>
              <a:t>Dove seguire le regole del piano per quanto riguarda le modalità di accesso ai servizi (ad esempio, se ha bisogno di una referenza per consultare uno specialista o se dovete rivolgervi a fornitori appartenenti a una rete.  Queste regole possono cambiare ogni anno).</a:t>
            </a:r>
          </a:p>
          <a:p>
            <a:pPr marL="354241" lvl="1" indent="-176312" rtl="0">
              <a:buFont typeface="Arial" panose="020B0604020202020204" pitchFamily="34" charset="0"/>
              <a:buChar char="•"/>
            </a:pPr>
            <a:r>
              <a:rPr lang="it"/>
              <a:t>Potete scegliere un piano che includa la copertura dei farmaci da prescrizione. </a:t>
            </a:r>
          </a:p>
          <a:p>
            <a:pPr marL="354241" marR="0" lvl="1" indent="-176312"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
              <a:t>I piani Medicare Advantage non possono far pagare di più rispetto a Original Medicare per alcuni servizi come la chemioterapia, la dialisi e le cure infermieristiche qualificate.</a:t>
            </a:r>
          </a:p>
          <a:p>
            <a:pPr marL="354241" marR="0" lvl="1" indent="-176312"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
              <a:t>Ogni piano Medicare Advantage può avere prestazioni e costi diversi.</a:t>
            </a:r>
          </a:p>
          <a:p>
            <a:pPr marL="354241" lvl="1" indent="-176312" rtl="0">
              <a:buFont typeface="Arial" panose="020B0604020202020204" pitchFamily="34" charset="0"/>
              <a:buChar char="•"/>
            </a:pPr>
            <a:r>
              <a:rPr lang="it"/>
              <a:t>È possibile scegliere un piano che includa prestazioni extra come quelle visive o dentistiche (che non sono coperte da Medicare originale).</a:t>
            </a:r>
          </a:p>
          <a:p>
            <a:pPr marL="174697" indent="-174697" rtl="0" fontAlgn="base">
              <a:buFont typeface="Wingdings" panose="05000000000000000000" pitchFamily="2" charset="2"/>
              <a:buChar char="§"/>
            </a:pPr>
            <a:endParaRPr lang="en-US" b="1" dirty="0"/>
          </a:p>
          <a:p>
            <a:pPr marL="174697" indent="-174697" rtl="0" fontAlgn="base">
              <a:buFont typeface="Wingdings" panose="05000000000000000000" pitchFamily="2" charset="2"/>
              <a:buChar char="§"/>
            </a:pPr>
            <a:r>
              <a:rPr lang="it" b="1"/>
              <a:t>Non è possibile utilizzare una polizza Medigap con un piano Medicare Advantage.</a:t>
            </a:r>
          </a:p>
          <a:p>
            <a:pPr rtl="0"/>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55</a:t>
            </a:fld>
            <a:endParaRPr lang="en-US"/>
          </a:p>
        </p:txBody>
      </p:sp>
    </p:spTree>
    <p:extLst>
      <p:ext uri="{BB962C8B-B14F-4D97-AF65-F5344CB8AC3E}">
        <p14:creationId xmlns:p14="http://schemas.microsoft.com/office/powerpoint/2010/main" val="3512564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spcBef>
                <a:spcPts val="589"/>
              </a:spcBef>
            </a:pPr>
            <a:r>
              <a:rPr lang="it">
                <a:ea typeface="Arial" pitchFamily="84" charset="0"/>
                <a:cs typeface="Arial" pitchFamily="84" charset="0"/>
              </a:rPr>
              <a:t>Se si aderisce a un piano Medicare Advantage, si continua a pagare il premio mensile per la Parte B di Medicare.  (Le persone con reddito e risorse limitati possono avere diritto all'assistenza per i costi di Medicare attraverso i programmi di prestazioni studiati per questa situazione. Se ne parlerà nella Parte 5 di questa serie).</a:t>
            </a:r>
          </a:p>
          <a:p>
            <a:pPr rtl="0">
              <a:spcBef>
                <a:spcPts val="589"/>
              </a:spcBef>
            </a:pPr>
            <a:endParaRPr lang="en-US" dirty="0">
              <a:ea typeface="Arial" pitchFamily="84" charset="0"/>
              <a:cs typeface="Arial" pitchFamily="84" charset="0"/>
            </a:endParaRPr>
          </a:p>
          <a:p>
            <a:pPr rtl="0">
              <a:spcBef>
                <a:spcPts val="0"/>
              </a:spcBef>
            </a:pPr>
            <a:r>
              <a:rPr lang="it">
                <a:ea typeface="Arial" pitchFamily="84" charset="0"/>
                <a:cs typeface="Arial" pitchFamily="84" charset="0"/>
              </a:rPr>
              <a:t>Ci sono anche altri costi da sostenere, come ad esempio</a:t>
            </a:r>
          </a:p>
          <a:p>
            <a:pPr marL="167422" indent="-167422" rtl="0">
              <a:spcBef>
                <a:spcPts val="0"/>
              </a:spcBef>
              <a:buFont typeface="Wingdings" panose="05000000000000000000" pitchFamily="2" charset="2"/>
              <a:buChar char="§"/>
            </a:pPr>
            <a:r>
              <a:rPr lang="it">
                <a:ea typeface="Arial" pitchFamily="84" charset="0"/>
                <a:cs typeface="Arial" pitchFamily="84" charset="0"/>
              </a:rPr>
              <a:t>Un premio mensile aggiuntivo al piano</a:t>
            </a:r>
          </a:p>
          <a:p>
            <a:pPr marL="167422" indent="-167422" rtl="0">
              <a:spcBef>
                <a:spcPts val="0"/>
              </a:spcBef>
              <a:buFont typeface="Wingdings" panose="05000000000000000000" pitchFamily="2" charset="2"/>
              <a:buChar char="§"/>
            </a:pPr>
            <a:r>
              <a:rPr lang="it">
                <a:ea typeface="Arial" pitchFamily="84" charset="0"/>
                <a:cs typeface="Arial" pitchFamily="84" charset="0"/>
              </a:rPr>
              <a:t>Franchigie, compartecipazioni e rimborsi</a:t>
            </a:r>
          </a:p>
          <a:p>
            <a:pPr marL="384096" lvl="1" indent="-165930" rtl="0">
              <a:spcBef>
                <a:spcPts val="0"/>
              </a:spcBef>
              <a:buFont typeface="Arial" panose="020B0604020202020204" pitchFamily="34" charset="0"/>
              <a:buChar char="•"/>
            </a:pPr>
            <a:r>
              <a:rPr lang="it">
                <a:ea typeface="Arial" pitchFamily="84" charset="0"/>
                <a:cs typeface="Arial" pitchFamily="84" charset="0"/>
              </a:rPr>
              <a:t>Questi costi sono</a:t>
            </a:r>
          </a:p>
          <a:p>
            <a:pPr marL="552400" lvl="1" indent="-165261" rtl="0">
              <a:spcBef>
                <a:spcPts val="0"/>
              </a:spcBef>
              <a:buSzPct val="50000"/>
              <a:buFont typeface="Wingdings" panose="05000000000000000000" pitchFamily="2" charset="2"/>
              <a:buChar char="q"/>
            </a:pPr>
            <a:r>
              <a:rPr lang="it">
                <a:ea typeface="Arial" pitchFamily="84" charset="0"/>
                <a:cs typeface="Arial" pitchFamily="84" charset="0"/>
              </a:rPr>
              <a:t>diverso da Original Medicare </a:t>
            </a:r>
          </a:p>
          <a:p>
            <a:pPr marL="552400" lvl="1" indent="-165261" rtl="0">
              <a:spcBef>
                <a:spcPts val="0"/>
              </a:spcBef>
              <a:buSzPct val="50000"/>
              <a:buFont typeface="Wingdings" panose="05000000000000000000" pitchFamily="2" charset="2"/>
              <a:buChar char="q"/>
            </a:pPr>
            <a:r>
              <a:rPr lang="it">
                <a:ea typeface="Arial" pitchFamily="84" charset="0"/>
                <a:cs typeface="Arial" pitchFamily="84" charset="0"/>
              </a:rPr>
              <a:t>variano da piano a piano</a:t>
            </a:r>
          </a:p>
          <a:p>
            <a:pPr marL="552400" lvl="1" indent="-165261" rtl="0">
              <a:spcBef>
                <a:spcPts val="0"/>
              </a:spcBef>
              <a:buSzPct val="50000"/>
              <a:buFont typeface="Wingdings" panose="05000000000000000000" pitchFamily="2" charset="2"/>
              <a:buChar char="q"/>
            </a:pPr>
            <a:r>
              <a:rPr lang="it">
                <a:ea typeface="Arial" pitchFamily="84" charset="0"/>
                <a:cs typeface="Arial" pitchFamily="84" charset="0"/>
              </a:rPr>
              <a:t>E può essere più alto se ci si rivolge a un medico fuori rete.</a:t>
            </a:r>
          </a:p>
          <a:p>
            <a:pPr marL="385608" indent="-165261" rtl="0">
              <a:spcBef>
                <a:spcPts val="0"/>
              </a:spcBef>
              <a:buSzPct val="100000"/>
              <a:buFont typeface="Arial" panose="020B0604020202020204" pitchFamily="34" charset="0"/>
              <a:buChar char="•"/>
            </a:pPr>
            <a:r>
              <a:rPr lang="it">
                <a:ea typeface="Arial" pitchFamily="84" charset="0"/>
                <a:cs typeface="Arial" pitchFamily="84" charset="0"/>
              </a:rPr>
              <a:t>Tutti i piani Medicare Advantage prevedono un tetto massimo di spesa. </a:t>
            </a:r>
            <a:r>
              <a:rPr lang="it"/>
              <a:t>Una volta raggiunto questo limite, non pagherà nulla per i servizi coperti.</a:t>
            </a:r>
            <a:r>
              <a:rPr lang="it">
                <a:ea typeface="Arial" pitchFamily="84" charset="0"/>
                <a:cs typeface="Arial" pitchFamily="84" charset="0"/>
              </a:rPr>
              <a:t> </a:t>
            </a:r>
            <a:r>
              <a:rPr lang="it"/>
              <a:t>Questo limite può essere diverso tra i vari piani Medicare Advantage e può cambiare ogni anno. È un aspetto da tenere in considerazione quando si sceglie un piano.</a:t>
            </a:r>
          </a:p>
          <a:p>
            <a:pPr marL="220347" indent="0" rtl="0">
              <a:spcBef>
                <a:spcPts val="0"/>
              </a:spcBef>
              <a:buSzPct val="100000"/>
              <a:buFont typeface="Arial" panose="020B0604020202020204" pitchFamily="34" charset="0"/>
              <a:buNone/>
            </a:pPr>
            <a:endParaRPr lang="en-US" dirty="0"/>
          </a:p>
          <a:p>
            <a:pPr marL="220347" marR="0" lvl="0" indent="0" algn="l" defTabSz="914400" rtl="0" eaLnBrk="1" fontAlgn="auto" latinLnBrk="0" hangingPunct="1">
              <a:lnSpc>
                <a:spcPct val="100000"/>
              </a:lnSpc>
              <a:spcBef>
                <a:spcPts val="0"/>
              </a:spcBef>
              <a:spcAft>
                <a:spcPts val="0"/>
              </a:spcAft>
              <a:buClrTx/>
              <a:buSzPct val="100000"/>
              <a:buFont typeface="Arial" panose="020B0604020202020204" pitchFamily="34" charset="0"/>
              <a:buNone/>
              <a:tabLst/>
              <a:defRPr/>
            </a:pPr>
            <a:r>
              <a:rPr lang="it"/>
              <a:t>Per vedere i costi attuali del piano Medicare Advantage Parte C, confrontare i piani su </a:t>
            </a:r>
            <a:r>
              <a:rPr lang="it" sz="1800" u="sng">
                <a:solidFill>
                  <a:srgbClr val="1F3864"/>
                </a:solidFill>
                <a:effectLst/>
                <a:latin typeface="Calibri" panose="020F0502020204030204" pitchFamily="34" charset="0"/>
                <a:ea typeface="Calibri" panose="020F0502020204030204" pitchFamily="34" charset="0"/>
                <a:hlinkClick r:id="rId3"/>
              </a:rPr>
              <a:t>www.medicare.gov</a:t>
            </a:r>
            <a:r>
              <a:rPr lang="it" sz="1800" u="sng">
                <a:solidFill>
                  <a:srgbClr val="1F3864"/>
                </a:solidFill>
                <a:effectLst/>
                <a:latin typeface="Calibri" panose="020F0502020204030204" pitchFamily="34" charset="0"/>
                <a:ea typeface="Calibri" panose="020F0502020204030204" pitchFamily="34" charset="0"/>
              </a:rPr>
              <a:t>.</a:t>
            </a:r>
            <a:endParaRPr lang="en-US" dirty="0"/>
          </a:p>
          <a:p>
            <a:pPr marL="220347" indent="0" rtl="0">
              <a:spcBef>
                <a:spcPts val="0"/>
              </a:spcBef>
              <a:buSzPct val="100000"/>
              <a:buFont typeface="Arial" panose="020B0604020202020204" pitchFamily="34" charset="0"/>
              <a:buNone/>
            </a:pPr>
            <a:endParaRPr lang="en-US" dirty="0"/>
          </a:p>
          <a:p>
            <a:pPr marL="385608" indent="-165261" rtl="0">
              <a:spcBef>
                <a:spcPts val="589"/>
              </a:spcBef>
              <a:buSzPct val="10000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56</a:t>
            </a:fld>
            <a:endParaRPr lang="en-US"/>
          </a:p>
        </p:txBody>
      </p:sp>
    </p:spTree>
    <p:extLst>
      <p:ext uri="{BB962C8B-B14F-4D97-AF65-F5344CB8AC3E}">
        <p14:creationId xmlns:p14="http://schemas.microsoft.com/office/powerpoint/2010/main" val="90275826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it"/>
              <a:t>Al momento di prendere decisioni sulla copertura Medicare, è importante considerare i vantaggi e gli svantaggi dei piani Medicare Advantage.</a:t>
            </a:r>
          </a:p>
          <a:p>
            <a:pPr rtl="0"/>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it"/>
              <a:t>SI PREGA DI TENERE PRESENTE: ogni anno i piani Medicare Advantage possono apportare modifiche alla copertura, ai costi, all'area di servizio e altro ancora.  Queste modifiche sono riportate in un "Avviso di modifica annuale" che il piano invia ogni anno entro la fine di settembre. Dovrà leggere questo avviso e valutare se il piano continuerà a essere il migliore per lei nel prossimo anno. È possibile confrontare il proprio piano con altri piani disponibili e apportare eventuali modifiche durante il periodo di iscrizione annuale aperto a Medicare.  L'argomento verrà approfondito nella quarta parte di questa serie. </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57</a:t>
            </a:fld>
            <a:endParaRPr lang="en-US"/>
          </a:p>
        </p:txBody>
      </p:sp>
    </p:spTree>
    <p:extLst>
      <p:ext uri="{BB962C8B-B14F-4D97-AF65-F5344CB8AC3E}">
        <p14:creationId xmlns:p14="http://schemas.microsoft.com/office/powerpoint/2010/main" val="225988416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it"/>
              <a:t>Oltre a quanto già discusso, molte persone ricevono la copertura sanitaria attraverso altri tipi di assicurazione sanitaria.</a:t>
            </a:r>
          </a:p>
          <a:p>
            <a:pPr rtl="0"/>
            <a:endParaRPr lang="en-US" dirty="0"/>
          </a:p>
          <a:p>
            <a:pPr marL="171450" indent="-171450" rtl="0">
              <a:buFont typeface="Arial" panose="020B0604020202020204" pitchFamily="34" charset="0"/>
              <a:buChar char="•"/>
            </a:pPr>
            <a:r>
              <a:rPr lang="it"/>
              <a:t>Alcuni datori di lavoro offrono </a:t>
            </a:r>
            <a:r>
              <a:rPr lang="it" b="1"/>
              <a:t>piani sanitari collettivi per pensionati.</a:t>
            </a:r>
          </a:p>
          <a:p>
            <a:pPr marL="628650" lvl="1" indent="-171450" rtl="0">
              <a:buFont typeface="Arial" panose="020B0604020202020204" pitchFamily="34" charset="0"/>
              <a:buChar char="•"/>
            </a:pPr>
            <a:r>
              <a:rPr lang="it"/>
              <a:t>Se il datore di lavoro offre questo tipo di piano, è importante verificare con il piano i dettagli della copertura.</a:t>
            </a:r>
          </a:p>
          <a:p>
            <a:pPr marL="628650" lvl="1" indent="-171450" rtl="0">
              <a:buFont typeface="Arial" panose="020B0604020202020204" pitchFamily="34" charset="0"/>
              <a:buChar char="•"/>
            </a:pPr>
            <a:r>
              <a:rPr lang="it"/>
              <a:t>Alcuni di questi piani offrono una copertura accreditabile per i farmaci da prescrizione.  </a:t>
            </a:r>
          </a:p>
          <a:p>
            <a:pPr marL="628650" lvl="1" indent="-171450" rtl="0">
              <a:buFont typeface="Arial" panose="020B0604020202020204" pitchFamily="34" charset="0"/>
              <a:buChar char="•"/>
            </a:pPr>
            <a:r>
              <a:rPr lang="it"/>
              <a:t>La cosa migliore da fare è contattare il proprio datore di lavoro o l'amministratore delle prestazioni sindacali per scoprire come la propria assicurazione funziona con Medicare.</a:t>
            </a:r>
          </a:p>
          <a:p>
            <a:pPr marL="171450" indent="-171450" rtl="0">
              <a:buFont typeface="Arial" panose="020B0604020202020204" pitchFamily="34" charset="0"/>
              <a:buChar char="•"/>
            </a:pPr>
            <a:r>
              <a:rPr lang="it"/>
              <a:t>Un altro tipo di copertura sanitaria è quella militare. Questo viene fornito dall'Amministrazione dei Veterani (VA) o da TriCare.</a:t>
            </a:r>
          </a:p>
          <a:p>
            <a:pPr marL="171450" indent="-171450" rtl="0">
              <a:buFont typeface="Arial" panose="020B0604020202020204" pitchFamily="34" charset="0"/>
              <a:buChar char="•"/>
            </a:pPr>
            <a:r>
              <a:rPr lang="it"/>
              <a:t>Per coloro che hanno un reddito limitato, la copertura sanitaria è disponibile attraverso Medicaid e altri programmi di assistenza finanziaria. </a:t>
            </a:r>
          </a:p>
          <a:p>
            <a:pPr marL="0" indent="0" rtl="0">
              <a:buFont typeface="Arial" panose="020B0604020202020204" pitchFamily="34" charset="0"/>
              <a:buNone/>
            </a:pPr>
            <a:endParaRPr lang="en-US" dirty="0"/>
          </a:p>
          <a:p>
            <a:pPr marL="171450" indent="-171450" rtl="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58</a:t>
            </a:fld>
            <a:endParaRPr lang="en-US"/>
          </a:p>
        </p:txBody>
      </p:sp>
    </p:spTree>
    <p:extLst>
      <p:ext uri="{BB962C8B-B14F-4D97-AF65-F5344CB8AC3E}">
        <p14:creationId xmlns:p14="http://schemas.microsoft.com/office/powerpoint/2010/main" val="368063955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it"/>
              <a:t>Con questo si conclude la Parte 1 del programma Benvenuti a Medicare.  Spero che queste informazioni siano state utili. La prossima sezione di questa serie tratterà le basi di Medicare, comprese le Parti A e B di Medicare.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it"/>
              <a:t>Questa presentazione è stata realizzata dal Wisconsin State Health Insurance Assistance Program o SHIP, un servizio pubblico locale che fornisce un aiuto gratuito e imparziale alle persone con Medicare. Se ha domande su Medicare, chiami uno dei nostri numeri verdi o contatti un consulente SHIP Medicare locale. Non è da solo! </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59</a:t>
            </a:fld>
            <a:endParaRPr lang="en-US"/>
          </a:p>
        </p:txBody>
      </p:sp>
    </p:spTree>
    <p:extLst>
      <p:ext uri="{BB962C8B-B14F-4D97-AF65-F5344CB8AC3E}">
        <p14:creationId xmlns:p14="http://schemas.microsoft.com/office/powerpoint/2010/main" val="4001656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lnSpc>
                <a:spcPct val="110000"/>
              </a:lnSpc>
              <a:spcBef>
                <a:spcPts val="600"/>
              </a:spcBef>
            </a:pPr>
            <a:r>
              <a:rPr lang="it"/>
              <a:t>Se non è iscritto automaticamente, la prima opportunità di iscriversi a Medicare è durante il </a:t>
            </a:r>
            <a:r>
              <a:rPr lang="it" b="1"/>
              <a:t>periodo di iscrizione iniziale</a:t>
            </a:r>
            <a:r>
              <a:rPr lang="it"/>
              <a:t>, che dura 7 mesi e comprende i 3 mesi prima del compimento dei 65 anni, il mese in cui si compiono i 65 anni e i 3 mesi successivi.  La copertura inizia in base alla data di iscrizione. Se si iscrive durante i primi 3 mesi, la copertura inizierà il primo giorno del mese in cui compie 65 anni. Se l'iscrizione avviene dopo tale termine, la copertura inizierà più tardi, a seconda della data di iscrizione.</a:t>
            </a:r>
          </a:p>
          <a:p>
            <a:pPr marL="0" indent="0" rtl="0">
              <a:lnSpc>
                <a:spcPct val="110000"/>
              </a:lnSpc>
              <a:spcBef>
                <a:spcPts val="600"/>
              </a:spcBef>
              <a:buFont typeface="Wingdings" panose="05000000000000000000" pitchFamily="2" charset="2"/>
              <a:buNone/>
            </a:pPr>
            <a:endParaRPr lang="en-US" dirty="0"/>
          </a:p>
          <a:p>
            <a:pPr marL="0" indent="0" rtl="0">
              <a:lnSpc>
                <a:spcPct val="90000"/>
              </a:lnSpc>
              <a:buFont typeface="Wingdings" panose="05000000000000000000" pitchFamily="2" charset="2"/>
              <a:buNone/>
            </a:pPr>
            <a:r>
              <a:rPr lang="it" sz="2400" b="1">
                <a:cs typeface="Arial" charset="0"/>
              </a:rPr>
              <a:t>Esiste </a:t>
            </a:r>
            <a:r>
              <a:rPr lang="it" sz="2000">
                <a:cs typeface="Arial" charset="0"/>
              </a:rPr>
              <a:t>anche un periodo di iscrizione speciale: se si aspetta ad iscriversi alla Parte B perché lei o il suo coniuge state ancora lavorando e avete una copertura sanitaria di gruppo, potete iscrivervi durante gli 8 mesi successivi al mese in cui termina la copertura del piano di gruppo o termina il rapporto di lavoro (a seconda di quale sia il primo).  </a:t>
            </a:r>
            <a:r>
              <a:rPr lang="it" sz="2000" b="1">
                <a:cs typeface="Arial" charset="0"/>
              </a:rPr>
              <a:t>Non è prevista alcuna penalità.</a:t>
            </a:r>
          </a:p>
          <a:p>
            <a:pPr rtl="0">
              <a:lnSpc>
                <a:spcPct val="90000"/>
              </a:lnSpc>
            </a:pPr>
            <a:endParaRPr lang="en-US" altLang="en-US" sz="2400" b="1" dirty="0">
              <a:cs typeface="Arial" charset="0"/>
            </a:endParaRPr>
          </a:p>
          <a:p>
            <a:pPr marL="0" indent="0" rtl="0">
              <a:lnSpc>
                <a:spcPct val="90000"/>
              </a:lnSpc>
              <a:buFont typeface="Wingdings" panose="05000000000000000000" pitchFamily="2" charset="2"/>
              <a:buNone/>
            </a:pPr>
            <a:r>
              <a:rPr lang="it" sz="2400" b="1">
                <a:cs typeface="Arial" charset="0"/>
              </a:rPr>
              <a:t>Il periodo di iscrizione generale va </a:t>
            </a:r>
            <a:r>
              <a:rPr lang="it" sz="2000">
                <a:cs typeface="Arial" charset="0"/>
              </a:rPr>
              <a:t>dal 1° gennaio al 31 marzo ed è destinato a coloro che non si sono iscritti durante l'iscrizione iniziale o durante un periodo di iscrizione speciale.  C'è una penalità su </a:t>
            </a:r>
            <a:r>
              <a:rPr lang="it" sz="2000" b="1">
                <a:cs typeface="Arial" charset="0"/>
              </a:rPr>
              <a:t>: </a:t>
            </a:r>
            <a:r>
              <a:rPr lang="it" sz="2000" b="0">
                <a:cs typeface="Arial" charset="0"/>
              </a:rPr>
              <a:t>Il costo del premio della Parte B</a:t>
            </a:r>
            <a:r>
              <a:rPr lang="it" sz="2000" b="1">
                <a:cs typeface="Arial" charset="0"/>
              </a:rPr>
              <a:t> </a:t>
            </a:r>
            <a:r>
              <a:rPr lang="it" sz="2000">
                <a:cs typeface="Arial" charset="0"/>
              </a:rPr>
              <a:t> Il costo del premio della Parte B aumenterà del 10% per ogni periodo completo di 12 mesi di ritardo nell'iscrizione.</a:t>
            </a:r>
            <a:endParaRPr lang="en-US" sz="2000" dirty="0">
              <a:cs typeface="Arial" charset="0"/>
            </a:endParaRPr>
          </a:p>
          <a:p>
            <a:pPr marL="0" indent="0" rtl="0">
              <a:lnSpc>
                <a:spcPct val="90000"/>
              </a:lnSpc>
              <a:buFont typeface="Wingdings" panose="05000000000000000000" pitchFamily="2" charset="2"/>
              <a:buNone/>
            </a:pPr>
            <a:endParaRPr lang="en-US" sz="2000" dirty="0">
              <a:cs typeface="Arial" charset="0"/>
            </a:endParaRPr>
          </a:p>
          <a:p>
            <a:pPr marL="0" indent="0" rtl="0">
              <a:lnSpc>
                <a:spcPct val="90000"/>
              </a:lnSpc>
              <a:buFont typeface="Wingdings" panose="05000000000000000000" pitchFamily="2" charset="2"/>
              <a:buNone/>
            </a:pPr>
            <a:r>
              <a:rPr lang="it" sz="2000">
                <a:cs typeface="Arial" charset="0"/>
              </a:rPr>
              <a:t>Per evitare la penale, si assicuri di iscriversi durante il periodo di iscrizione iniziale o il periodo di iscrizione speciale.</a:t>
            </a:r>
            <a:endParaRPr lang="en-US" sz="2000"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6</a:t>
            </a:fld>
            <a:endParaRPr lang="en-US"/>
          </a:p>
        </p:txBody>
      </p:sp>
    </p:spTree>
    <p:extLst>
      <p:ext uri="{BB962C8B-B14F-4D97-AF65-F5344CB8AC3E}">
        <p14:creationId xmlns:p14="http://schemas.microsoft.com/office/powerpoint/2010/main" val="128128535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it"/>
              <a:t>Salve e benvenuti a questa serie di lezioni intitolata Benvenuti in Medicare.  </a:t>
            </a:r>
          </a:p>
          <a:p>
            <a:pPr rtl="0"/>
            <a:endParaRPr lang="en-US" dirty="0"/>
          </a:p>
          <a:p>
            <a:pPr rtl="0"/>
            <a:r>
              <a:rPr lang="it"/>
              <a:t>Questo programma è presentato dal WI Dipartimento dei servizi della Salute, che gestisce Programma di Assistenza della Wisconsin State Health Insurance o SHIP, un servizio pubblico locale per le persone con Medicare.  Ogni Stato ha un programma SHIP.  Nel Wisconsin, è possibile ottenere assistenza gratuita e imparziale su Medicare dai consulenti SHIP locali o da una delle nostre linee telefoniche gratuite.</a:t>
            </a:r>
          </a:p>
          <a:p>
            <a:pPr rtl="0"/>
            <a:endParaRPr lang="en-US" b="1" dirty="0"/>
          </a:p>
          <a:p>
            <a:pPr rtl="0"/>
            <a:r>
              <a:rPr lang="it" b="0"/>
              <a:t>È possibile scaricare le diapositive di questa presentazione facendo clic sul link nella descrizione del video di YouTube o andando su gwaar.org/educational-videos-for-medicare-outreach. </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60</a:t>
            </a:fld>
            <a:endParaRPr lang="en-US"/>
          </a:p>
        </p:txBody>
      </p:sp>
    </p:spTree>
    <p:extLst>
      <p:ext uri="{BB962C8B-B14F-4D97-AF65-F5344CB8AC3E}">
        <p14:creationId xmlns:p14="http://schemas.microsoft.com/office/powerpoint/2010/main" val="66663163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it"/>
              <a:t>Questo progetto è sostenuto da una sovvenzione dell'Amministrazione federale per la vita in comunità.</a:t>
            </a:r>
          </a:p>
        </p:txBody>
      </p:sp>
      <p:sp>
        <p:nvSpPr>
          <p:cNvPr id="4" name="Slide Number Placeholder 3"/>
          <p:cNvSpPr>
            <a:spLocks noGrp="1"/>
          </p:cNvSpPr>
          <p:nvPr>
            <p:ph type="sldNum" sz="quarter" idx="5"/>
          </p:nvPr>
        </p:nvSpPr>
        <p:spPr/>
        <p:txBody>
          <a:bodyPr rtlCol="0"/>
          <a:lstStyle/>
          <a:p>
            <a:pPr rtl="0"/>
            <a:fld id="{7C9C807D-BE9E-427D-9F45-69604B66C095}" type="slidenum">
              <a:rPr lang="en-US" smtClean="0"/>
              <a:t>61</a:t>
            </a:fld>
            <a:endParaRPr lang="en-US"/>
          </a:p>
        </p:txBody>
      </p:sp>
    </p:spTree>
    <p:extLst>
      <p:ext uri="{BB962C8B-B14F-4D97-AF65-F5344CB8AC3E}">
        <p14:creationId xmlns:p14="http://schemas.microsoft.com/office/powerpoint/2010/main" val="66580004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it"/>
              <a:t>Questo programma fornisce una panoramica di Medicare ed è suddiviso in 6 sezioni.</a:t>
            </a:r>
            <a:endParaRPr lang="en-US"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t" b="1"/>
              <a:t>Queste informazioni sono riportate in modo più dettagliato nel manuale Medicare &amp; You, che viene spedito ai titolari di Medicare e che è disponibile anche sul sito web Medicare.gov.  Per facilitare la comprensione, si consiglia di vedere le parti di questa serie in ordine. </a:t>
            </a:r>
            <a:endParaRPr lang="en-US" b="1" dirty="0">
              <a:solidFill>
                <a:srgbClr val="FF0000"/>
              </a:solidFill>
            </a:endParaRP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62</a:t>
            </a:fld>
            <a:endParaRPr lang="en-US"/>
          </a:p>
        </p:txBody>
      </p:sp>
    </p:spTree>
    <p:extLst>
      <p:ext uri="{BB962C8B-B14F-4D97-AF65-F5344CB8AC3E}">
        <p14:creationId xmlns:p14="http://schemas.microsoft.com/office/powerpoint/2010/main" val="408835857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it"/>
              <a:t>Benvenuti alla quinta parte di questa serie didattica.  In questa sezione troverà informazioni sulla copertura dei farmaci da prescrizione, compresa la Parte D di Medicare, e su Wisconsin SeniorCare, oltre che sul periodo annuale di iscrizione aperta a Medicare.</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63</a:t>
            </a:fld>
            <a:endParaRPr lang="en-US"/>
          </a:p>
        </p:txBody>
      </p:sp>
    </p:spTree>
    <p:extLst>
      <p:ext uri="{BB962C8B-B14F-4D97-AF65-F5344CB8AC3E}">
        <p14:creationId xmlns:p14="http://schemas.microsoft.com/office/powerpoint/2010/main" val="143782463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it"/>
              <a:t>Ricordi che ci sono due modi per ricevere la copertura Medicare Parte D per i farmaci da prescrizione:  Sia attraverso un piano Part D a sé stante, sia attraverso un piano Medicare Advantage che include la copertura farmacologica.  E non dimenticare il programma di assistenza alla prescrizione di farmaci del Wisconsin, chiamato SeniorCare, di cui parleremo tra qualche minuto.</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64</a:t>
            </a:fld>
            <a:endParaRPr lang="en-US"/>
          </a:p>
        </p:txBody>
      </p:sp>
    </p:spTree>
    <p:extLst>
      <p:ext uri="{BB962C8B-B14F-4D97-AF65-F5344CB8AC3E}">
        <p14:creationId xmlns:p14="http://schemas.microsoft.com/office/powerpoint/2010/main" val="198881678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171450" indent="-171450" rtl="0" fontAlgn="base">
              <a:spcBef>
                <a:spcPts val="611"/>
              </a:spcBef>
              <a:buFont typeface="Wingdings" panose="05000000000000000000" pitchFamily="2" charset="2"/>
              <a:buChar char="§"/>
            </a:pPr>
            <a:r>
              <a:rPr lang="it"/>
              <a:t>Medicare Parte D è la copertura Medicare per i farmaci da prescrizione.</a:t>
            </a:r>
          </a:p>
          <a:p>
            <a:pPr marL="171450" indent="-171450" rtl="0" fontAlgn="base">
              <a:spcBef>
                <a:spcPts val="611"/>
              </a:spcBef>
              <a:buFont typeface="Wingdings" panose="05000000000000000000" pitchFamily="2" charset="2"/>
              <a:buChar char="§"/>
            </a:pPr>
            <a:r>
              <a:rPr lang="it"/>
              <a:t>Se ha scelto Original Medicare e desidera una copertura per i farmaci da prescrizione, dovrà scegliere e aderire a un Medicare Prescription Drug Plan. Di solito si paga un premio mensile.</a:t>
            </a:r>
          </a:p>
          <a:p>
            <a:pPr marL="171450" indent="-171450" rtl="0" fontAlgn="base">
              <a:spcBef>
                <a:spcPts val="611"/>
              </a:spcBef>
              <a:buFont typeface="Wingdings" panose="05000000000000000000" pitchFamily="2" charset="2"/>
              <a:buChar char="§"/>
            </a:pPr>
            <a:r>
              <a:rPr lang="it"/>
              <a:t>Questi piani sono gestiti da società private che hanno stipulato un contratto con Medicare.</a:t>
            </a:r>
          </a:p>
          <a:p>
            <a:pPr marL="171450" indent="-171450" rtl="0">
              <a:buFont typeface="Wingdings" panose="05000000000000000000" pitchFamily="2" charset="2"/>
              <a:buChar char="§"/>
            </a:pPr>
            <a:r>
              <a:rPr lang="it"/>
              <a:t>Anche in questo caso, la copertura della Parte D viene fornita attraverso i Medicare Prescription Drug Plans (PDP) e attraverso i Medicare Advantage Plans con copertura per i farmaci da prescrizione. </a:t>
            </a:r>
          </a:p>
          <a:p>
            <a:pPr marL="457200" lvl="1" indent="0" algn="l" defTabSz="514324" rtl="0">
              <a:spcBef>
                <a:spcPts val="451"/>
              </a:spcBef>
              <a:buFont typeface="Wingdings" panose="05000000000000000000" pitchFamily="2" charset="2"/>
              <a:buNone/>
            </a:pPr>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65</a:t>
            </a:fld>
            <a:endParaRPr lang="en-US"/>
          </a:p>
        </p:txBody>
      </p:sp>
    </p:spTree>
    <p:extLst>
      <p:ext uri="{BB962C8B-B14F-4D97-AF65-F5344CB8AC3E}">
        <p14:creationId xmlns:p14="http://schemas.microsoft.com/office/powerpoint/2010/main" val="333417949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fontAlgn="base">
              <a:spcBef>
                <a:spcPts val="611"/>
              </a:spcBef>
            </a:pPr>
            <a:r>
              <a:rPr lang="it"/>
              <a:t>Ci sono alcuni momenti in cui è possibile iscriversi a un piano Parte D:</a:t>
            </a:r>
          </a:p>
          <a:p>
            <a:pPr rtl="0" fontAlgn="base">
              <a:spcBef>
                <a:spcPts val="611"/>
              </a:spcBef>
            </a:pPr>
            <a:endParaRPr lang="en-US" dirty="0"/>
          </a:p>
          <a:p>
            <a:pPr marL="219065" indent="-219065" defTabSz="514324" rtl="0">
              <a:spcBef>
                <a:spcPts val="451"/>
              </a:spcBef>
              <a:buFont typeface="Wingdings" panose="05000000000000000000" pitchFamily="2" charset="2"/>
              <a:buChar char="§"/>
            </a:pPr>
            <a:r>
              <a:rPr lang="it" sz="2200">
                <a:solidFill>
                  <a:prstClr val="black"/>
                </a:solidFill>
              </a:rPr>
              <a:t>La prima opportunità di iscrizione è il Periodo di iscrizione iniziale.</a:t>
            </a:r>
          </a:p>
          <a:p>
            <a:pPr marL="676265" lvl="1" indent="-219065" defTabSz="514324" rtl="0">
              <a:spcBef>
                <a:spcPts val="451"/>
              </a:spcBef>
              <a:buFont typeface="Wingdings" panose="05000000000000000000" pitchFamily="2" charset="2"/>
              <a:buChar char="§"/>
            </a:pPr>
            <a:r>
              <a:rPr lang="it" sz="2000">
                <a:solidFill>
                  <a:prstClr val="black"/>
                </a:solidFill>
              </a:rPr>
              <a:t>Questo periodo inizia 3 </a:t>
            </a:r>
            <a:r>
              <a:rPr lang="it" sz="2000">
                <a:cs typeface="Arial" panose="020B0604020202020204" pitchFamily="34" charset="0"/>
              </a:rPr>
              <a:t>Questo periodo inizia 3 mesi prima dell'inizio di Medicare e comprende il mese di inizio di Medicare e 3 mesi dopo l'inizio di Medicare.</a:t>
            </a:r>
            <a:endParaRPr lang="en-US" sz="2000" dirty="0">
              <a:solidFill>
                <a:prstClr val="black"/>
              </a:solidFill>
            </a:endParaRPr>
          </a:p>
          <a:p>
            <a:pPr marL="219065" indent="-219065" defTabSz="514324" rtl="0">
              <a:spcBef>
                <a:spcPts val="451"/>
              </a:spcBef>
              <a:buFont typeface="Wingdings" panose="05000000000000000000" pitchFamily="2" charset="2"/>
              <a:buChar char="§"/>
            </a:pPr>
            <a:r>
              <a:rPr lang="it" sz="2200">
                <a:solidFill>
                  <a:prstClr val="black"/>
                </a:solidFill>
              </a:rPr>
              <a:t>Esiste anche un periodo di apertura annuale delle iscrizioni.</a:t>
            </a:r>
          </a:p>
          <a:p>
            <a:pPr marL="676265" lvl="1" indent="-219065" defTabSz="514324" rtl="0">
              <a:spcBef>
                <a:spcPts val="451"/>
              </a:spcBef>
              <a:buFont typeface="Wingdings" panose="05000000000000000000" pitchFamily="2" charset="2"/>
              <a:buChar char="§"/>
            </a:pPr>
            <a:r>
              <a:rPr lang="it" sz="2000">
                <a:cs typeface="Arial" panose="020B0604020202020204" pitchFamily="34" charset="0"/>
              </a:rPr>
              <a:t>Che è dal 15 ottobre al 7 dicembre</a:t>
            </a:r>
            <a:r>
              <a:rPr lang="it" sz="2000" baseline="30000">
                <a:cs typeface="Arial" panose="020B0604020202020204" pitchFamily="34" charset="0"/>
              </a:rPr>
              <a:t> ogni anno per la copertura a partire dal 1° gennaio</a:t>
            </a:r>
            <a:r>
              <a:rPr lang="it" sz="2000">
                <a:cs typeface="Arial" panose="020B0604020202020204" pitchFamily="34" charset="0"/>
              </a:rPr>
              <a:t>.</a:t>
            </a:r>
            <a:r>
              <a:rPr lang="it" sz="2000" baseline="30000">
                <a:cs typeface="Arial" panose="020B0604020202020204" pitchFamily="34" charset="0"/>
              </a:rPr>
              <a:t>  dell'anno successivo. </a:t>
            </a:r>
            <a:endParaRPr lang="en-US" sz="2000" dirty="0">
              <a:solidFill>
                <a:prstClr val="black"/>
              </a:solidFill>
            </a:endParaRPr>
          </a:p>
          <a:p>
            <a:pPr marL="219065" indent="-219065" defTabSz="514324" rtl="0">
              <a:spcBef>
                <a:spcPts val="451"/>
              </a:spcBef>
              <a:buFont typeface="Wingdings" panose="05000000000000000000" pitchFamily="2" charset="2"/>
              <a:buChar char="§"/>
            </a:pPr>
            <a:r>
              <a:rPr lang="it" sz="2200">
                <a:solidFill>
                  <a:prstClr val="black"/>
                </a:solidFill>
              </a:rPr>
              <a:t>E per le persone già iscritte a un piano Medicare Advantage: c'è un periodo di iscrizione aperta a Medicare Advantage: dal 1° gennaio al 31 marzo; anche in questo caso, si tratta solo di persone già iscritte a un piano MA.</a:t>
            </a:r>
          </a:p>
          <a:p>
            <a:pPr marL="219065" indent="-219065" defTabSz="514324" rtl="0">
              <a:spcBef>
                <a:spcPts val="451"/>
              </a:spcBef>
              <a:buFont typeface="Wingdings" panose="05000000000000000000" pitchFamily="2" charset="2"/>
              <a:buChar char="§"/>
            </a:pPr>
            <a:r>
              <a:rPr lang="it" sz="2200">
                <a:solidFill>
                  <a:prstClr val="black"/>
                </a:solidFill>
              </a:rPr>
              <a:t>Esistono anche periodi di iscrizione speciali.</a:t>
            </a:r>
          </a:p>
          <a:p>
            <a:pPr marL="628650" lvl="1" indent="-171450" rtl="0">
              <a:lnSpc>
                <a:spcPct val="110000"/>
              </a:lnSpc>
              <a:buFont typeface="Arial" panose="020B0604020202020204" pitchFamily="34" charset="0"/>
              <a:buChar char="•"/>
            </a:pPr>
            <a:r>
              <a:rPr lang="it" b="1"/>
              <a:t>In determinate circostanze, ad esempio in caso di trasferimento fuori dall'area di servizio del piano, si può avere diritto a un periodo di iscrizione speciale che consente di cambiare la copertura Medicare per i farmaci da prescrizione al di fuori degli altri periodi di iscrizione. </a:t>
            </a:r>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66</a:t>
            </a:fld>
            <a:endParaRPr lang="en-US"/>
          </a:p>
        </p:txBody>
      </p:sp>
    </p:spTree>
    <p:extLst>
      <p:ext uri="{BB962C8B-B14F-4D97-AF65-F5344CB8AC3E}">
        <p14:creationId xmlns:p14="http://schemas.microsoft.com/office/powerpoint/2010/main" val="158836414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it"/>
              <a:t>I costi per i piani Medicare Parte D comprendono premi, franchigie e costi aggiuntivi (copays o coinsurance).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
              <a:t>I costi variano a seconda del piano e cambiano ogni anno.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
              <a:t>I piani della Parte D possono prevedere una franchigia. Alcuni piani possono non avere una franchigia o avere una franchigia inferiore.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
              <a:t>I ticket e le spese variano a seconda del farmaco, del piano e della farmacia.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it"/>
              <a:t>I costi per la copertura dei farmaci da prescrizione dipenderanno quindi dal piano scelto, dai farmaci da prescrizione assunti, dal fatto che ci si rivolga a una farmacia della rete del piano e dal fatto che si riceva un aiuto extra per pagare i costi dei farmaci. (Tra qualche minuto parleremo di come trovare e confrontare i piani).</a:t>
            </a:r>
          </a:p>
          <a:p>
            <a:pPr marL="0" marR="0" lvl="0" indent="0" algn="l" defTabSz="914400" rtl="0" eaLnBrk="1" fontAlgn="auto" latinLnBrk="0" hangingPunct="1">
              <a:lnSpc>
                <a:spcPct val="100000"/>
              </a:lnSpc>
              <a:spcBef>
                <a:spcPts val="0"/>
              </a:spcBef>
              <a:spcAft>
                <a:spcPts val="0"/>
              </a:spcAft>
              <a:buClrTx/>
              <a:buSzTx/>
              <a:buFontTx/>
              <a:buNone/>
              <a:tabLst/>
              <a:defRPr/>
            </a:pPr>
            <a:r>
              <a:rPr lang="it" b="1"/>
              <a:t>*</a:t>
            </a:r>
            <a:r>
              <a:rPr lang="it"/>
              <a:t>Nota bene: le persone con un reddito più elevato possono pagare un importo aggiuntivo ai premi mensili in base al livello di reddito dichiarato nella dichiarazione dei redditi. Questo vale solo per il 5% circa delle persone con Medicare.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it"/>
              <a:t>I costi cambiano ogni anno. Per vedere i costi attuali della Parte D, confrontate i piani su</a:t>
            </a:r>
            <a:r>
              <a:rPr lang="it" sz="1800" u="sng">
                <a:solidFill>
                  <a:srgbClr val="1F3864"/>
                </a:solidFill>
                <a:effectLst/>
                <a:latin typeface="Calibri" panose="020F0502020204030204" pitchFamily="34" charset="0"/>
                <a:ea typeface="Calibri" panose="020F0502020204030204" pitchFamily="34" charset="0"/>
                <a:hlinkClick r:id="rId3"/>
              </a:rPr>
              <a:t> www.medicare.gov.</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67</a:t>
            </a:fld>
            <a:endParaRPr lang="en-US"/>
          </a:p>
        </p:txBody>
      </p:sp>
    </p:spTree>
    <p:extLst>
      <p:ext uri="{BB962C8B-B14F-4D97-AF65-F5344CB8AC3E}">
        <p14:creationId xmlns:p14="http://schemas.microsoft.com/office/powerpoint/2010/main" val="280626339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it"/>
              <a:t>La penalità per l'iscrizione tardiva alla Parte D è da evitare!</a:t>
            </a:r>
          </a:p>
          <a:p>
            <a:pPr rtl="0"/>
            <a:endParaRPr lang="en-US" dirty="0"/>
          </a:p>
          <a:p>
            <a:pPr rtl="0"/>
            <a:r>
              <a:rPr lang="it"/>
              <a:t>Se non ci si iscrive alla Parte D durante il periodo di iscrizione iniziale e non si dispone di un'altra copertura medica accreditabile, si può incorrere in una penale per iscrizione tardiva. La penale è pari all'1% del premio mensile medio nazionale per ogni mese di ritardo nell'iscrizione e verrà aggiunta al premio mensile SE e QUANDO vi iscriverete ad un piano Parte D, e continuerà ad essere applicata finché sarete iscritti.</a:t>
            </a:r>
          </a:p>
          <a:p>
            <a:pPr rtl="0"/>
            <a:endParaRPr lang="en-US" dirty="0"/>
          </a:p>
          <a:p>
            <a:pPr rtl="0"/>
            <a:r>
              <a:rPr lang="it"/>
              <a:t>*La copertura accreditabile è un'altra copertura per farmaci da prescrizione che si prevede paghi in media almeno quanto la copertura standard Parte D di Medicare.  Veterans Drug Coverage e WI SeniorCare sono considerate coperture accreditabili.  Anche alcuni tipi di copertura del datore di lavoro sono considerati accreditabili, ma è importante chiederlo.</a:t>
            </a:r>
          </a:p>
          <a:p>
            <a:pPr rtl="0"/>
            <a:endParaRPr lang="en-US" dirty="0"/>
          </a:p>
          <a:p>
            <a:pPr rtl="0"/>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68</a:t>
            </a:fld>
            <a:endParaRPr lang="en-US"/>
          </a:p>
        </p:txBody>
      </p:sp>
    </p:spTree>
    <p:extLst>
      <p:ext uri="{BB962C8B-B14F-4D97-AF65-F5344CB8AC3E}">
        <p14:creationId xmlns:p14="http://schemas.microsoft.com/office/powerpoint/2010/main" val="404055029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spcBef>
                <a:spcPts val="623"/>
              </a:spcBef>
              <a:defRPr/>
            </a:pPr>
            <a:r>
              <a:rPr lang="it-IT" b="0" dirty="0">
                <a:solidFill>
                  <a:prstClr val="black"/>
                </a:solidFill>
              </a:rPr>
              <a:t>Questo schema riassume le fasi di copertura di Medicare Parte D. Questi importi cambiano ogni anno.</a:t>
            </a:r>
          </a:p>
          <a:p>
            <a:pPr marL="0" lvl="1">
              <a:spcBef>
                <a:spcPts val="623"/>
              </a:spcBef>
              <a:defRPr/>
            </a:pPr>
            <a:endParaRPr lang="it-IT" b="0" dirty="0">
              <a:solidFill>
                <a:prstClr val="black"/>
              </a:solidFill>
            </a:endParaRPr>
          </a:p>
          <a:p>
            <a:pPr marL="0" lvl="1">
              <a:spcBef>
                <a:spcPts val="623"/>
              </a:spcBef>
              <a:defRPr/>
            </a:pPr>
            <a:r>
              <a:rPr lang="it-IT" b="0" dirty="0">
                <a:solidFill>
                  <a:prstClr val="black"/>
                </a:solidFill>
              </a:rPr>
              <a:t>Se il vostro piano prevede una franchigia, pagherete l’intero costo dei farmaci fino al raggiungimento della franchigia.</a:t>
            </a:r>
          </a:p>
          <a:p>
            <a:pPr marL="0" lvl="1">
              <a:spcBef>
                <a:spcPts val="623"/>
              </a:spcBef>
              <a:defRPr/>
            </a:pPr>
            <a:endParaRPr lang="it-IT" b="0" dirty="0">
              <a:solidFill>
                <a:prstClr val="black"/>
              </a:solidFill>
            </a:endParaRPr>
          </a:p>
          <a:p>
            <a:pPr marL="171450" lvl="1" indent="-171450">
              <a:spcBef>
                <a:spcPts val="623"/>
              </a:spcBef>
              <a:buFont typeface="Arial" panose="020B0604020202020204" pitchFamily="34" charset="0"/>
              <a:buChar char="•"/>
              <a:defRPr/>
            </a:pPr>
            <a:r>
              <a:rPr lang="it-IT" b="0" dirty="0">
                <a:solidFill>
                  <a:prstClr val="black"/>
                </a:solidFill>
              </a:rPr>
              <a:t>Durante il Periodo di copertura iniziale, il paziente pagherà un ticket o un importo di coassicurazione per i farmaci, che non sarà superiore al 25% del costo del farmaco (o una struttura a livelli attuariale equivalente). Alcuni piani possono prevedere farmaci generici a basso costo con ticket molto bassi durante questo periodo iniziale di copertura.</a:t>
            </a:r>
          </a:p>
          <a:p>
            <a:pPr marL="171450" lvl="1" indent="-171450">
              <a:spcBef>
                <a:spcPts val="623"/>
              </a:spcBef>
              <a:buFont typeface="Arial" panose="020B0604020202020204" pitchFamily="34" charset="0"/>
              <a:buChar char="•"/>
              <a:defRPr/>
            </a:pPr>
            <a:r>
              <a:rPr lang="it-IT" b="0" dirty="0">
                <a:solidFill>
                  <a:prstClr val="black"/>
                </a:solidFill>
              </a:rPr>
              <a:t>Se le spese totali per i farmaci raggiungono il limite fissato (l’importo cambia ogni anno), si raggiunge la lacuna di copertura (i costi totali dei farmaci comprendono sia le </a:t>
            </a:r>
            <a:r>
              <a:rPr lang="en-US" sz="1200" b="0" i="0" kern="1200" dirty="0" err="1">
                <a:solidFill>
                  <a:schemeClr val="tx1"/>
                </a:solidFill>
                <a:effectLst/>
                <a:latin typeface="+mn-lt"/>
                <a:ea typeface="+mn-ea"/>
                <a:cs typeface="+mn-cs"/>
              </a:rPr>
              <a:t>spese</a:t>
            </a:r>
            <a:r>
              <a:rPr lang="en-US" sz="1200" b="0" i="0" kern="1200" dirty="0">
                <a:solidFill>
                  <a:schemeClr val="tx1"/>
                </a:solidFill>
                <a:effectLst/>
                <a:latin typeface="+mn-lt"/>
                <a:ea typeface="+mn-ea"/>
                <a:cs typeface="+mn-cs"/>
              </a:rPr>
              <a:t> a </a:t>
            </a:r>
            <a:r>
              <a:rPr lang="en-US" sz="1200" b="0" i="0" kern="1200" dirty="0" err="1">
                <a:solidFill>
                  <a:schemeClr val="tx1"/>
                </a:solidFill>
                <a:effectLst/>
                <a:latin typeface="+mn-lt"/>
                <a:ea typeface="+mn-ea"/>
                <a:cs typeface="+mn-cs"/>
              </a:rPr>
              <a:t>carico</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dell’assicurato</a:t>
            </a:r>
            <a:r>
              <a:rPr lang="en-US" sz="1200" b="0" i="0" kern="1200">
                <a:solidFill>
                  <a:schemeClr val="tx1"/>
                </a:solidFill>
                <a:effectLst/>
                <a:latin typeface="+mn-lt"/>
                <a:ea typeface="+mn-ea"/>
                <a:cs typeface="+mn-cs"/>
              </a:rPr>
              <a:t> </a:t>
            </a:r>
            <a:r>
              <a:rPr lang="it-IT" b="0">
                <a:solidFill>
                  <a:prstClr val="black"/>
                </a:solidFill>
              </a:rPr>
              <a:t>che </a:t>
            </a:r>
            <a:r>
              <a:rPr lang="it-IT" b="0" dirty="0">
                <a:solidFill>
                  <a:prstClr val="black"/>
                </a:solidFill>
              </a:rPr>
              <a:t>quelle a carico del piano sanitario).</a:t>
            </a:r>
            <a:r>
              <a:rPr lang="en-US" b="0" dirty="0">
                <a:solidFill>
                  <a:prstClr val="black"/>
                </a:solidFill>
              </a:rPr>
              <a:t> </a:t>
            </a:r>
          </a:p>
          <a:p>
            <a:pPr marL="171450" lvl="1" indent="-171450">
              <a:spcBef>
                <a:spcPts val="623"/>
              </a:spcBef>
              <a:buFont typeface="Arial" panose="020B0604020202020204" pitchFamily="34" charset="0"/>
              <a:buChar char="•"/>
              <a:defRPr/>
            </a:pPr>
            <a:r>
              <a:rPr lang="it-IT" b="0" dirty="0">
                <a:solidFill>
                  <a:prstClr val="black"/>
                </a:solidFill>
              </a:rPr>
              <a:t>Se le spese totali a tuo carico per i farmaci raggiungono il limite fissato (l’importo cambia ogni anno), si raggiunge il periodo di copertura catastrofica e i costi a tuo carico per tutti i farmaci fino alla fine dell’anno saranno $0</a:t>
            </a:r>
            <a:r>
              <a:rPr lang="en-US" b="0" dirty="0">
                <a:solidFill>
                  <a:prstClr val="black"/>
                </a:solidFill>
              </a:rPr>
              <a:t>. </a:t>
            </a:r>
          </a:p>
          <a:p>
            <a:pPr marL="0" lvl="1">
              <a:spcBef>
                <a:spcPts val="623"/>
              </a:spcBef>
              <a:defRPr/>
            </a:pPr>
            <a:endParaRPr lang="en-US" b="0" dirty="0">
              <a:solidFill>
                <a:prstClr val="black"/>
              </a:solidFill>
            </a:endParaRPr>
          </a:p>
          <a:p>
            <a:pPr marL="0" marR="0" lvl="1" indent="0" algn="l" defTabSz="914400" rtl="0" eaLnBrk="1" fontAlgn="auto" latinLnBrk="0" hangingPunct="1">
              <a:lnSpc>
                <a:spcPct val="100000"/>
              </a:lnSpc>
              <a:spcBef>
                <a:spcPts val="623"/>
              </a:spcBef>
              <a:spcAft>
                <a:spcPts val="0"/>
              </a:spcAft>
              <a:buClrTx/>
              <a:buSzTx/>
              <a:buFontTx/>
              <a:buNone/>
              <a:tabLst/>
              <a:defRPr/>
            </a:pPr>
            <a:r>
              <a:rPr lang="it-IT" sz="1800" dirty="0">
                <a:effectLst/>
                <a:latin typeface="Segoe UI" panose="020B0502040204020203" pitchFamily="34" charset="0"/>
              </a:rPr>
              <a:t>I ticket dell’insulina coperta prevedono limiti massimi per la fornitura per un mese</a:t>
            </a:r>
            <a:r>
              <a:rPr lang="en-US" sz="1800" dirty="0">
                <a:effectLst/>
                <a:latin typeface="Segoe UI" panose="020B0502040204020203" pitchFamily="34" charset="0"/>
              </a:rPr>
              <a:t>.</a:t>
            </a:r>
            <a:endParaRPr lang="en-US" dirty="0"/>
          </a:p>
          <a:p>
            <a:pPr marL="0" marR="0" lvl="1" indent="0" algn="l" defTabSz="914400" rtl="0" eaLnBrk="1" fontAlgn="auto" latinLnBrk="0" hangingPunct="1">
              <a:lnSpc>
                <a:spcPct val="100000"/>
              </a:lnSpc>
              <a:spcBef>
                <a:spcPts val="623"/>
              </a:spcBef>
              <a:spcAft>
                <a:spcPts val="0"/>
              </a:spcAft>
              <a:buClrTx/>
              <a:buSzTx/>
              <a:buFontTx/>
              <a:buNone/>
              <a:tabLst/>
              <a:defRPr/>
            </a:pPr>
            <a:endParaRPr lang="en-US" dirty="0"/>
          </a:p>
          <a:p>
            <a:pPr marL="0" marR="0" lvl="1" indent="0" algn="l" defTabSz="914400" rtl="0" eaLnBrk="1" fontAlgn="auto" latinLnBrk="0" hangingPunct="1">
              <a:lnSpc>
                <a:spcPct val="100000"/>
              </a:lnSpc>
              <a:spcBef>
                <a:spcPts val="623"/>
              </a:spcBef>
              <a:spcAft>
                <a:spcPts val="0"/>
              </a:spcAft>
              <a:buClrTx/>
              <a:buSzTx/>
              <a:buFontTx/>
              <a:buNone/>
              <a:tabLst/>
              <a:defRPr/>
            </a:pPr>
            <a:r>
              <a:rPr lang="it-IT" dirty="0"/>
              <a:t>I costi variano ogni anno. Per vedere i costi attuali della Parte D, visitare </a:t>
            </a:r>
            <a:r>
              <a:rPr lang="en-US" sz="1800" u="sng" dirty="0">
                <a:solidFill>
                  <a:srgbClr val="1F3864"/>
                </a:solidFill>
                <a:effectLst/>
                <a:latin typeface="Calibri" panose="020F0502020204030204" pitchFamily="34" charset="0"/>
                <a:ea typeface="Calibri" panose="020F0502020204030204" pitchFamily="34" charset="0"/>
                <a:hlinkClick r:id="rId3"/>
              </a:rPr>
              <a:t>www.medicare.gov/basics/costs/medicare-costs</a:t>
            </a:r>
            <a:endParaRPr lang="en-US" dirty="0"/>
          </a:p>
          <a:p>
            <a:pPr marL="0" lvl="1">
              <a:spcBef>
                <a:spcPts val="623"/>
              </a:spcBef>
              <a:defRPr/>
            </a:pPr>
            <a:r>
              <a:rPr lang="it-IT" b="0" dirty="0">
                <a:solidFill>
                  <a:prstClr val="black"/>
                </a:solidFill>
              </a:rPr>
              <a:t>o confrontare i piani su www.medicare.gov</a:t>
            </a:r>
            <a:r>
              <a:rPr lang="en-US" b="0" dirty="0">
                <a:solidFill>
                  <a:prstClr val="black"/>
                </a:solidFill>
              </a:rPr>
              <a:t>.</a:t>
            </a:r>
          </a:p>
          <a:p>
            <a:pPr>
              <a:spcBef>
                <a:spcPts val="590"/>
              </a:spcBef>
            </a:pPr>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69</a:t>
            </a:fld>
            <a:endParaRPr lang="en-US"/>
          </a:p>
        </p:txBody>
      </p:sp>
    </p:spTree>
    <p:extLst>
      <p:ext uri="{BB962C8B-B14F-4D97-AF65-F5344CB8AC3E}">
        <p14:creationId xmlns:p14="http://schemas.microsoft.com/office/powerpoint/2010/main" val="3177101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lnSpc>
                <a:spcPct val="110000"/>
              </a:lnSpc>
              <a:spcBef>
                <a:spcPts val="600"/>
              </a:spcBef>
            </a:pPr>
            <a:r>
              <a:rPr lang="it" dirty="0"/>
              <a:t>Consideriamo ora Medicare e la copertura del datore di lavoro.  Molte persone continuano a lavorare dopo i 65 anni, quindi è importante essere chiari su questi punti.  </a:t>
            </a:r>
            <a:r>
              <a:rPr lang="it" b="1" i="1" dirty="0"/>
              <a:t>La maggior parte delle persone riceve la Parte A gratuitamente, quindi se lavora ancora si iscrive alla Parte A ma può rimandare la Parte B al momento della pensione.</a:t>
            </a:r>
          </a:p>
          <a:p>
            <a:pPr rtl="0">
              <a:lnSpc>
                <a:spcPct val="110000"/>
              </a:lnSpc>
              <a:spcBef>
                <a:spcPts val="600"/>
              </a:spcBef>
            </a:pPr>
            <a:endParaRPr lang="en-US" dirty="0"/>
          </a:p>
          <a:p>
            <a:pPr marL="342900" indent="-342900" rtl="0">
              <a:buFont typeface="Arial" panose="020B0604020202020204" pitchFamily="34" charset="0"/>
              <a:buChar char="•"/>
            </a:pPr>
            <a:r>
              <a:rPr lang="it" sz="2400" b="1" dirty="0"/>
              <a:t>È possibile ritardare l'iscrizione a Medicare se</a:t>
            </a:r>
          </a:p>
          <a:p>
            <a:pPr marL="742950" lvl="1" indent="-285750" rtl="0">
              <a:buFont typeface="Arial" panose="020B0604020202020204" pitchFamily="34" charset="0"/>
              <a:buChar char="•"/>
            </a:pPr>
            <a:r>
              <a:rPr lang="it" dirty="0"/>
              <a:t>Lei/il suo coniuge lavora attualmente </a:t>
            </a:r>
            <a:r>
              <a:rPr lang="it" b="1" i="1" dirty="0"/>
              <a:t>e</a:t>
            </a:r>
          </a:p>
          <a:p>
            <a:pPr marL="742950" lvl="1" indent="-285750" rtl="0">
              <a:buFont typeface="Arial" panose="020B0604020202020204" pitchFamily="34" charset="0"/>
              <a:buChar char="•"/>
            </a:pPr>
            <a:r>
              <a:rPr lang="it" b="0" i="1" dirty="0"/>
              <a:t>siete coperti da un piano sanitario di gruppo basato su tale impiego</a:t>
            </a:r>
            <a:r>
              <a:rPr lang="it" b="1" i="1" dirty="0"/>
              <a:t>e</a:t>
            </a:r>
          </a:p>
          <a:p>
            <a:pPr marL="742950" lvl="1" indent="-285750" rtl="0">
              <a:buFont typeface="Arial" panose="020B0604020202020204" pitchFamily="34" charset="0"/>
              <a:buChar char="•"/>
            </a:pPr>
            <a:r>
              <a:rPr lang="it" dirty="0"/>
              <a:t>Il datore di lavoro ha più di 20 dipendenti (se i dipendenti sono meno di 20, dovrebbe prendere Medicare all'età di 65 anni, anche se ancora lavora, poiché Medicare sarebbe considerato primario).</a:t>
            </a:r>
          </a:p>
          <a:p>
            <a:pPr marL="285750" indent="-285750" rtl="0">
              <a:buFont typeface="Arial" panose="020B0604020202020204" pitchFamily="34" charset="0"/>
              <a:buChar char="•"/>
            </a:pPr>
            <a:endParaRPr lang="en-US" dirty="0"/>
          </a:p>
          <a:p>
            <a:pPr marL="342900" indent="-342900" rtl="0">
              <a:buFont typeface="Arial" panose="020B0604020202020204" pitchFamily="34" charset="0"/>
              <a:buChar char="•"/>
            </a:pPr>
            <a:r>
              <a:rPr lang="it" sz="2400" b="1" dirty="0"/>
              <a:t>È possibile iscriversi a Medicare in qualsiasi momento mentre si lavora attivamente.</a:t>
            </a:r>
          </a:p>
          <a:p>
            <a:pPr marL="342900" indent="-342900" rtl="0">
              <a:buFont typeface="Arial" panose="020B0604020202020204" pitchFamily="34" charset="0"/>
              <a:buChar char="•"/>
            </a:pPr>
            <a:r>
              <a:rPr lang="it" sz="2400" b="1" i="1" dirty="0"/>
              <a:t>Tenga presente che se ha ritardato la Parte B a causa dell'attuale impiego, deve </a:t>
            </a:r>
            <a:r>
              <a:rPr lang="it" sz="2400" b="1" dirty="0"/>
              <a:t>iscriversi entro 8 mesi dalla data di assunzione:</a:t>
            </a:r>
          </a:p>
          <a:p>
            <a:pPr marL="742950" lvl="1" indent="-285750" rtl="0">
              <a:buFont typeface="Arial" panose="020B0604020202020204" pitchFamily="34" charset="0"/>
              <a:buChar char="•"/>
            </a:pPr>
            <a:r>
              <a:rPr lang="it" dirty="0"/>
              <a:t>smettere di lavorare (sia che ci si licenzi o si vada in pensione), oppure</a:t>
            </a:r>
          </a:p>
          <a:p>
            <a:pPr marL="742950" lvl="1" indent="-285750" rtl="0">
              <a:buFont typeface="Arial" panose="020B0604020202020204" pitchFamily="34" charset="0"/>
              <a:buChar char="•"/>
            </a:pPr>
            <a:r>
              <a:rPr lang="it" dirty="0"/>
              <a:t>Perdere l'assicurazione sanitaria per motivi di lavoro</a:t>
            </a:r>
          </a:p>
          <a:p>
            <a:pPr marL="285750" indent="-285750" rtl="0">
              <a:buFont typeface="Arial" panose="020B0604020202020204" pitchFamily="34" charset="0"/>
              <a:buChar char="•"/>
            </a:pPr>
            <a:endParaRPr lang="en-US" dirty="0"/>
          </a:p>
          <a:p>
            <a:pPr rtl="0"/>
            <a:r>
              <a:rPr lang="it" b="1" dirty="0"/>
              <a:t>Dopo 8 mesi verrà applicata una penale per l'iscrizione tardiva e sarà necessario attendere il periodo di iscrizione generale.</a:t>
            </a:r>
          </a:p>
          <a:p>
            <a:pPr rtl="0">
              <a:lnSpc>
                <a:spcPct val="110000"/>
              </a:lnSpc>
              <a:spcBef>
                <a:spcPts val="600"/>
              </a:spcBef>
            </a:pPr>
            <a:endParaRPr lang="en-US" dirty="0"/>
          </a:p>
          <a:p>
            <a:pPr marL="171450" indent="-171450" rtl="0">
              <a:lnSpc>
                <a:spcPct val="110000"/>
              </a:lnSpc>
              <a:spcBef>
                <a:spcPts val="600"/>
              </a:spcBef>
              <a:buFont typeface="Arial" panose="020B0604020202020204" pitchFamily="34" charset="0"/>
              <a:buChar char="•"/>
            </a:pPr>
            <a:r>
              <a:rPr lang="it" dirty="0"/>
              <a:t>Notare che la copertura COBRA e la copertura per i pensionati non sono una copertura attiva del datore di lavoro.  Ciò significa che, se si dispone di una copertura COBRA o pensionistica e non ci si iscrive a Medicare durante il periodo di iscrizione iniziale, si applicherà la penale per l'iscrizione tardiva e si dovrà attendere il periodo di iscrizione generale.</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7</a:t>
            </a:fld>
            <a:endParaRPr lang="en-US"/>
          </a:p>
        </p:txBody>
      </p:sp>
    </p:spTree>
    <p:extLst>
      <p:ext uri="{BB962C8B-B14F-4D97-AF65-F5344CB8AC3E}">
        <p14:creationId xmlns:p14="http://schemas.microsoft.com/office/powerpoint/2010/main" val="68055533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it"/>
              <a:t>I piani Medicare Parte D coprono:</a:t>
            </a:r>
          </a:p>
          <a:p>
            <a:pPr rtl="0"/>
            <a:endParaRPr lang="en-US" dirty="0"/>
          </a:p>
          <a:p>
            <a:pPr marL="342900" indent="-342900" rtl="0">
              <a:spcAft>
                <a:spcPts val="600"/>
              </a:spcAft>
              <a:buFont typeface="Wingdings" panose="05000000000000000000" pitchFamily="2" charset="2"/>
              <a:buChar char="§"/>
            </a:pPr>
            <a:r>
              <a:rPr lang="it" sz="1200">
                <a:cs typeface="Arial" charset="0"/>
              </a:rPr>
              <a:t>Farmaci prescritti.</a:t>
            </a:r>
          </a:p>
          <a:p>
            <a:pPr marL="342900" indent="-342900" rtl="0">
              <a:spcAft>
                <a:spcPts val="600"/>
              </a:spcAft>
              <a:buFont typeface="Wingdings" panose="05000000000000000000" pitchFamily="2" charset="2"/>
              <a:buChar char="§"/>
            </a:pPr>
            <a:r>
              <a:rPr lang="it" sz="1200">
                <a:cs typeface="Arial" charset="0"/>
              </a:rPr>
              <a:t>Ma non tutti i farmaci sono coperti da tutti i piani.  I piani Parte D coprono i farmaci che sono inclusi nel formulario del loro piano, ovvero l'elenco dei farmaci coperti.</a:t>
            </a:r>
          </a:p>
          <a:p>
            <a:pPr marL="342900" marR="0" lvl="0" indent="-34290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lang="it" sz="1200">
                <a:cs typeface="Arial" charset="0"/>
              </a:rPr>
              <a:t>I piani Parte D coprono l'insulina e gli aghi e le siringhe per la somministrazione dell'insulina.</a:t>
            </a:r>
          </a:p>
          <a:p>
            <a:pPr marL="342900" marR="0" lvl="0" indent="-34290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lang="it" sz="1200">
                <a:cs typeface="Arial" charset="0"/>
              </a:rPr>
              <a:t>Per essere coperti, i farmaci devono essere prescritti da un medico.</a:t>
            </a:r>
          </a:p>
          <a:p>
            <a:pPr marL="342900" indent="-342900" rtl="0">
              <a:spcAft>
                <a:spcPts val="600"/>
              </a:spcAft>
              <a:buFont typeface="Wingdings" panose="05000000000000000000" pitchFamily="2" charset="2"/>
              <a:buChar char="§"/>
            </a:pPr>
            <a:r>
              <a:rPr lang="it" sz="1200">
                <a:cs typeface="Arial" charset="0"/>
              </a:rPr>
              <a:t>La legge esclude dalla copertura della Parte D alcuni farmaci.</a:t>
            </a:r>
          </a:p>
          <a:p>
            <a:pPr rtl="0"/>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70</a:t>
            </a:fld>
            <a:endParaRPr lang="en-US"/>
          </a:p>
        </p:txBody>
      </p:sp>
    </p:spTree>
    <p:extLst>
      <p:ext uri="{BB962C8B-B14F-4D97-AF65-F5344CB8AC3E}">
        <p14:creationId xmlns:p14="http://schemas.microsoft.com/office/powerpoint/2010/main" val="31766948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it"/>
              <a:t>I seguenti articoli non sono coperti da Medicare Parte D.  </a:t>
            </a:r>
          </a:p>
          <a:p>
            <a:pPr rtl="0"/>
            <a:endParaRPr lang="en-US" dirty="0"/>
          </a:p>
          <a:p>
            <a:pPr marL="342900" indent="-342900" rtl="0">
              <a:spcAft>
                <a:spcPts val="600"/>
              </a:spcAft>
              <a:buFont typeface="Wingdings" panose="05000000000000000000" pitchFamily="2" charset="2"/>
              <a:buChar char="§"/>
            </a:pPr>
            <a:r>
              <a:rPr lang="it" sz="2200">
                <a:cs typeface="Arial" charset="0"/>
              </a:rPr>
              <a:t>Farmaci che non sono presenti nel formulario del piano.</a:t>
            </a:r>
          </a:p>
          <a:p>
            <a:pPr marL="342900" indent="-342900" rtl="0">
              <a:spcAft>
                <a:spcPts val="600"/>
              </a:spcAft>
              <a:buFont typeface="Wingdings" panose="05000000000000000000" pitchFamily="2" charset="2"/>
              <a:buChar char="§"/>
            </a:pPr>
            <a:r>
              <a:rPr lang="it" sz="2200">
                <a:cs typeface="Arial" charset="0"/>
              </a:rPr>
              <a:t>Farmaci da banco e senza prescrizione medica</a:t>
            </a:r>
          </a:p>
          <a:p>
            <a:pPr marL="342900" indent="-342900" rtl="0">
              <a:spcAft>
                <a:spcPts val="600"/>
              </a:spcAft>
              <a:buFont typeface="Wingdings" panose="05000000000000000000" pitchFamily="2" charset="2"/>
              <a:buChar char="§"/>
            </a:pPr>
            <a:r>
              <a:rPr lang="it" sz="2200">
                <a:cs typeface="Arial" charset="0"/>
              </a:rPr>
              <a:t>Farmaci che non sono approvati dalla Federal Drug Administration (FDA)</a:t>
            </a:r>
          </a:p>
          <a:p>
            <a:pPr marL="342900" indent="-342900" rtl="0">
              <a:spcAft>
                <a:spcPts val="600"/>
              </a:spcAft>
              <a:buFont typeface="Wingdings" panose="05000000000000000000" pitchFamily="2" charset="2"/>
              <a:buChar char="§"/>
            </a:pPr>
            <a:r>
              <a:rPr lang="it" sz="2200">
                <a:cs typeface="Arial" charset="0"/>
              </a:rPr>
              <a:t>Vitamine e minerali</a:t>
            </a:r>
          </a:p>
          <a:p>
            <a:pPr marL="342900" indent="-342900" rtl="0">
              <a:spcAft>
                <a:spcPts val="600"/>
              </a:spcAft>
              <a:buFont typeface="Wingdings" panose="05000000000000000000" pitchFamily="2" charset="2"/>
              <a:buChar char="§"/>
            </a:pPr>
            <a:r>
              <a:rPr lang="it" sz="2200">
                <a:cs typeface="Arial" charset="0"/>
              </a:rPr>
              <a:t>Farmaci per la tosse</a:t>
            </a:r>
          </a:p>
          <a:p>
            <a:pPr marL="342900" indent="-342900" rtl="0">
              <a:spcAft>
                <a:spcPts val="600"/>
              </a:spcAft>
              <a:buFont typeface="Wingdings" panose="05000000000000000000" pitchFamily="2" charset="2"/>
              <a:buChar char="§"/>
            </a:pPr>
            <a:r>
              <a:rPr lang="it" sz="2200">
                <a:cs typeface="Arial" charset="0"/>
              </a:rPr>
              <a:t>Farmaci per la disfunzione erettile</a:t>
            </a:r>
          </a:p>
          <a:p>
            <a:pPr marL="342900" indent="-342900" rtl="0">
              <a:buFont typeface="Wingdings" panose="05000000000000000000" pitchFamily="2" charset="2"/>
              <a:buChar char="§"/>
            </a:pPr>
            <a:r>
              <a:rPr lang="it" sz="2200">
                <a:cs typeface="Arial" charset="0"/>
              </a:rPr>
              <a:t>E farmaci a scopo cosmetico, tra cui</a:t>
            </a:r>
          </a:p>
          <a:p>
            <a:pPr marL="800100" lvl="1" indent="-342900" rtl="0">
              <a:buFont typeface="Wingdings" panose="05000000000000000000" pitchFamily="2" charset="2"/>
              <a:buChar char="§"/>
            </a:pPr>
            <a:r>
              <a:rPr lang="it" sz="2000">
                <a:cs typeface="Arial" charset="0"/>
              </a:rPr>
              <a:t>Perdita o aumento di peso, oppure</a:t>
            </a:r>
          </a:p>
          <a:p>
            <a:pPr marL="800100" lvl="1" indent="-342900" rtl="0">
              <a:buFont typeface="Wingdings" panose="05000000000000000000" pitchFamily="2" charset="2"/>
              <a:buChar char="§"/>
            </a:pPr>
            <a:r>
              <a:rPr lang="it" sz="2000">
                <a:cs typeface="Arial" charset="0"/>
              </a:rPr>
              <a:t>Perdita di capelli</a:t>
            </a:r>
          </a:p>
          <a:p>
            <a:pPr rtl="0"/>
            <a:endParaRPr lang="en-US" dirty="0"/>
          </a:p>
          <a:p>
            <a:pPr rtl="0"/>
            <a:r>
              <a:rPr lang="it" b="1" i="1">
                <a:highlight>
                  <a:srgbClr val="FFFF00"/>
                </a:highlight>
              </a:rPr>
              <a:t>Si noti inoltre che l'uso "off-label" dei farmaci prescritti non è coperto dalla Parte D. Ad esempio, se un medico prescrive un farmaco per una patologia, ma l'FDA non ne approva l'uso per quella patologia, il farmaco non sarà coperto, anche se è presente nel formulario del piano per l'uso con altre patologie!</a:t>
            </a:r>
          </a:p>
          <a:p>
            <a:pPr rtl="0"/>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71</a:t>
            </a:fld>
            <a:endParaRPr lang="en-US"/>
          </a:p>
        </p:txBody>
      </p:sp>
    </p:spTree>
    <p:extLst>
      <p:ext uri="{BB962C8B-B14F-4D97-AF65-F5344CB8AC3E}">
        <p14:creationId xmlns:p14="http://schemas.microsoft.com/office/powerpoint/2010/main" val="161457520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it"/>
              <a:t>Un'altra opzione per la copertura dei farmaci da prescrizione è il programma di assistenza ai farmaci da prescrizione del Wisconsin, chiamato SeniorCare.</a:t>
            </a:r>
          </a:p>
          <a:p>
            <a:pPr rtl="0"/>
            <a:endParaRPr lang="en-US" dirty="0"/>
          </a:p>
          <a:p>
            <a:pPr rtl="0"/>
            <a:r>
              <a:rPr lang="it"/>
              <a:t>Questo programma è disponibile per i residenti del Wisconsin di età pari o superiore a 65 anni che sono cittadini statunitensi o hanno uno status di immigrati qualificati.  Non è previsto alcun premio mensile, ma solo una tassa annuale di 30 dollari. SeniorCare è considerata una copertura di farmaci con obbligo di prescrizione.</a:t>
            </a:r>
          </a:p>
          <a:p>
            <a:pPr rtl="0"/>
            <a:endParaRPr lang="en-US" dirty="0"/>
          </a:p>
          <a:p>
            <a:pPr rtl="0"/>
            <a:r>
              <a:rPr lang="it"/>
              <a:t>Il reddito annuo determina il livello di copertura SeniorCare.  Le persone con un reddito più basso, al livello SeniorCare 1, non hanno alcuna franchigia per le loro prescrizioni e pagano una franchigia di 5 dollari per i farmaci generici e di 15 dollari per i farmaci di marca.  Per ulteriori informazioni o per richiedere una domanda, contattate SeniorCare online o chiamate il numero 1-800-657-2038.</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72</a:t>
            </a:fld>
            <a:endParaRPr lang="en-US"/>
          </a:p>
        </p:txBody>
      </p:sp>
    </p:spTree>
    <p:extLst>
      <p:ext uri="{BB962C8B-B14F-4D97-AF65-F5344CB8AC3E}">
        <p14:creationId xmlns:p14="http://schemas.microsoft.com/office/powerpoint/2010/main" val="323187969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it">
                <a:solidFill>
                  <a:prstClr val="black"/>
                </a:solidFill>
              </a:rPr>
              <a:t>Il periodo annuale di iscrizione aperta per i piani Parte D e Medicare Advantage va dal 15 ottobre al 7 dicembre di ogni anno.  </a:t>
            </a:r>
          </a:p>
          <a:p>
            <a:pPr marL="0" marR="0" lvl="0" indent="0" algn="l" defTabSz="914400" rtl="0" eaLnBrk="1" fontAlgn="auto" latinLnBrk="0" hangingPunct="1">
              <a:lnSpc>
                <a:spcPct val="100000"/>
              </a:lnSpc>
              <a:spcBef>
                <a:spcPts val="0"/>
              </a:spcBef>
              <a:spcAft>
                <a:spcPts val="0"/>
              </a:spcAft>
              <a:buClrTx/>
              <a:buSzTx/>
              <a:buFontTx/>
              <a:buNone/>
              <a:tabLst/>
              <a:defRPr/>
            </a:pPr>
            <a:r>
              <a:rPr lang="it">
                <a:solidFill>
                  <a:prstClr val="black"/>
                </a:solidFill>
              </a:rPr>
              <a:t>Questi piani sono contratti di un anno, validi dal 1° gennaio al 31 dicembre.</a:t>
            </a:r>
            <a:r>
              <a:rPr lang="it" baseline="30000">
                <a:solidFill>
                  <a:prstClr val="black"/>
                </a:solidFill>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
                <a:solidFill>
                  <a:prstClr val="black"/>
                </a:solidFill>
              </a:rPr>
              <a:t>I piani possono modificare ogni anno i loro dettagli.   Sono tenuti a inviare un avviso di variazione ogni anno entro la fine di settembre</a:t>
            </a:r>
            <a:r>
              <a:rPr lang="it" b="1">
                <a:solidFill>
                  <a:prstClr val="black"/>
                </a:solidFill>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solidFill>
                <a:prstClr val="black"/>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
                <a:solidFill>
                  <a:prstClr val="black"/>
                </a:solidFill>
              </a:rPr>
              <a:t>Utilizzi il periodo di iscrizione aperta annuale per rivedere il suo piano e confrontarlo con altri piani disponibili e assicurarsi di avere una copertura adeguata nel nuovo anno.  Se si iscrive a un nuovo piano, la nuova copertura inizierà il 1° gennaio. </a:t>
            </a:r>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73</a:t>
            </a:fld>
            <a:endParaRPr lang="en-US"/>
          </a:p>
        </p:txBody>
      </p:sp>
    </p:spTree>
    <p:extLst>
      <p:ext uri="{BB962C8B-B14F-4D97-AF65-F5344CB8AC3E}">
        <p14:creationId xmlns:p14="http://schemas.microsoft.com/office/powerpoint/2010/main" val="17480888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indent="0" rtl="0">
              <a:buFont typeface="Arial" panose="020B0604020202020204" pitchFamily="34" charset="0"/>
              <a:buNone/>
            </a:pPr>
            <a:r>
              <a:rPr lang="it-IT" dirty="0"/>
              <a:t>Il modo migliore per trovare e confrontare i piani è utilizzare l’apposito strumento di confronto, detto Plan Finder, sul sito Medicare all’indirizzo: www.Medicare.gov.  </a:t>
            </a:r>
          </a:p>
          <a:p>
            <a:pPr marL="0" indent="0" rtl="0">
              <a:buFont typeface="Arial" panose="020B0604020202020204" pitchFamily="34" charset="0"/>
              <a:buNone/>
            </a:pPr>
            <a:endParaRPr lang="it-IT" dirty="0"/>
          </a:p>
          <a:p>
            <a:pPr marL="0" indent="0" rtl="0">
              <a:buFont typeface="Arial" panose="020B0604020202020204" pitchFamily="34" charset="0"/>
              <a:buNone/>
            </a:pPr>
            <a:r>
              <a:rPr lang="it-IT" dirty="0"/>
              <a:t>Per domande su Medicare o sul confronto dei piani, è possibile chiamare direttamente Medicare al numero 1-800-633-4227.</a:t>
            </a:r>
          </a:p>
          <a:p>
            <a:pPr marL="0" indent="0" rtl="0">
              <a:buFont typeface="Arial" panose="020B0604020202020204" pitchFamily="34" charset="0"/>
              <a:buNone/>
            </a:pPr>
            <a:r>
              <a:rPr lang="it-IT" dirty="0"/>
              <a:t>È inoltre possibile ottenere assistenza da:</a:t>
            </a:r>
          </a:p>
          <a:p>
            <a:pPr marL="0" indent="0" rtl="0">
              <a:buFont typeface="Arial" panose="020B0604020202020204" pitchFamily="34" charset="0"/>
              <a:buNone/>
            </a:pPr>
            <a:r>
              <a:rPr lang="it-IT" dirty="0"/>
              <a:t>numero di assistenza SHIP Wisconsin/Medigap Helpline 1-800-242-1060</a:t>
            </a:r>
          </a:p>
          <a:p>
            <a:pPr marL="0" indent="0" rtl="0">
              <a:buFont typeface="Arial" panose="020B0604020202020204" pitchFamily="34" charset="0"/>
              <a:buNone/>
            </a:pPr>
            <a:r>
              <a:rPr lang="it-IT" dirty="0"/>
              <a:t>o dai consulenti SHIP locali. Per trovare il proprio consulente SHIP locale, contattare l’Aging and </a:t>
            </a:r>
            <a:r>
              <a:rPr lang="it-IT" dirty="0" err="1"/>
              <a:t>Disability</a:t>
            </a:r>
            <a:r>
              <a:rPr lang="it-IT" dirty="0"/>
              <a:t> Resource Center della propria contea o chiamare lo SHIP.</a:t>
            </a:r>
          </a:p>
          <a:p>
            <a:pPr marL="171450" indent="-171450" rtl="0">
              <a:buFont typeface="Arial" panose="020B0604020202020204" pitchFamily="34" charset="0"/>
              <a:buChar cha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74</a:t>
            </a:fld>
            <a:endParaRPr lang="en-US"/>
          </a:p>
        </p:txBody>
      </p:sp>
    </p:spTree>
    <p:extLst>
      <p:ext uri="{BB962C8B-B14F-4D97-AF65-F5344CB8AC3E}">
        <p14:creationId xmlns:p14="http://schemas.microsoft.com/office/powerpoint/2010/main" val="217489447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it" b="0" i="0" u="none"/>
              <a:t>SE si sentite a suo agio nell'uso del computer, </a:t>
            </a:r>
            <a:r>
              <a:rPr lang="it"/>
              <a:t>visitare il sito </a:t>
            </a:r>
            <a:r>
              <a:rPr lang="it" b="1" u="sng"/>
              <a:t>Medicare.gov </a:t>
            </a:r>
            <a:r>
              <a:rPr lang="it" b="0" u="none"/>
              <a:t>e cliccare su "Trova piani sanitari e farmaceutici".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it" b="0" u="none"/>
              <a:t>In questo modo si accede allo strumento di confronto dei piani di Medicare, noto come Plan Finder. Il Trova piani la guiderà attraverso i passaggi per trovare e confrontare i piani.  Inserendo le informazioni specifiche sui suoi farmaci, la vostra farmacia preferita e il suo codice postale, potrà ottenere una stima dei costi annuali con ciascuno dei piani disponibili nella sua zona.  </a:t>
            </a:r>
            <a:r>
              <a:rPr lang="it"/>
              <a:t>È possibile iscriversi a un piano online attraverso il Medicare Plan Finder o chiamando Medicare, oppure contattare direttamente il piano.  Le informazioni di contatto del piano sono disponibili sul sito Medicare Plan Finder. </a:t>
            </a:r>
            <a:endParaRPr lang="en-US" b="0" u="non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it" b="0" u="none"/>
              <a:t>Anche in questo caso, se non ha accesso ad un computer o se desidera assistenza per trovare e confrontare i piani, si assicuri di chiamare una delle risorse fornite nell'ultima diapositiva.  </a:t>
            </a:r>
          </a:p>
          <a:p>
            <a:pPr rtl="0"/>
            <a:endParaRPr lang="en-US" b="0" u="none" dirty="0"/>
          </a:p>
          <a:p>
            <a:pPr rtl="0"/>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75</a:t>
            </a:fld>
            <a:endParaRPr lang="en-US"/>
          </a:p>
        </p:txBody>
      </p:sp>
    </p:spTree>
    <p:extLst>
      <p:ext uri="{BB962C8B-B14F-4D97-AF65-F5344CB8AC3E}">
        <p14:creationId xmlns:p14="http://schemas.microsoft.com/office/powerpoint/2010/main" val="209176210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it"/>
              <a:t>Con questo si conclude la Parte 1 del programma Benvenuti a Medicare.  Spero che queste informazioni siano state utili. La prossima sezione di questa serie tratterà le basi di Medicare, comprese le Parti A e B di Medicare.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it"/>
              <a:t>Questa presentazione è stata realizzata dal Wisconsin State Health Insurance Assistance Program o SHIP, un servizio pubblico locale che fornisce un aiuto gratuito e imparziale alle persone con Medicare. Se ha domande su Medicare, chiami uno dei nostri numeri verdi o contatti un consulente SHIP Medicare locale. Non è da solo! </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76</a:t>
            </a:fld>
            <a:endParaRPr lang="en-US"/>
          </a:p>
        </p:txBody>
      </p:sp>
    </p:spTree>
    <p:extLst>
      <p:ext uri="{BB962C8B-B14F-4D97-AF65-F5344CB8AC3E}">
        <p14:creationId xmlns:p14="http://schemas.microsoft.com/office/powerpoint/2010/main" val="117322104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it"/>
              <a:t>Salve e benvenuti a questa serie di lezioni intitolata Benvenuti in Medicare.  </a:t>
            </a:r>
          </a:p>
          <a:p>
            <a:pPr rtl="0"/>
            <a:endParaRPr lang="en-US" dirty="0"/>
          </a:p>
          <a:p>
            <a:pPr rtl="0"/>
            <a:r>
              <a:rPr lang="it"/>
              <a:t>Questo programma è presentato dal WI Dipartimento dei servizi della Salute, che gestisce Programma di Assistenza della Wisconsin State Health Insurance o SHIP, un servizio pubblico locale per le persone con Medicare.  Ogni Stato ha un programma SHIP.  Nel Wisconsin, è possibile ottenere assistenza gratuita e imparziale su Medicare dai consulenti SHIP locali o da una delle nostre linee telefoniche gratuite.</a:t>
            </a:r>
          </a:p>
          <a:p>
            <a:pPr rtl="0"/>
            <a:endParaRPr lang="en-US" b="1" dirty="0"/>
          </a:p>
          <a:p>
            <a:pPr rtl="0"/>
            <a:r>
              <a:rPr lang="it" b="0"/>
              <a:t>È possibile scaricare le diapositive di questa presentazione facendo clic sul link nella descrizione del video di YouTube o andando su gwaar.org/educational-videos-for-medicare-outreach. </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77</a:t>
            </a:fld>
            <a:endParaRPr lang="en-US"/>
          </a:p>
        </p:txBody>
      </p:sp>
    </p:spTree>
    <p:extLst>
      <p:ext uri="{BB962C8B-B14F-4D97-AF65-F5344CB8AC3E}">
        <p14:creationId xmlns:p14="http://schemas.microsoft.com/office/powerpoint/2010/main" val="325132793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it"/>
              <a:t>Questo progetto è sostenuto da una sovvenzione dell'Amministrazione federale per la vita in comunità.</a:t>
            </a:r>
          </a:p>
        </p:txBody>
      </p:sp>
      <p:sp>
        <p:nvSpPr>
          <p:cNvPr id="4" name="Slide Number Placeholder 3"/>
          <p:cNvSpPr>
            <a:spLocks noGrp="1"/>
          </p:cNvSpPr>
          <p:nvPr>
            <p:ph type="sldNum" sz="quarter" idx="5"/>
          </p:nvPr>
        </p:nvSpPr>
        <p:spPr/>
        <p:txBody>
          <a:bodyPr rtlCol="0"/>
          <a:lstStyle/>
          <a:p>
            <a:pPr rtl="0"/>
            <a:fld id="{7C9C807D-BE9E-427D-9F45-69604B66C095}" type="slidenum">
              <a:rPr lang="en-US" smtClean="0"/>
              <a:t>78</a:t>
            </a:fld>
            <a:endParaRPr lang="en-US"/>
          </a:p>
        </p:txBody>
      </p:sp>
    </p:spTree>
    <p:extLst>
      <p:ext uri="{BB962C8B-B14F-4D97-AF65-F5344CB8AC3E}">
        <p14:creationId xmlns:p14="http://schemas.microsoft.com/office/powerpoint/2010/main" val="211971738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it"/>
              <a:t>Questo programma fornisce una panoramica di Medicare ed è suddiviso in 6 sezioni.</a:t>
            </a:r>
            <a:endParaRPr lang="en-US"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t" b="1"/>
              <a:t>Queste informazioni sono riportate in modo più dettagliato nel manuale Medicare &amp; You, che viene spedito ai titolari di Medicare e che è disponibile anche sul sito web Medicare.gov.  Per facilitare la comprensione, si consiglia di vedere le parti di questa serie in ordine. </a:t>
            </a:r>
            <a:endParaRPr lang="en-US" b="1" dirty="0">
              <a:solidFill>
                <a:srgbClr val="FF0000"/>
              </a:solidFill>
            </a:endParaRP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79</a:t>
            </a:fld>
            <a:endParaRPr lang="en-US"/>
          </a:p>
        </p:txBody>
      </p:sp>
    </p:spTree>
    <p:extLst>
      <p:ext uri="{BB962C8B-B14F-4D97-AF65-F5344CB8AC3E}">
        <p14:creationId xmlns:p14="http://schemas.microsoft.com/office/powerpoint/2010/main" val="19534069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defRPr/>
            </a:pPr>
            <a:r>
              <a:rPr lang="it" b="1"/>
              <a:t>Assicurarsi di raccogliere alcune informazioni prima di prendere la decisione di iscriversi:</a:t>
            </a:r>
          </a:p>
          <a:p>
            <a:pPr marL="171450" indent="-171450" rtl="0">
              <a:buFont typeface="Arial" panose="020B0604020202020204" pitchFamily="34" charset="0"/>
              <a:buChar char="•"/>
              <a:defRPr/>
            </a:pPr>
            <a:r>
              <a:rPr lang="it"/>
              <a:t>Se lavora e compite 65 anni, si informi presso la sua assicurazione sanitaria e l'ufficio risorse umane per sapere cosa fare quando ha diritto a Medicare. </a:t>
            </a:r>
          </a:p>
          <a:p>
            <a:pPr marL="171450" indent="-171450" rtl="0">
              <a:buFont typeface="Arial" panose="020B0604020202020204" pitchFamily="34" charset="0"/>
              <a:buChar char="•"/>
              <a:defRPr/>
            </a:pPr>
            <a:r>
              <a:rPr lang="it"/>
              <a:t>Chiedere se è necessario prendere sia la Parte A che la Parte B o solo la Parte A. -Ricordare le regole per ritardare la Parte B.</a:t>
            </a:r>
          </a:p>
          <a:p>
            <a:pPr marL="171450" indent="-171450" rtl="0">
              <a:buFont typeface="Arial" panose="020B0604020202020204" pitchFamily="34" charset="0"/>
              <a:buChar char="•"/>
              <a:defRPr/>
            </a:pPr>
            <a:r>
              <a:rPr lang="it"/>
              <a:t>Se si sceglie di ritardare la Parte B, è necessario farlo attraverso la Social Security.  Avrà quindi a disposizione un periodo di iscrizione speciale, quando la sua copertura di gruppo termina o il suo impiego termina, durante il quale potrà iscriversi alla Parte B senza incorrere in una penalità.</a:t>
            </a:r>
          </a:p>
          <a:p>
            <a:pPr rtl="0"/>
            <a:endParaRPr lang="en-US" dirty="0"/>
          </a:p>
          <a:p>
            <a:pPr rtl="0"/>
            <a:r>
              <a:rPr lang="it"/>
              <a:t>Ecco una nota importante per tutti coloro che hanno un conto di risparmio sanitario (H.S.A.).</a:t>
            </a:r>
          </a:p>
          <a:p>
            <a:pPr marL="628650" lvl="1" indent="-171450" rtl="0">
              <a:buFont typeface="Arial" panose="020B0604020202020204" pitchFamily="34" charset="0"/>
              <a:buChar char="•"/>
            </a:pPr>
            <a:r>
              <a:rPr lang="it"/>
              <a:t>Smetta di versare i contributi all' HAS sei mesi prima dell'inizio della Parte A per evitare sanzioni fiscali.</a:t>
            </a:r>
          </a:p>
          <a:p>
            <a:pPr marL="628650" lvl="1" indent="-171450" rtl="0">
              <a:buFont typeface="Arial" panose="020B0604020202020204" pitchFamily="34" charset="0"/>
              <a:buChar char="•"/>
            </a:pPr>
            <a:r>
              <a:rPr lang="it"/>
              <a:t>I contributi all' HSA non possono più essere versati una volta che si è in possesso di Medicare. Anche se ha solo la Parte A.</a:t>
            </a:r>
          </a:p>
          <a:p>
            <a:pPr marL="628650" lvl="1" indent="-171450" rtl="0">
              <a:buFont typeface="Arial" panose="020B0604020202020204" pitchFamily="34" charset="0"/>
              <a:buChar char="•"/>
            </a:pPr>
            <a:r>
              <a:rPr lang="it"/>
              <a:t>Se il suo datore di lavoro offre un HSA, contatti le Risorse umane prima di iscriversi a Medicare Parte A o B.</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8</a:t>
            </a:fld>
            <a:endParaRPr lang="en-US"/>
          </a:p>
        </p:txBody>
      </p:sp>
    </p:spTree>
    <p:extLst>
      <p:ext uri="{BB962C8B-B14F-4D97-AF65-F5344CB8AC3E}">
        <p14:creationId xmlns:p14="http://schemas.microsoft.com/office/powerpoint/2010/main" val="161763510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it"/>
              <a:t>Benvenuti alla sesta parte di questa serie.  Questa sezione comprende informazioni sui programmi Medicare per le persone con reddito limitato, consigli per proteggersi e prevenire le frodi e si conclude con una rassegna e un elenco delle risorse disponibili.  </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80</a:t>
            </a:fld>
            <a:endParaRPr lang="en-US"/>
          </a:p>
        </p:txBody>
      </p:sp>
    </p:spTree>
    <p:extLst>
      <p:ext uri="{BB962C8B-B14F-4D97-AF65-F5344CB8AC3E}">
        <p14:creationId xmlns:p14="http://schemas.microsoft.com/office/powerpoint/2010/main" val="333558458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it"/>
              <a:t>Molte persone con Medicare devono affrontare problemi quando si tratta di pagare l'assistenza sanitaria e i farmaci da prescrizione.  Spesso si sente parlare di persone che devono scegliere se pagare la spesa o l'assistenza sanitaria o le medicine.  </a:t>
            </a:r>
          </a:p>
          <a:p>
            <a:pPr rtl="0"/>
            <a:endParaRPr lang="en-US" dirty="0"/>
          </a:p>
          <a:p>
            <a:pPr rtl="0"/>
            <a:r>
              <a:rPr lang="it"/>
              <a:t>Se conosce qualcuno che si trova in questa situazione, le consigliamo di conoscere alcuni importanti programmi Medicare che possono aiutarla.</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81</a:t>
            </a:fld>
            <a:endParaRPr lang="en-US"/>
          </a:p>
        </p:txBody>
      </p:sp>
    </p:spTree>
    <p:extLst>
      <p:ext uri="{BB962C8B-B14F-4D97-AF65-F5344CB8AC3E}">
        <p14:creationId xmlns:p14="http://schemas.microsoft.com/office/powerpoint/2010/main" val="369395868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it" dirty="0"/>
              <a:t>I tre programmi seguenti possono essere di aiuto alle persone con reddito limitato.</a:t>
            </a:r>
          </a:p>
          <a:p>
            <a:pPr rtl="0"/>
            <a:endParaRPr lang="en-US" dirty="0"/>
          </a:p>
          <a:p>
            <a:pPr rtl="0">
              <a:spcAft>
                <a:spcPts val="600"/>
              </a:spcAft>
              <a:buFont typeface="Wingdings" panose="05000000000000000000" pitchFamily="2" charset="2"/>
              <a:buChar char="§"/>
              <a:defRPr/>
            </a:pPr>
            <a:r>
              <a:rPr lang="it" sz="3000" b="1" dirty="0">
                <a:cs typeface="Arial" panose="020B0604020202020204" pitchFamily="34" charset="0"/>
              </a:rPr>
              <a:t>I piani di risparmio Medicare offrono un aiuto da parte dello Stato alle persone con reddito e risorse limitati.</a:t>
            </a:r>
          </a:p>
          <a:p>
            <a:pPr lvl="1" rtl="0">
              <a:buFont typeface="Wingdings" panose="05000000000000000000" pitchFamily="2" charset="2"/>
              <a:buChar char="§"/>
              <a:defRPr/>
            </a:pPr>
            <a:r>
              <a:rPr lang="it" sz="1800" dirty="0">
                <a:cs typeface="Arial" panose="020B0604020202020204" pitchFamily="34" charset="0"/>
              </a:rPr>
              <a:t>Se ne ha diritto, il premio di Medicare Parte B le sarà pagato.</a:t>
            </a:r>
          </a:p>
          <a:p>
            <a:pPr lvl="1" rtl="0">
              <a:buFont typeface="Wingdings" panose="05000000000000000000" pitchFamily="2" charset="2"/>
              <a:buChar char="§"/>
              <a:defRPr/>
            </a:pPr>
            <a:r>
              <a:rPr lang="it" sz="1800" dirty="0">
                <a:cs typeface="Arial" panose="020B0604020202020204" pitchFamily="34" charset="0"/>
              </a:rPr>
              <a:t>Alcune persone si fanno pagare anche i copay e le franchigie di Medicare, in base al loro reddito e al loro patrimonio.</a:t>
            </a:r>
          </a:p>
          <a:p>
            <a:pPr marL="457200" lvl="1" indent="0" rtl="0">
              <a:buNone/>
              <a:defRPr/>
            </a:pPr>
            <a:endParaRPr lang="en-US" sz="1800" dirty="0">
              <a:cs typeface="Arial" panose="020B0604020202020204" pitchFamily="34" charset="0"/>
            </a:endParaRPr>
          </a:p>
          <a:p>
            <a:pPr rtl="0">
              <a:spcAft>
                <a:spcPts val="600"/>
              </a:spcAft>
              <a:buFont typeface="Wingdings" panose="05000000000000000000" pitchFamily="2" charset="2"/>
              <a:buChar char="§"/>
              <a:defRPr/>
            </a:pPr>
            <a:r>
              <a:rPr lang="it" sz="3000" b="1" dirty="0">
                <a:cs typeface="Arial" panose="020B0604020202020204" pitchFamily="34" charset="0"/>
              </a:rPr>
              <a:t>Extra Help è un programma Medicare progettato per aiutare le persone con reddito e risorse limitati a pagare i costi dei farmaci da prescrizione Medicare. </a:t>
            </a:r>
          </a:p>
          <a:p>
            <a:pPr lvl="1" rtl="0">
              <a:buFont typeface="Wingdings" panose="05000000000000000000" pitchFamily="2" charset="2"/>
              <a:buChar char="§"/>
              <a:defRPr/>
            </a:pPr>
            <a:r>
              <a:rPr lang="it" sz="1800" dirty="0">
                <a:cs typeface="Arial" panose="020B0604020202020204" pitchFamily="34" charset="0"/>
              </a:rPr>
              <a:t> Le persone che si qualificano riceveranno un aiuto per pagare i premi, le franchigie e i ticket del loro piano Parte D in base al loro reddito e al loro patrimonio.  Inoltre, non avranno nessuna lacuna nella copertura e nessuna penalità per l'iscrizione tardiva.</a:t>
            </a:r>
          </a:p>
          <a:p>
            <a:pPr marL="457200" lvl="1" indent="0" rtl="0">
              <a:spcBef>
                <a:spcPts val="0"/>
              </a:spcBef>
              <a:buNone/>
              <a:defRPr/>
            </a:pPr>
            <a:endParaRPr lang="en-US" b="1" dirty="0">
              <a:cs typeface="Arial" panose="020B0604020202020204" pitchFamily="34" charset="0"/>
            </a:endParaRPr>
          </a:p>
          <a:p>
            <a:pPr rtl="0">
              <a:buFont typeface="Wingdings" panose="05000000000000000000" pitchFamily="2" charset="2"/>
              <a:buChar char="§"/>
              <a:defRPr/>
            </a:pPr>
            <a:r>
              <a:rPr lang="it" sz="3000" b="1" dirty="0">
                <a:cs typeface="Arial" panose="020B0604020202020204" pitchFamily="34" charset="0"/>
              </a:rPr>
              <a:t>  Nell'ultima sezione della serie, abbiamo parlato di WI SeniorCare.  Questo è un altro programma che può aiutare le persone con reddito limitato.   </a:t>
            </a:r>
          </a:p>
          <a:p>
            <a:pPr lvl="1" rtl="0">
              <a:buFont typeface="Wingdings" panose="05000000000000000000" pitchFamily="2" charset="2"/>
              <a:buChar char="§"/>
              <a:defRPr/>
            </a:pPr>
            <a:r>
              <a:rPr lang="it" sz="1800" dirty="0">
                <a:cs typeface="Arial" panose="020B0604020202020204" pitchFamily="34" charset="0"/>
              </a:rPr>
              <a:t> Anche in questo caso, il livello di assistenza dipende dal reddito annuo di una persona.  </a:t>
            </a:r>
          </a:p>
          <a:p>
            <a:pPr rtl="0"/>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82</a:t>
            </a:fld>
            <a:endParaRPr lang="en-US"/>
          </a:p>
        </p:txBody>
      </p:sp>
    </p:spTree>
    <p:extLst>
      <p:ext uri="{BB962C8B-B14F-4D97-AF65-F5344CB8AC3E}">
        <p14:creationId xmlns:p14="http://schemas.microsoft.com/office/powerpoint/2010/main" val="91665946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it"/>
              <a:t>Ogni programma di assistenza finanziaria ha requisiti di idoneità diversi. Fare clic sui link o chiamare i numeri indicati per sapere se può ricevere aiuto da questi programmi. Se ha bisogno di aiuto, può contattare uno specialista locale per un'assistenza individuale. </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83</a:t>
            </a:fld>
            <a:endParaRPr lang="en-US"/>
          </a:p>
        </p:txBody>
      </p:sp>
    </p:spTree>
    <p:extLst>
      <p:ext uri="{BB962C8B-B14F-4D97-AF65-F5344CB8AC3E}">
        <p14:creationId xmlns:p14="http://schemas.microsoft.com/office/powerpoint/2010/main" val="189563118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it"/>
              <a:t>Proteggersi e prevenire le frodi.  Le frodi e gli abusi di Medicare si verificano, ma ci sono alcune cose importanti che può fare per prevenirle e per proteggersi.</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84</a:t>
            </a:fld>
            <a:endParaRPr lang="en-US"/>
          </a:p>
        </p:txBody>
      </p:sp>
    </p:spTree>
    <p:extLst>
      <p:ext uri="{BB962C8B-B14F-4D97-AF65-F5344CB8AC3E}">
        <p14:creationId xmlns:p14="http://schemas.microsoft.com/office/powerpoint/2010/main" val="98631229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it"/>
              <a:t>La Wisconsin Senior Medicare Patrol suggerisce alcuni passi da compiere:</a:t>
            </a:r>
          </a:p>
          <a:p>
            <a:pPr rtl="0"/>
            <a:endParaRPr lang="en-US" dirty="0"/>
          </a:p>
          <a:p>
            <a:pPr rtl="0"/>
            <a:r>
              <a:rPr lang="it"/>
              <a:t>Fase 1:  Protegga se stesso e gli altri dalle frodi di Medicare.</a:t>
            </a:r>
          </a:p>
          <a:p>
            <a:pPr rtl="0"/>
            <a:r>
              <a:rPr lang="it"/>
              <a:t>Non comunicare il proprio numero Medicare se non al proprio medico o a un altro operatore Medicare.</a:t>
            </a:r>
          </a:p>
          <a:p>
            <a:pPr rtl="0"/>
            <a:r>
              <a:rPr lang="it"/>
              <a:t>Non tratti la sua tessera Medicare come una carta di credito.  Attenzione al furto di identità. Sappia che Medicare non la chiamerà o farà visita per venderle qualcosa.  Sia cauto con le offerte di servizi medici "gratuiti".  (Ricordi: se qualcosa sembra troppo bello per essere vero, probabilmente lo è).  Passi parola: condivida questi consigli con amici e parenti.</a:t>
            </a:r>
          </a:p>
          <a:p>
            <a:pPr rtl="0"/>
            <a:endParaRPr lang="en-US" dirty="0"/>
          </a:p>
          <a:p>
            <a:pPr rtl="0"/>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85</a:t>
            </a:fld>
            <a:endParaRPr lang="en-US"/>
          </a:p>
        </p:txBody>
      </p:sp>
    </p:spTree>
    <p:extLst>
      <p:ext uri="{BB962C8B-B14F-4D97-AF65-F5344CB8AC3E}">
        <p14:creationId xmlns:p14="http://schemas.microsoft.com/office/powerpoint/2010/main" val="105627508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it"/>
              <a:t>Fase 2:  Individui le frodi Medicare esaminando gli avvisi di riepilogo Medicare.</a:t>
            </a:r>
          </a:p>
          <a:p>
            <a:pPr rtl="0"/>
            <a:r>
              <a:rPr lang="it"/>
              <a:t>Se si iscrive a MyMedicare.gov, potrà accedere alle sue informazioni personali su Medicare online.  </a:t>
            </a:r>
          </a:p>
          <a:p>
            <a:pPr rtl="0"/>
            <a:r>
              <a:rPr lang="it"/>
              <a:t>Si consiglia inoltre di tenere un diario sanitario personale per tenere traccia delle visite mediche e delle prestazioni.  La porti agli appuntamenti.  Quindi è possibile confrontare l'avviso di riepilogo Medicare con il proprio diario.</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86</a:t>
            </a:fld>
            <a:endParaRPr lang="en-US"/>
          </a:p>
        </p:txBody>
      </p:sp>
    </p:spTree>
    <p:extLst>
      <p:ext uri="{BB962C8B-B14F-4D97-AF65-F5344CB8AC3E}">
        <p14:creationId xmlns:p14="http://schemas.microsoft.com/office/powerpoint/2010/main" val="255310781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it"/>
              <a:t>Il Medicare Summary Notice (MSN) viene inviato trimestralmente ai titolari di Medicare.  </a:t>
            </a:r>
            <a:r>
              <a:rPr lang="it" i="1"/>
              <a:t> </a:t>
            </a:r>
          </a:p>
          <a:p>
            <a:pPr rtl="0"/>
            <a:endParaRPr lang="en-US" dirty="0"/>
          </a:p>
          <a:p>
            <a:pPr rtl="0"/>
            <a:r>
              <a:rPr lang="it"/>
              <a:t>Si assicuri di esaminarlo quando lo riceverà.  </a:t>
            </a:r>
          </a:p>
          <a:p>
            <a:pPr marL="342900" indent="-342900" rtl="0">
              <a:spcAft>
                <a:spcPts val="600"/>
              </a:spcAft>
              <a:buFont typeface="Wingdings" panose="05000000000000000000" pitchFamily="2" charset="2"/>
              <a:buChar char="§"/>
            </a:pPr>
            <a:r>
              <a:rPr lang="it" sz="1200">
                <a:cs typeface="Arial" charset="0"/>
              </a:rPr>
              <a:t>Non è un disegno di legge. </a:t>
            </a:r>
          </a:p>
          <a:p>
            <a:pPr marL="342900" indent="-342900" rtl="0">
              <a:spcAft>
                <a:spcPts val="600"/>
              </a:spcAft>
              <a:buFont typeface="Wingdings" panose="05000000000000000000" pitchFamily="2" charset="2"/>
              <a:buChar char="§"/>
            </a:pPr>
            <a:r>
              <a:rPr lang="it" sz="1200">
                <a:cs typeface="Arial" charset="0"/>
              </a:rPr>
              <a:t>Verificare l'esattezza del nome, dell'indirizzo e del numero Medicare.</a:t>
            </a:r>
          </a:p>
          <a:p>
            <a:pPr marL="342900" indent="-342900" rtl="0">
              <a:spcAft>
                <a:spcPts val="600"/>
              </a:spcAft>
              <a:buFont typeface="Wingdings" panose="05000000000000000000" pitchFamily="2" charset="2"/>
              <a:buChar char="§"/>
            </a:pPr>
            <a:r>
              <a:rPr lang="it" sz="1200">
                <a:cs typeface="Arial" charset="0"/>
              </a:rPr>
              <a:t>Ha ricevuto il servizio?</a:t>
            </a:r>
            <a:r>
              <a:rPr lang="it" sz="1200" i="1">
                <a:cs typeface="Arial" charset="0"/>
              </a:rPr>
              <a:t>Anche in questo caso, faccia un confronto con il suo diario di salute.</a:t>
            </a:r>
            <a:r>
              <a:rPr lang="it" sz="1200">
                <a:cs typeface="Arial" charset="0"/>
              </a:rPr>
              <a:t>	</a:t>
            </a:r>
          </a:p>
          <a:p>
            <a:pPr marL="342900" indent="-342900" rtl="0">
              <a:spcAft>
                <a:spcPts val="600"/>
              </a:spcAft>
              <a:buFont typeface="Wingdings" panose="05000000000000000000" pitchFamily="2" charset="2"/>
              <a:buChar char="§"/>
            </a:pPr>
            <a:r>
              <a:rPr lang="it" sz="1200">
                <a:cs typeface="Arial" charset="0"/>
              </a:rPr>
              <a:t>Si assicuri che la richiesta di risarcimento venga elaborata e pagata. Se un articolo viene negato, chiamare lo studio medico per accertarsi che la richiesta sia stata codificata correttamente. In caso contrario, lo studio medico può ripresentare la richiesta.</a:t>
            </a:r>
          </a:p>
          <a:p>
            <a:pPr marL="342900" indent="-342900" rtl="0">
              <a:spcAft>
                <a:spcPts val="600"/>
              </a:spcAft>
              <a:buFont typeface="Wingdings" panose="05000000000000000000" pitchFamily="2" charset="2"/>
              <a:buChar char="§"/>
            </a:pPr>
            <a:r>
              <a:rPr lang="it" sz="1200">
                <a:cs typeface="Arial" charset="0"/>
              </a:rPr>
              <a:t>Se la richiesta di indennizzo viene negata, avrà il diritto di ricorrere in appello.  Il termine per presentare ricorso è di 120 giorni.</a:t>
            </a:r>
          </a:p>
          <a:p>
            <a:pPr marL="0" indent="0" rtl="0">
              <a:buFont typeface="Wingdings" panose="05000000000000000000" pitchFamily="2" charset="2"/>
              <a:buNone/>
            </a:pPr>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87</a:t>
            </a:fld>
            <a:endParaRPr lang="en-US"/>
          </a:p>
        </p:txBody>
      </p:sp>
    </p:spTree>
    <p:extLst>
      <p:ext uri="{BB962C8B-B14F-4D97-AF65-F5344CB8AC3E}">
        <p14:creationId xmlns:p14="http://schemas.microsoft.com/office/powerpoint/2010/main" val="3813786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it"/>
              <a:t>E il passo 3:  Segnalare qualsiasi sospetto di frode o abuso di Medicare.</a:t>
            </a:r>
          </a:p>
          <a:p>
            <a:pPr marL="171450" indent="-171450" rtl="0">
              <a:buFont typeface="Arial" panose="020B0604020202020204" pitchFamily="34" charset="0"/>
              <a:buChar char="•"/>
            </a:pPr>
            <a:r>
              <a:rPr lang="it"/>
              <a:t>Se si nota qualcosa che non quadra nella bolletta, la prima cosa da fare è chiamare il fornitore per discutere i propri dubbi.</a:t>
            </a:r>
          </a:p>
          <a:p>
            <a:pPr marL="171450" indent="-171450" rtl="0">
              <a:buFont typeface="Arial" panose="020B0604020202020204" pitchFamily="34" charset="0"/>
              <a:buChar char="•"/>
            </a:pPr>
            <a:r>
              <a:rPr lang="it"/>
              <a:t>Assicurarsi di raccogliere la documentazione, come il diario sanitario personale, gli estratti conto e la notifica di riepilogo di Medicare. </a:t>
            </a:r>
          </a:p>
          <a:p>
            <a:pPr marL="171450" indent="-171450" rtl="0">
              <a:buFont typeface="Arial" panose="020B0604020202020204" pitchFamily="34" charset="0"/>
              <a:buChar char="•"/>
            </a:pPr>
            <a:r>
              <a:rPr lang="it"/>
              <a:t>E se il problema non si risolve, contatti la WI Senior Medicare Patrol per un aiuto gratuito e riservato!</a:t>
            </a:r>
          </a:p>
          <a:p>
            <a:pPr marL="628650" lvl="1" indent="-171450" rtl="0">
              <a:buFont typeface="Arial" panose="020B0604020202020204" pitchFamily="34" charset="0"/>
              <a:buChar char="•"/>
            </a:pPr>
            <a:r>
              <a:rPr lang="it"/>
              <a:t>Chiamare il numero verde 1-888-818-2611</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88</a:t>
            </a:fld>
            <a:endParaRPr lang="en-US"/>
          </a:p>
        </p:txBody>
      </p:sp>
    </p:spTree>
    <p:extLst>
      <p:ext uri="{BB962C8B-B14F-4D97-AF65-F5344CB8AC3E}">
        <p14:creationId xmlns:p14="http://schemas.microsoft.com/office/powerpoint/2010/main" val="40093275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spcBef>
                <a:spcPts val="623"/>
              </a:spcBef>
              <a:defRPr/>
            </a:pPr>
            <a:r>
              <a:rPr lang="it"/>
              <a:t>In questa serie di 6 puntate abbiamo trattato molte informazioni, quindi prima di concludere facciamo un rapido ripasso delle opzioni di copertura che avete imparato a conoscere.  Si ricordi che ci sono due modi per ottenere la copertura Medicare: Original Medicare o un Medicare Advantage Plan.</a:t>
            </a:r>
          </a:p>
          <a:p>
            <a:pPr rtl="0">
              <a:spcBef>
                <a:spcPts val="623"/>
              </a:spcBef>
              <a:defRPr/>
            </a:pPr>
            <a:endParaRPr lang="en-US" dirty="0"/>
          </a:p>
          <a:p>
            <a:pPr marL="239276" indent="-239276" rtl="0">
              <a:spcBef>
                <a:spcPts val="623"/>
              </a:spcBef>
              <a:buFont typeface="Wingdings" panose="05000000000000000000" pitchFamily="2" charset="2"/>
              <a:buChar char="§"/>
              <a:defRPr/>
            </a:pPr>
            <a:r>
              <a:rPr lang="it" b="1"/>
              <a:t>Medicare originale </a:t>
            </a:r>
            <a:r>
              <a:rPr lang="it"/>
              <a:t>comprende la Parte A e/o la Parte B. È inoltre possibile aggiungere ulteriori coperture come :  </a:t>
            </a:r>
          </a:p>
          <a:p>
            <a:pPr marL="696476" lvl="1" indent="-239276" rtl="0">
              <a:spcBef>
                <a:spcPts val="623"/>
              </a:spcBef>
              <a:buFont typeface="Wingdings" panose="05000000000000000000" pitchFamily="2" charset="2"/>
              <a:buChar char="§"/>
              <a:defRPr/>
            </a:pPr>
            <a:r>
              <a:rPr lang="it"/>
              <a:t>Una polizza Medigap per colmare le lacune di Original Medicare.</a:t>
            </a:r>
          </a:p>
          <a:p>
            <a:pPr marL="696476" lvl="1" indent="-239276" rtl="0">
              <a:spcBef>
                <a:spcPts val="623"/>
              </a:spcBef>
              <a:buFont typeface="Wingdings" panose="05000000000000000000" pitchFamily="2" charset="2"/>
              <a:buChar char="§"/>
              <a:defRPr/>
            </a:pPr>
            <a:r>
              <a:rPr lang="it"/>
              <a:t>Potrà anche scegliere di acquistare la copertura Medicare per i farmaci da prescrizione (Parte D). (E o SeniorCare).</a:t>
            </a:r>
          </a:p>
          <a:p>
            <a:pPr marL="239276" indent="-239276" rtl="0">
              <a:spcBef>
                <a:spcPts val="623"/>
              </a:spcBef>
              <a:buFont typeface="Wingdings" panose="05000000000000000000" pitchFamily="2" charset="2"/>
              <a:buChar char="§"/>
              <a:defRPr/>
            </a:pPr>
            <a:endParaRPr lang="en-US" dirty="0"/>
          </a:p>
          <a:p>
            <a:pPr marL="239276" indent="-239276" rtl="0">
              <a:spcBef>
                <a:spcPts val="623"/>
              </a:spcBef>
              <a:buFont typeface="Wingdings" panose="05000000000000000000" pitchFamily="2" charset="2"/>
              <a:buChar char="§"/>
            </a:pPr>
            <a:r>
              <a:rPr lang="it" b="1"/>
              <a:t>Oppure potrà scegliere di ottenere la copertura attraverso un Medicare Advantage Plan,</a:t>
            </a:r>
            <a:r>
              <a:rPr lang="it"/>
              <a:t> che coprirà i servizi e le forniture della Parte A e della Parte B e solitamente include la copertura della Parte D.  È possibile aggiungere la copertura per i farmaci ad alcuni tipi di piani Advantage, se non è già inclusa. (E ancora, ricordi l'opzione per SeniorCare).</a:t>
            </a:r>
          </a:p>
          <a:p>
            <a:pPr marL="0" indent="0" rtl="0">
              <a:spcBef>
                <a:spcPts val="623"/>
              </a:spcBef>
              <a:buFont typeface="Wingdings" panose="05000000000000000000" pitchFamily="2" charset="2"/>
              <a:buNone/>
            </a:pPr>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89</a:t>
            </a:fld>
            <a:endParaRPr lang="en-US"/>
          </a:p>
        </p:txBody>
      </p:sp>
    </p:spTree>
    <p:extLst>
      <p:ext uri="{BB962C8B-B14F-4D97-AF65-F5344CB8AC3E}">
        <p14:creationId xmlns:p14="http://schemas.microsoft.com/office/powerpoint/2010/main" val="1755296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it" b="1"/>
              <a:t>Questo è un esempio di tessera Medicare.</a:t>
            </a:r>
          </a:p>
          <a:p>
            <a:pPr rtl="0"/>
            <a:r>
              <a:rPr lang="it" b="1"/>
              <a:t>Custodite sempre la vostra tessera!</a:t>
            </a:r>
          </a:p>
          <a:p>
            <a:pPr rtl="0"/>
            <a:endParaRPr lang="en-US" altLang="en-US" b="1" dirty="0"/>
          </a:p>
          <a:p>
            <a:pPr rtl="0" eaLnBrk="1" hangingPunct="1">
              <a:spcBef>
                <a:spcPct val="0"/>
              </a:spcBef>
            </a:pPr>
            <a:r>
              <a:rPr lang="it"/>
              <a:t>L'utilizzo della Medicare Card varia a seconda del tipo di copertura Medicare scelta.  Se si sceglie Original Medicare, si utilizzerà la tessera Medicare rossa, bianca e blu per ottenere l'assistenza sanitaria.</a:t>
            </a:r>
          </a:p>
          <a:p>
            <a:pPr rtl="0" eaLnBrk="1" hangingPunct="1">
              <a:spcBef>
                <a:spcPct val="0"/>
              </a:spcBef>
            </a:pPr>
            <a:endParaRPr lang="en-US" altLang="en-US" dirty="0"/>
          </a:p>
          <a:p>
            <a:pPr rtl="0" eaLnBrk="1" hangingPunct="1">
              <a:spcBef>
                <a:spcPct val="0"/>
              </a:spcBef>
            </a:pPr>
            <a:r>
              <a:rPr lang="it"/>
              <a:t>La tessera riporta anche le parti di Medicare a cui si è iscritti e le date di entrata in vigore. </a:t>
            </a:r>
          </a:p>
          <a:p>
            <a:pPr rtl="0" eaLnBrk="1" hangingPunct="1">
              <a:spcBef>
                <a:spcPct val="0"/>
              </a:spcBef>
            </a:pPr>
            <a:endParaRPr lang="en-US" altLang="en-US" dirty="0"/>
          </a:p>
          <a:p>
            <a:pPr rtl="0" eaLnBrk="1" hangingPunct="1">
              <a:spcBef>
                <a:spcPct val="0"/>
              </a:spcBef>
            </a:pPr>
            <a:r>
              <a:rPr lang="it" i="1"/>
              <a:t>(Le parti A e B di Medicare sono le </a:t>
            </a:r>
            <a:r>
              <a:rPr lang="it" i="1" u="sng"/>
              <a:t>uniche</a:t>
            </a:r>
            <a:r>
              <a:rPr lang="it" i="1"/>
              <a:t> che si riflettono in questa scheda.  Le parti C o D di Medicare sono offerte da compagnie private).</a:t>
            </a:r>
          </a:p>
          <a:p>
            <a:pPr rtl="0"/>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9</a:t>
            </a:fld>
            <a:endParaRPr lang="en-US"/>
          </a:p>
        </p:txBody>
      </p:sp>
    </p:spTree>
    <p:extLst>
      <p:ext uri="{BB962C8B-B14F-4D97-AF65-F5344CB8AC3E}">
        <p14:creationId xmlns:p14="http://schemas.microsoft.com/office/powerpoint/2010/main" val="330656158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it" dirty="0"/>
              <a:t>Con questo si conclude la prima parte del programma di Benvenuto in Medicare. Spero che queste informazioni vi siano state utili. La prossima sezione di questa serie tratterà le basi di Medicare, incluse le Parti A e B.</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it" dirty="0"/>
              <a:t>Questa presentazione è stata realizzata dal Wisconsin State Health Insurance Assistance Program (o SHIP), un servizio pubblico locale che fornisce un aiuto gratuito e imparziale agli utenti di Medicare. Per domande su Medicare, è possibile chiamare uno dei nostri numeri verdi o contattare un consulente SHIP Medicare locale. Non è necessario fare tutto da soli! </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90</a:t>
            </a:fld>
            <a:endParaRPr lang="en-US"/>
          </a:p>
        </p:txBody>
      </p:sp>
    </p:spTree>
    <p:extLst>
      <p:ext uri="{BB962C8B-B14F-4D97-AF65-F5344CB8AC3E}">
        <p14:creationId xmlns:p14="http://schemas.microsoft.com/office/powerpoint/2010/main" val="5398019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04EAB-B6C7-4D22-B954-7DD3E1583B2B}"/>
              </a:ext>
            </a:extLst>
          </p:cNvPr>
          <p:cNvSpPr>
            <a:spLocks noGrp="1"/>
          </p:cNvSpPr>
          <p:nvPr>
            <p:ph type="ctrTitle"/>
          </p:nvPr>
        </p:nvSpPr>
        <p:spPr>
          <a:xfrm>
            <a:off x="1524000" y="1122363"/>
            <a:ext cx="9144000" cy="2387600"/>
          </a:xfrm>
        </p:spPr>
        <p:txBody>
          <a:bodyPr rtlCol="0" anchor="b"/>
          <a:lstStyle>
            <a:lvl1pPr algn="ctr">
              <a:defRPr sz="6000"/>
            </a:lvl1pPr>
          </a:lstStyle>
          <a:p>
            <a:pPr rtl="0"/>
            <a:r>
              <a:rPr lang="it"/>
              <a:t>Click to edit Master title style</a:t>
            </a:r>
          </a:p>
        </p:txBody>
      </p:sp>
      <p:sp>
        <p:nvSpPr>
          <p:cNvPr id="3" name="Subtitle 2">
            <a:extLst>
              <a:ext uri="{FF2B5EF4-FFF2-40B4-BE49-F238E27FC236}">
                <a16:creationId xmlns:a16="http://schemas.microsoft.com/office/drawing/2014/main" id="{F9A8D132-B30C-4C52-9F5D-2632FB167BA3}"/>
              </a:ext>
            </a:extLst>
          </p:cNvPr>
          <p:cNvSpPr>
            <a:spLocks noGrp="1"/>
          </p:cNvSpPr>
          <p:nvPr>
            <p:ph type="subTitle" idx="1"/>
          </p:nvPr>
        </p:nvSpPr>
        <p:spPr>
          <a:xfrm>
            <a:off x="1524000" y="3602038"/>
            <a:ext cx="9144000" cy="1655762"/>
          </a:xfrm>
        </p:spPr>
        <p:txBody>
          <a:bodyPr rtlCol="0"/>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it"/>
              <a:t>Click to edit Master subtitle style</a:t>
            </a:r>
          </a:p>
        </p:txBody>
      </p:sp>
      <p:sp>
        <p:nvSpPr>
          <p:cNvPr id="6" name="Slide Number Placeholder 5">
            <a:extLst>
              <a:ext uri="{FF2B5EF4-FFF2-40B4-BE49-F238E27FC236}">
                <a16:creationId xmlns:a16="http://schemas.microsoft.com/office/drawing/2014/main" id="{17AB2106-253D-4180-AFEC-3DFD7AEF8E44}"/>
              </a:ext>
            </a:extLst>
          </p:cNvPr>
          <p:cNvSpPr>
            <a:spLocks noGrp="1"/>
          </p:cNvSpPr>
          <p:nvPr>
            <p:ph type="sldNum" sz="quarter" idx="12"/>
          </p:nvPr>
        </p:nvSpPr>
        <p:spPr/>
        <p:txBody>
          <a:bodyPr rtlCol="0"/>
          <a:lstStyle/>
          <a:p>
            <a:pPr rtl="0"/>
            <a:fld id="{844A7B69-93E2-4D34-896D-EFDD7F03AB74}" type="slidenum">
              <a:rPr lang="en-US" smtClean="0"/>
              <a:t>‹#›</a:t>
            </a:fld>
            <a:endParaRPr lang="en-US"/>
          </a:p>
        </p:txBody>
      </p:sp>
    </p:spTree>
    <p:extLst>
      <p:ext uri="{BB962C8B-B14F-4D97-AF65-F5344CB8AC3E}">
        <p14:creationId xmlns:p14="http://schemas.microsoft.com/office/powerpoint/2010/main" val="970138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8C880-B226-4398-BCA4-43622506CEA3}"/>
              </a:ext>
            </a:extLst>
          </p:cNvPr>
          <p:cNvSpPr>
            <a:spLocks noGrp="1"/>
          </p:cNvSpPr>
          <p:nvPr>
            <p:ph type="title"/>
          </p:nvPr>
        </p:nvSpPr>
        <p:spPr/>
        <p:txBody>
          <a:bodyPr rtlCol="0"/>
          <a:lstStyle/>
          <a:p>
            <a:pPr rtl="0"/>
            <a:r>
              <a:rPr lang="it"/>
              <a:t>Click to edit Master title style</a:t>
            </a:r>
          </a:p>
        </p:txBody>
      </p:sp>
      <p:sp>
        <p:nvSpPr>
          <p:cNvPr id="3" name="Vertical Text Placeholder 2">
            <a:extLst>
              <a:ext uri="{FF2B5EF4-FFF2-40B4-BE49-F238E27FC236}">
                <a16:creationId xmlns:a16="http://schemas.microsoft.com/office/drawing/2014/main" id="{185E85CD-D23D-4EF6-8D2B-DC6BCBA331F8}"/>
              </a:ext>
            </a:extLst>
          </p:cNvPr>
          <p:cNvSpPr>
            <a:spLocks noGrp="1"/>
          </p:cNvSpPr>
          <p:nvPr>
            <p:ph type="body" orient="vert" idx="1"/>
          </p:nvPr>
        </p:nvSpPr>
        <p:spPr/>
        <p:txBody>
          <a:bodyPr vert="eaVert" rtlCol="0"/>
          <a:lstStyle/>
          <a:p>
            <a:pPr lvl="0" rtl="0"/>
            <a:r>
              <a:rPr lang="it"/>
              <a:t>Edit Master text styles</a:t>
            </a:r>
          </a:p>
          <a:p>
            <a:pPr lvl="1" rtl="0"/>
            <a:r>
              <a:rPr lang="it"/>
              <a:t>Second level</a:t>
            </a:r>
          </a:p>
          <a:p>
            <a:pPr lvl="2" rtl="0"/>
            <a:r>
              <a:rPr lang="it"/>
              <a:t>Third level</a:t>
            </a:r>
          </a:p>
          <a:p>
            <a:pPr lvl="3" rtl="0"/>
            <a:r>
              <a:rPr lang="it"/>
              <a:t>Fourth level</a:t>
            </a:r>
          </a:p>
          <a:p>
            <a:pPr lvl="4" rtl="0"/>
            <a:r>
              <a:rPr lang="it"/>
              <a:t>Fifth level</a:t>
            </a:r>
          </a:p>
        </p:txBody>
      </p:sp>
      <p:sp>
        <p:nvSpPr>
          <p:cNvPr id="4" name="Date Placeholder 3">
            <a:extLst>
              <a:ext uri="{FF2B5EF4-FFF2-40B4-BE49-F238E27FC236}">
                <a16:creationId xmlns:a16="http://schemas.microsoft.com/office/drawing/2014/main" id="{C1F73135-83AA-430C-802A-C3CB73DCBA2C}"/>
              </a:ext>
            </a:extLst>
          </p:cNvPr>
          <p:cNvSpPr>
            <a:spLocks noGrp="1"/>
          </p:cNvSpPr>
          <p:nvPr>
            <p:ph type="dt" sz="half" idx="10"/>
          </p:nvPr>
        </p:nvSpPr>
        <p:spPr>
          <a:xfrm>
            <a:off x="838200" y="6356350"/>
            <a:ext cx="2743200" cy="365125"/>
          </a:xfrm>
          <a:prstGeom prst="rect">
            <a:avLst/>
          </a:prstGeom>
        </p:spPr>
        <p:txBody>
          <a:bodyPr rtlCol="0"/>
          <a:lstStyle/>
          <a:p>
            <a:pPr rtl="0"/>
            <a:endParaRPr lang="en-US" dirty="0"/>
          </a:p>
        </p:txBody>
      </p:sp>
      <p:sp>
        <p:nvSpPr>
          <p:cNvPr id="5" name="Footer Placeholder 4">
            <a:extLst>
              <a:ext uri="{FF2B5EF4-FFF2-40B4-BE49-F238E27FC236}">
                <a16:creationId xmlns:a16="http://schemas.microsoft.com/office/drawing/2014/main" id="{A04B1A2B-8532-465D-8B1A-6DA8600154F8}"/>
              </a:ext>
            </a:extLst>
          </p:cNvPr>
          <p:cNvSpPr>
            <a:spLocks noGrp="1"/>
          </p:cNvSpPr>
          <p:nvPr>
            <p:ph type="ftr" sz="quarter" idx="11"/>
          </p:nvPr>
        </p:nvSpPr>
        <p:spPr>
          <a:xfrm>
            <a:off x="4038600" y="6356350"/>
            <a:ext cx="4114800" cy="365125"/>
          </a:xfrm>
          <a:prstGeom prst="rect">
            <a:avLst/>
          </a:prstGeom>
        </p:spPr>
        <p:txBody>
          <a:bodyPr rtlCol="0"/>
          <a:lstStyle/>
          <a:p>
            <a:pPr rtl="0"/>
            <a:endParaRPr lang="en-US" dirty="0"/>
          </a:p>
        </p:txBody>
      </p:sp>
      <p:sp>
        <p:nvSpPr>
          <p:cNvPr id="6" name="Slide Number Placeholder 5">
            <a:extLst>
              <a:ext uri="{FF2B5EF4-FFF2-40B4-BE49-F238E27FC236}">
                <a16:creationId xmlns:a16="http://schemas.microsoft.com/office/drawing/2014/main" id="{C78DE536-E3C5-47A8-89E9-0C79EBBF5D21}"/>
              </a:ext>
            </a:extLst>
          </p:cNvPr>
          <p:cNvSpPr>
            <a:spLocks noGrp="1"/>
          </p:cNvSpPr>
          <p:nvPr>
            <p:ph type="sldNum" sz="quarter" idx="12"/>
          </p:nvPr>
        </p:nvSpPr>
        <p:spPr/>
        <p:txBody>
          <a:bodyPr rtlCol="0"/>
          <a:lstStyle/>
          <a:p>
            <a:pPr rtl="0"/>
            <a:fld id="{844A7B69-93E2-4D34-896D-EFDD7F03AB74}" type="slidenum">
              <a:rPr lang="en-US" smtClean="0"/>
              <a:t>‹#›</a:t>
            </a:fld>
            <a:endParaRPr lang="en-US"/>
          </a:p>
        </p:txBody>
      </p:sp>
    </p:spTree>
    <p:extLst>
      <p:ext uri="{BB962C8B-B14F-4D97-AF65-F5344CB8AC3E}">
        <p14:creationId xmlns:p14="http://schemas.microsoft.com/office/powerpoint/2010/main" val="3822785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85BC0C-7C29-41DD-BE09-6F0F0AE2CF0E}"/>
              </a:ext>
            </a:extLst>
          </p:cNvPr>
          <p:cNvSpPr>
            <a:spLocks noGrp="1"/>
          </p:cNvSpPr>
          <p:nvPr>
            <p:ph type="title" orient="vert"/>
          </p:nvPr>
        </p:nvSpPr>
        <p:spPr>
          <a:xfrm>
            <a:off x="8724900" y="365125"/>
            <a:ext cx="2628900" cy="5811838"/>
          </a:xfrm>
        </p:spPr>
        <p:txBody>
          <a:bodyPr vert="eaVert" rtlCol="0"/>
          <a:lstStyle/>
          <a:p>
            <a:pPr rtl="0"/>
            <a:r>
              <a:rPr lang="it"/>
              <a:t>Click to edit Master title style</a:t>
            </a:r>
          </a:p>
        </p:txBody>
      </p:sp>
      <p:sp>
        <p:nvSpPr>
          <p:cNvPr id="3" name="Vertical Text Placeholder 2">
            <a:extLst>
              <a:ext uri="{FF2B5EF4-FFF2-40B4-BE49-F238E27FC236}">
                <a16:creationId xmlns:a16="http://schemas.microsoft.com/office/drawing/2014/main" id="{CD279281-2059-4211-A100-C1471644A2AC}"/>
              </a:ext>
            </a:extLst>
          </p:cNvPr>
          <p:cNvSpPr>
            <a:spLocks noGrp="1"/>
          </p:cNvSpPr>
          <p:nvPr>
            <p:ph type="body" orient="vert" idx="1"/>
          </p:nvPr>
        </p:nvSpPr>
        <p:spPr>
          <a:xfrm>
            <a:off x="838200" y="365125"/>
            <a:ext cx="7734300" cy="5811838"/>
          </a:xfrm>
        </p:spPr>
        <p:txBody>
          <a:bodyPr vert="eaVert" rtlCol="0"/>
          <a:lstStyle/>
          <a:p>
            <a:pPr lvl="0" rtl="0"/>
            <a:r>
              <a:rPr lang="it"/>
              <a:t>Edit Master text styles</a:t>
            </a:r>
          </a:p>
          <a:p>
            <a:pPr lvl="1" rtl="0"/>
            <a:r>
              <a:rPr lang="it"/>
              <a:t>Second level</a:t>
            </a:r>
          </a:p>
          <a:p>
            <a:pPr lvl="2" rtl="0"/>
            <a:r>
              <a:rPr lang="it"/>
              <a:t>Third level</a:t>
            </a:r>
          </a:p>
          <a:p>
            <a:pPr lvl="3" rtl="0"/>
            <a:r>
              <a:rPr lang="it"/>
              <a:t>Fourth level</a:t>
            </a:r>
          </a:p>
          <a:p>
            <a:pPr lvl="4" rtl="0"/>
            <a:r>
              <a:rPr lang="it"/>
              <a:t>Fifth level</a:t>
            </a:r>
          </a:p>
        </p:txBody>
      </p:sp>
      <p:sp>
        <p:nvSpPr>
          <p:cNvPr id="4" name="Date Placeholder 3">
            <a:extLst>
              <a:ext uri="{FF2B5EF4-FFF2-40B4-BE49-F238E27FC236}">
                <a16:creationId xmlns:a16="http://schemas.microsoft.com/office/drawing/2014/main" id="{2DABF43A-8C71-466A-9C48-954246555149}"/>
              </a:ext>
            </a:extLst>
          </p:cNvPr>
          <p:cNvSpPr>
            <a:spLocks noGrp="1"/>
          </p:cNvSpPr>
          <p:nvPr>
            <p:ph type="dt" sz="half" idx="10"/>
          </p:nvPr>
        </p:nvSpPr>
        <p:spPr>
          <a:xfrm>
            <a:off x="838200" y="6356350"/>
            <a:ext cx="2743200" cy="365125"/>
          </a:xfrm>
          <a:prstGeom prst="rect">
            <a:avLst/>
          </a:prstGeom>
        </p:spPr>
        <p:txBody>
          <a:bodyPr rtlCol="0"/>
          <a:lstStyle/>
          <a:p>
            <a:pPr rtl="0"/>
            <a:endParaRPr lang="en-US" dirty="0"/>
          </a:p>
        </p:txBody>
      </p:sp>
      <p:sp>
        <p:nvSpPr>
          <p:cNvPr id="5" name="Footer Placeholder 4">
            <a:extLst>
              <a:ext uri="{FF2B5EF4-FFF2-40B4-BE49-F238E27FC236}">
                <a16:creationId xmlns:a16="http://schemas.microsoft.com/office/drawing/2014/main" id="{BED58433-0810-47AE-A50E-CEB645943652}"/>
              </a:ext>
            </a:extLst>
          </p:cNvPr>
          <p:cNvSpPr>
            <a:spLocks noGrp="1"/>
          </p:cNvSpPr>
          <p:nvPr>
            <p:ph type="ftr" sz="quarter" idx="11"/>
          </p:nvPr>
        </p:nvSpPr>
        <p:spPr>
          <a:xfrm>
            <a:off x="4038600" y="6356350"/>
            <a:ext cx="4114800" cy="365125"/>
          </a:xfrm>
          <a:prstGeom prst="rect">
            <a:avLst/>
          </a:prstGeom>
        </p:spPr>
        <p:txBody>
          <a:bodyPr rtlCol="0"/>
          <a:lstStyle/>
          <a:p>
            <a:pPr rtl="0"/>
            <a:endParaRPr lang="en-US" dirty="0"/>
          </a:p>
        </p:txBody>
      </p:sp>
      <p:sp>
        <p:nvSpPr>
          <p:cNvPr id="6" name="Slide Number Placeholder 5">
            <a:extLst>
              <a:ext uri="{FF2B5EF4-FFF2-40B4-BE49-F238E27FC236}">
                <a16:creationId xmlns:a16="http://schemas.microsoft.com/office/drawing/2014/main" id="{34EF24DF-E31E-4BD2-B7C7-16FEBB79E4E7}"/>
              </a:ext>
            </a:extLst>
          </p:cNvPr>
          <p:cNvSpPr>
            <a:spLocks noGrp="1"/>
          </p:cNvSpPr>
          <p:nvPr>
            <p:ph type="sldNum" sz="quarter" idx="12"/>
          </p:nvPr>
        </p:nvSpPr>
        <p:spPr/>
        <p:txBody>
          <a:bodyPr rtlCol="0"/>
          <a:lstStyle/>
          <a:p>
            <a:pPr rtl="0"/>
            <a:fld id="{844A7B69-93E2-4D34-896D-EFDD7F03AB74}" type="slidenum">
              <a:rPr lang="en-US" smtClean="0"/>
              <a:t>‹#›</a:t>
            </a:fld>
            <a:endParaRPr lang="en-US"/>
          </a:p>
        </p:txBody>
      </p:sp>
    </p:spTree>
    <p:extLst>
      <p:ext uri="{BB962C8B-B14F-4D97-AF65-F5344CB8AC3E}">
        <p14:creationId xmlns:p14="http://schemas.microsoft.com/office/powerpoint/2010/main" val="3880843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688C2-1FEA-49A3-8C9B-24D41E71D19E}"/>
              </a:ext>
            </a:extLst>
          </p:cNvPr>
          <p:cNvSpPr>
            <a:spLocks noGrp="1"/>
          </p:cNvSpPr>
          <p:nvPr>
            <p:ph type="title"/>
          </p:nvPr>
        </p:nvSpPr>
        <p:spPr/>
        <p:txBody>
          <a:bodyPr rtlCol="0"/>
          <a:lstStyle/>
          <a:p>
            <a:pPr rtl="0"/>
            <a:r>
              <a:rPr lang="it"/>
              <a:t>Click to edit Master title style</a:t>
            </a:r>
          </a:p>
        </p:txBody>
      </p:sp>
      <p:sp>
        <p:nvSpPr>
          <p:cNvPr id="3" name="Content Placeholder 2">
            <a:extLst>
              <a:ext uri="{FF2B5EF4-FFF2-40B4-BE49-F238E27FC236}">
                <a16:creationId xmlns:a16="http://schemas.microsoft.com/office/drawing/2014/main" id="{BDBE0AD2-D2E4-4669-A327-CF2F10321201}"/>
              </a:ext>
            </a:extLst>
          </p:cNvPr>
          <p:cNvSpPr>
            <a:spLocks noGrp="1"/>
          </p:cNvSpPr>
          <p:nvPr>
            <p:ph idx="1"/>
          </p:nvPr>
        </p:nvSpPr>
        <p:spPr/>
        <p:txBody>
          <a:bodyPr rtlCol="0"/>
          <a:lstStyle/>
          <a:p>
            <a:pPr lvl="0" rtl="0"/>
            <a:r>
              <a:rPr lang="it"/>
              <a:t>Edit Master text styles</a:t>
            </a:r>
          </a:p>
          <a:p>
            <a:pPr lvl="1" rtl="0"/>
            <a:r>
              <a:rPr lang="it"/>
              <a:t>Second level</a:t>
            </a:r>
          </a:p>
          <a:p>
            <a:pPr lvl="2" rtl="0"/>
            <a:r>
              <a:rPr lang="it"/>
              <a:t>Third level</a:t>
            </a:r>
          </a:p>
          <a:p>
            <a:pPr lvl="3" rtl="0"/>
            <a:r>
              <a:rPr lang="it"/>
              <a:t>Fourth level</a:t>
            </a:r>
          </a:p>
          <a:p>
            <a:pPr lvl="4" rtl="0"/>
            <a:r>
              <a:rPr lang="it"/>
              <a:t>Fifth level</a:t>
            </a:r>
          </a:p>
        </p:txBody>
      </p:sp>
      <p:sp>
        <p:nvSpPr>
          <p:cNvPr id="6" name="Slide Number Placeholder 5">
            <a:extLst>
              <a:ext uri="{FF2B5EF4-FFF2-40B4-BE49-F238E27FC236}">
                <a16:creationId xmlns:a16="http://schemas.microsoft.com/office/drawing/2014/main" id="{FFA412E4-A7C7-4B76-83EB-D51687C30D2C}"/>
              </a:ext>
            </a:extLst>
          </p:cNvPr>
          <p:cNvSpPr>
            <a:spLocks noGrp="1"/>
          </p:cNvSpPr>
          <p:nvPr>
            <p:ph type="sldNum" sz="quarter" idx="12"/>
          </p:nvPr>
        </p:nvSpPr>
        <p:spPr/>
        <p:txBody>
          <a:bodyPr rtlCol="0"/>
          <a:lstStyle/>
          <a:p>
            <a:pPr rtl="0"/>
            <a:fld id="{844A7B69-93E2-4D34-896D-EFDD7F03AB74}" type="slidenum">
              <a:rPr lang="en-US" smtClean="0"/>
              <a:t>‹#›</a:t>
            </a:fld>
            <a:endParaRPr lang="en-US"/>
          </a:p>
        </p:txBody>
      </p:sp>
      <p:sp>
        <p:nvSpPr>
          <p:cNvPr id="7" name="Footer Placeholder 4">
            <a:extLst>
              <a:ext uri="{FF2B5EF4-FFF2-40B4-BE49-F238E27FC236}">
                <a16:creationId xmlns:a16="http://schemas.microsoft.com/office/drawing/2014/main" id="{56DE1503-2989-4D16-B4AA-8C09AF541785}"/>
              </a:ext>
            </a:extLst>
          </p:cNvPr>
          <p:cNvSpPr>
            <a:spLocks noGrp="1"/>
          </p:cNvSpPr>
          <p:nvPr>
            <p:ph type="ftr" sz="quarter" idx="11"/>
          </p:nvPr>
        </p:nvSpPr>
        <p:spPr>
          <a:xfrm>
            <a:off x="4038600" y="6356350"/>
            <a:ext cx="4114800" cy="365125"/>
          </a:xfrm>
          <a:prstGeom prst="rect">
            <a:avLst/>
          </a:prstGeom>
        </p:spPr>
        <p:txBody>
          <a:bodyPr rtlCol="0"/>
          <a:lstStyle/>
          <a:p>
            <a:pPr rtl="0"/>
            <a:r>
              <a:rPr lang="it"/>
              <a:t>2023 Welcome to Medicare</a:t>
            </a:r>
          </a:p>
        </p:txBody>
      </p:sp>
    </p:spTree>
    <p:extLst>
      <p:ext uri="{BB962C8B-B14F-4D97-AF65-F5344CB8AC3E}">
        <p14:creationId xmlns:p14="http://schemas.microsoft.com/office/powerpoint/2010/main" val="2340187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84C7B-3FB8-4FB6-AB43-C70855CCA627}"/>
              </a:ext>
            </a:extLst>
          </p:cNvPr>
          <p:cNvSpPr>
            <a:spLocks noGrp="1"/>
          </p:cNvSpPr>
          <p:nvPr>
            <p:ph type="title"/>
          </p:nvPr>
        </p:nvSpPr>
        <p:spPr>
          <a:xfrm>
            <a:off x="831850" y="1709738"/>
            <a:ext cx="10515600" cy="2852737"/>
          </a:xfrm>
        </p:spPr>
        <p:txBody>
          <a:bodyPr rtlCol="0" anchor="b"/>
          <a:lstStyle>
            <a:lvl1pPr>
              <a:defRPr sz="6000"/>
            </a:lvl1pPr>
          </a:lstStyle>
          <a:p>
            <a:pPr rtl="0"/>
            <a:r>
              <a:rPr lang="it"/>
              <a:t>Click to edit Master title style</a:t>
            </a:r>
          </a:p>
        </p:txBody>
      </p:sp>
      <p:sp>
        <p:nvSpPr>
          <p:cNvPr id="3" name="Text Placeholder 2">
            <a:extLst>
              <a:ext uri="{FF2B5EF4-FFF2-40B4-BE49-F238E27FC236}">
                <a16:creationId xmlns:a16="http://schemas.microsoft.com/office/drawing/2014/main" id="{0F0CF1B0-8E3E-40DE-BDD4-679108DBAC94}"/>
              </a:ext>
            </a:extLst>
          </p:cNvPr>
          <p:cNvSpPr>
            <a:spLocks noGrp="1"/>
          </p:cNvSpPr>
          <p:nvPr>
            <p:ph type="body" idx="1"/>
          </p:nvPr>
        </p:nvSpPr>
        <p:spPr>
          <a:xfrm>
            <a:off x="831850" y="4589463"/>
            <a:ext cx="10515600" cy="1500187"/>
          </a:xfrm>
        </p:spPr>
        <p:txBody>
          <a:bodyPr rtlCol="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it"/>
              <a:t>Edit Master text styles</a:t>
            </a:r>
          </a:p>
        </p:txBody>
      </p:sp>
      <p:sp>
        <p:nvSpPr>
          <p:cNvPr id="4" name="Date Placeholder 3">
            <a:extLst>
              <a:ext uri="{FF2B5EF4-FFF2-40B4-BE49-F238E27FC236}">
                <a16:creationId xmlns:a16="http://schemas.microsoft.com/office/drawing/2014/main" id="{DE354A65-4792-4B18-B5BB-7EB095415DB4}"/>
              </a:ext>
            </a:extLst>
          </p:cNvPr>
          <p:cNvSpPr>
            <a:spLocks noGrp="1"/>
          </p:cNvSpPr>
          <p:nvPr>
            <p:ph type="dt" sz="half" idx="10"/>
          </p:nvPr>
        </p:nvSpPr>
        <p:spPr>
          <a:xfrm>
            <a:off x="838200" y="6356350"/>
            <a:ext cx="2743200" cy="365125"/>
          </a:xfrm>
          <a:prstGeom prst="rect">
            <a:avLst/>
          </a:prstGeom>
        </p:spPr>
        <p:txBody>
          <a:bodyPr rtlCol="0"/>
          <a:lstStyle/>
          <a:p>
            <a:pPr rtl="0"/>
            <a:endParaRPr lang="en-US" dirty="0"/>
          </a:p>
        </p:txBody>
      </p:sp>
      <p:sp>
        <p:nvSpPr>
          <p:cNvPr id="5" name="Footer Placeholder 4">
            <a:extLst>
              <a:ext uri="{FF2B5EF4-FFF2-40B4-BE49-F238E27FC236}">
                <a16:creationId xmlns:a16="http://schemas.microsoft.com/office/drawing/2014/main" id="{3E96D2B0-81D9-4B8E-B52D-44E8FAB87445}"/>
              </a:ext>
            </a:extLst>
          </p:cNvPr>
          <p:cNvSpPr>
            <a:spLocks noGrp="1"/>
          </p:cNvSpPr>
          <p:nvPr>
            <p:ph type="ftr" sz="quarter" idx="11"/>
          </p:nvPr>
        </p:nvSpPr>
        <p:spPr>
          <a:xfrm>
            <a:off x="4038600" y="6356350"/>
            <a:ext cx="4114800" cy="365125"/>
          </a:xfrm>
          <a:prstGeom prst="rect">
            <a:avLst/>
          </a:prstGeom>
        </p:spPr>
        <p:txBody>
          <a:bodyPr rtlCol="0"/>
          <a:lstStyle/>
          <a:p>
            <a:pPr rtl="0"/>
            <a:endParaRPr lang="en-US" dirty="0"/>
          </a:p>
        </p:txBody>
      </p:sp>
      <p:sp>
        <p:nvSpPr>
          <p:cNvPr id="6" name="Slide Number Placeholder 5">
            <a:extLst>
              <a:ext uri="{FF2B5EF4-FFF2-40B4-BE49-F238E27FC236}">
                <a16:creationId xmlns:a16="http://schemas.microsoft.com/office/drawing/2014/main" id="{D1A75D42-6C63-490D-80AD-DBA9BB33DDC5}"/>
              </a:ext>
            </a:extLst>
          </p:cNvPr>
          <p:cNvSpPr>
            <a:spLocks noGrp="1"/>
          </p:cNvSpPr>
          <p:nvPr>
            <p:ph type="sldNum" sz="quarter" idx="12"/>
          </p:nvPr>
        </p:nvSpPr>
        <p:spPr/>
        <p:txBody>
          <a:bodyPr rtlCol="0"/>
          <a:lstStyle/>
          <a:p>
            <a:pPr rtl="0"/>
            <a:fld id="{844A7B69-93E2-4D34-896D-EFDD7F03AB74}" type="slidenum">
              <a:rPr lang="en-US" smtClean="0"/>
              <a:t>‹#›</a:t>
            </a:fld>
            <a:endParaRPr lang="en-US"/>
          </a:p>
        </p:txBody>
      </p:sp>
    </p:spTree>
    <p:extLst>
      <p:ext uri="{BB962C8B-B14F-4D97-AF65-F5344CB8AC3E}">
        <p14:creationId xmlns:p14="http://schemas.microsoft.com/office/powerpoint/2010/main" val="3540628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D1462-2006-4ED5-BDCC-6D9A5809EB6A}"/>
              </a:ext>
            </a:extLst>
          </p:cNvPr>
          <p:cNvSpPr>
            <a:spLocks noGrp="1"/>
          </p:cNvSpPr>
          <p:nvPr>
            <p:ph type="title"/>
          </p:nvPr>
        </p:nvSpPr>
        <p:spPr/>
        <p:txBody>
          <a:bodyPr rtlCol="0"/>
          <a:lstStyle/>
          <a:p>
            <a:pPr rtl="0"/>
            <a:r>
              <a:rPr lang="it"/>
              <a:t>Click to edit Master title style</a:t>
            </a:r>
          </a:p>
        </p:txBody>
      </p:sp>
      <p:sp>
        <p:nvSpPr>
          <p:cNvPr id="3" name="Content Placeholder 2">
            <a:extLst>
              <a:ext uri="{FF2B5EF4-FFF2-40B4-BE49-F238E27FC236}">
                <a16:creationId xmlns:a16="http://schemas.microsoft.com/office/drawing/2014/main" id="{FBEE73D7-E61E-450E-9733-7A7F2F9A6B87}"/>
              </a:ext>
            </a:extLst>
          </p:cNvPr>
          <p:cNvSpPr>
            <a:spLocks noGrp="1"/>
          </p:cNvSpPr>
          <p:nvPr>
            <p:ph sz="half" idx="1"/>
          </p:nvPr>
        </p:nvSpPr>
        <p:spPr>
          <a:xfrm>
            <a:off x="838200" y="1825625"/>
            <a:ext cx="5181600" cy="4351338"/>
          </a:xfrm>
        </p:spPr>
        <p:txBody>
          <a:bodyPr rtlCol="0"/>
          <a:lstStyle/>
          <a:p>
            <a:pPr lvl="0" rtl="0"/>
            <a:r>
              <a:rPr lang="it"/>
              <a:t>Edit Master text styles</a:t>
            </a:r>
          </a:p>
          <a:p>
            <a:pPr lvl="1" rtl="0"/>
            <a:r>
              <a:rPr lang="it"/>
              <a:t>Second level</a:t>
            </a:r>
          </a:p>
          <a:p>
            <a:pPr lvl="2" rtl="0"/>
            <a:r>
              <a:rPr lang="it"/>
              <a:t>Third level</a:t>
            </a:r>
          </a:p>
          <a:p>
            <a:pPr lvl="3" rtl="0"/>
            <a:r>
              <a:rPr lang="it"/>
              <a:t>Fourth level</a:t>
            </a:r>
          </a:p>
          <a:p>
            <a:pPr lvl="4" rtl="0"/>
            <a:r>
              <a:rPr lang="it"/>
              <a:t>Fifth level</a:t>
            </a:r>
          </a:p>
        </p:txBody>
      </p:sp>
      <p:sp>
        <p:nvSpPr>
          <p:cNvPr id="4" name="Content Placeholder 3">
            <a:extLst>
              <a:ext uri="{FF2B5EF4-FFF2-40B4-BE49-F238E27FC236}">
                <a16:creationId xmlns:a16="http://schemas.microsoft.com/office/drawing/2014/main" id="{E71922C8-6AD4-463D-BAF9-56423D1C3517}"/>
              </a:ext>
            </a:extLst>
          </p:cNvPr>
          <p:cNvSpPr>
            <a:spLocks noGrp="1"/>
          </p:cNvSpPr>
          <p:nvPr>
            <p:ph sz="half" idx="2"/>
          </p:nvPr>
        </p:nvSpPr>
        <p:spPr>
          <a:xfrm>
            <a:off x="6172200" y="1825625"/>
            <a:ext cx="5181600" cy="4351338"/>
          </a:xfrm>
        </p:spPr>
        <p:txBody>
          <a:bodyPr rtlCol="0"/>
          <a:lstStyle/>
          <a:p>
            <a:pPr lvl="0" rtl="0"/>
            <a:r>
              <a:rPr lang="it"/>
              <a:t>Edit Master text styles</a:t>
            </a:r>
          </a:p>
          <a:p>
            <a:pPr lvl="1" rtl="0"/>
            <a:r>
              <a:rPr lang="it"/>
              <a:t>Second level</a:t>
            </a:r>
          </a:p>
          <a:p>
            <a:pPr lvl="2" rtl="0"/>
            <a:r>
              <a:rPr lang="it"/>
              <a:t>Third level</a:t>
            </a:r>
          </a:p>
          <a:p>
            <a:pPr lvl="3" rtl="0"/>
            <a:r>
              <a:rPr lang="it"/>
              <a:t>Fourth level</a:t>
            </a:r>
          </a:p>
          <a:p>
            <a:pPr lvl="4" rtl="0"/>
            <a:r>
              <a:rPr lang="it"/>
              <a:t>Fifth level</a:t>
            </a:r>
          </a:p>
        </p:txBody>
      </p:sp>
      <p:sp>
        <p:nvSpPr>
          <p:cNvPr id="5" name="Date Placeholder 4">
            <a:extLst>
              <a:ext uri="{FF2B5EF4-FFF2-40B4-BE49-F238E27FC236}">
                <a16:creationId xmlns:a16="http://schemas.microsoft.com/office/drawing/2014/main" id="{63751F0E-AA9C-4F37-99A9-A75CF66B4D41}"/>
              </a:ext>
            </a:extLst>
          </p:cNvPr>
          <p:cNvSpPr>
            <a:spLocks noGrp="1"/>
          </p:cNvSpPr>
          <p:nvPr>
            <p:ph type="dt" sz="half" idx="10"/>
          </p:nvPr>
        </p:nvSpPr>
        <p:spPr>
          <a:xfrm>
            <a:off x="838200" y="6356350"/>
            <a:ext cx="2743200" cy="365125"/>
          </a:xfrm>
          <a:prstGeom prst="rect">
            <a:avLst/>
          </a:prstGeom>
        </p:spPr>
        <p:txBody>
          <a:bodyPr rtlCol="0"/>
          <a:lstStyle/>
          <a:p>
            <a:pPr rtl="0"/>
            <a:endParaRPr lang="en-US" dirty="0"/>
          </a:p>
        </p:txBody>
      </p:sp>
      <p:sp>
        <p:nvSpPr>
          <p:cNvPr id="6" name="Footer Placeholder 5">
            <a:extLst>
              <a:ext uri="{FF2B5EF4-FFF2-40B4-BE49-F238E27FC236}">
                <a16:creationId xmlns:a16="http://schemas.microsoft.com/office/drawing/2014/main" id="{F70BBA42-5B58-4DF0-8925-28B952D62342}"/>
              </a:ext>
            </a:extLst>
          </p:cNvPr>
          <p:cNvSpPr>
            <a:spLocks noGrp="1"/>
          </p:cNvSpPr>
          <p:nvPr>
            <p:ph type="ftr" sz="quarter" idx="11"/>
          </p:nvPr>
        </p:nvSpPr>
        <p:spPr>
          <a:xfrm>
            <a:off x="4038600" y="6356350"/>
            <a:ext cx="4114800" cy="365125"/>
          </a:xfrm>
          <a:prstGeom prst="rect">
            <a:avLst/>
          </a:prstGeom>
        </p:spPr>
        <p:txBody>
          <a:bodyPr rtlCol="0"/>
          <a:lstStyle/>
          <a:p>
            <a:pPr rtl="0"/>
            <a:endParaRPr lang="en-US" dirty="0"/>
          </a:p>
        </p:txBody>
      </p:sp>
      <p:sp>
        <p:nvSpPr>
          <p:cNvPr id="7" name="Slide Number Placeholder 6">
            <a:extLst>
              <a:ext uri="{FF2B5EF4-FFF2-40B4-BE49-F238E27FC236}">
                <a16:creationId xmlns:a16="http://schemas.microsoft.com/office/drawing/2014/main" id="{11BE2168-C511-44DB-9B05-6E53F0ECEA56}"/>
              </a:ext>
            </a:extLst>
          </p:cNvPr>
          <p:cNvSpPr>
            <a:spLocks noGrp="1"/>
          </p:cNvSpPr>
          <p:nvPr>
            <p:ph type="sldNum" sz="quarter" idx="12"/>
          </p:nvPr>
        </p:nvSpPr>
        <p:spPr/>
        <p:txBody>
          <a:bodyPr rtlCol="0"/>
          <a:lstStyle/>
          <a:p>
            <a:pPr rtl="0"/>
            <a:fld id="{844A7B69-93E2-4D34-896D-EFDD7F03AB74}" type="slidenum">
              <a:rPr lang="en-US" smtClean="0"/>
              <a:t>‹#›</a:t>
            </a:fld>
            <a:endParaRPr lang="en-US"/>
          </a:p>
        </p:txBody>
      </p:sp>
    </p:spTree>
    <p:extLst>
      <p:ext uri="{BB962C8B-B14F-4D97-AF65-F5344CB8AC3E}">
        <p14:creationId xmlns:p14="http://schemas.microsoft.com/office/powerpoint/2010/main" val="1670901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99D86-8A55-488A-AA2F-4C5A805496C2}"/>
              </a:ext>
            </a:extLst>
          </p:cNvPr>
          <p:cNvSpPr>
            <a:spLocks noGrp="1"/>
          </p:cNvSpPr>
          <p:nvPr>
            <p:ph type="title"/>
          </p:nvPr>
        </p:nvSpPr>
        <p:spPr>
          <a:xfrm>
            <a:off x="839788" y="365125"/>
            <a:ext cx="10515600" cy="1325563"/>
          </a:xfrm>
        </p:spPr>
        <p:txBody>
          <a:bodyPr rtlCol="0"/>
          <a:lstStyle/>
          <a:p>
            <a:pPr rtl="0"/>
            <a:r>
              <a:rPr lang="it"/>
              <a:t>Click to edit Master title style</a:t>
            </a:r>
          </a:p>
        </p:txBody>
      </p:sp>
      <p:sp>
        <p:nvSpPr>
          <p:cNvPr id="3" name="Text Placeholder 2">
            <a:extLst>
              <a:ext uri="{FF2B5EF4-FFF2-40B4-BE49-F238E27FC236}">
                <a16:creationId xmlns:a16="http://schemas.microsoft.com/office/drawing/2014/main" id="{0A020FAD-D74C-49C7-A756-D1E5D3096B17}"/>
              </a:ext>
            </a:extLst>
          </p:cNvPr>
          <p:cNvSpPr>
            <a:spLocks noGrp="1"/>
          </p:cNvSpPr>
          <p:nvPr>
            <p:ph type="body" idx="1"/>
          </p:nvPr>
        </p:nvSpPr>
        <p:spPr>
          <a:xfrm>
            <a:off x="839788" y="1681163"/>
            <a:ext cx="5157787"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
              <a:t>Edit Master text styles</a:t>
            </a:r>
          </a:p>
        </p:txBody>
      </p:sp>
      <p:sp>
        <p:nvSpPr>
          <p:cNvPr id="4" name="Content Placeholder 3">
            <a:extLst>
              <a:ext uri="{FF2B5EF4-FFF2-40B4-BE49-F238E27FC236}">
                <a16:creationId xmlns:a16="http://schemas.microsoft.com/office/drawing/2014/main" id="{44CADBAA-90D5-493E-A801-3AAEDECEC808}"/>
              </a:ext>
            </a:extLst>
          </p:cNvPr>
          <p:cNvSpPr>
            <a:spLocks noGrp="1"/>
          </p:cNvSpPr>
          <p:nvPr>
            <p:ph sz="half" idx="2"/>
          </p:nvPr>
        </p:nvSpPr>
        <p:spPr>
          <a:xfrm>
            <a:off x="839788" y="2505075"/>
            <a:ext cx="5157787" cy="3684588"/>
          </a:xfrm>
        </p:spPr>
        <p:txBody>
          <a:bodyPr rtlCol="0"/>
          <a:lstStyle/>
          <a:p>
            <a:pPr lvl="0" rtl="0"/>
            <a:r>
              <a:rPr lang="it"/>
              <a:t>Edit Master text styles</a:t>
            </a:r>
          </a:p>
          <a:p>
            <a:pPr lvl="1" rtl="0"/>
            <a:r>
              <a:rPr lang="it"/>
              <a:t>Second level</a:t>
            </a:r>
          </a:p>
          <a:p>
            <a:pPr lvl="2" rtl="0"/>
            <a:r>
              <a:rPr lang="it"/>
              <a:t>Third level</a:t>
            </a:r>
          </a:p>
          <a:p>
            <a:pPr lvl="3" rtl="0"/>
            <a:r>
              <a:rPr lang="it"/>
              <a:t>Fourth level</a:t>
            </a:r>
          </a:p>
          <a:p>
            <a:pPr lvl="4" rtl="0"/>
            <a:r>
              <a:rPr lang="it"/>
              <a:t>Fifth level</a:t>
            </a:r>
          </a:p>
        </p:txBody>
      </p:sp>
      <p:sp>
        <p:nvSpPr>
          <p:cNvPr id="5" name="Text Placeholder 4">
            <a:extLst>
              <a:ext uri="{FF2B5EF4-FFF2-40B4-BE49-F238E27FC236}">
                <a16:creationId xmlns:a16="http://schemas.microsoft.com/office/drawing/2014/main" id="{08B81075-3BCD-48A1-89F0-4B96BBD0486C}"/>
              </a:ext>
            </a:extLst>
          </p:cNvPr>
          <p:cNvSpPr>
            <a:spLocks noGrp="1"/>
          </p:cNvSpPr>
          <p:nvPr>
            <p:ph type="body" sz="quarter" idx="3"/>
          </p:nvPr>
        </p:nvSpPr>
        <p:spPr>
          <a:xfrm>
            <a:off x="6172200" y="1681163"/>
            <a:ext cx="5183188"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
              <a:t>Edit Master text styles</a:t>
            </a:r>
          </a:p>
        </p:txBody>
      </p:sp>
      <p:sp>
        <p:nvSpPr>
          <p:cNvPr id="6" name="Content Placeholder 5">
            <a:extLst>
              <a:ext uri="{FF2B5EF4-FFF2-40B4-BE49-F238E27FC236}">
                <a16:creationId xmlns:a16="http://schemas.microsoft.com/office/drawing/2014/main" id="{5D93397D-3C00-4B0C-A381-4AF933FEBE8E}"/>
              </a:ext>
            </a:extLst>
          </p:cNvPr>
          <p:cNvSpPr>
            <a:spLocks noGrp="1"/>
          </p:cNvSpPr>
          <p:nvPr>
            <p:ph sz="quarter" idx="4"/>
          </p:nvPr>
        </p:nvSpPr>
        <p:spPr>
          <a:xfrm>
            <a:off x="6172200" y="2505075"/>
            <a:ext cx="5183188" cy="3684588"/>
          </a:xfrm>
        </p:spPr>
        <p:txBody>
          <a:bodyPr rtlCol="0"/>
          <a:lstStyle/>
          <a:p>
            <a:pPr lvl="0" rtl="0"/>
            <a:r>
              <a:rPr lang="it"/>
              <a:t>Edit Master text styles</a:t>
            </a:r>
          </a:p>
          <a:p>
            <a:pPr lvl="1" rtl="0"/>
            <a:r>
              <a:rPr lang="it"/>
              <a:t>Second level</a:t>
            </a:r>
          </a:p>
          <a:p>
            <a:pPr lvl="2" rtl="0"/>
            <a:r>
              <a:rPr lang="it"/>
              <a:t>Third level</a:t>
            </a:r>
          </a:p>
          <a:p>
            <a:pPr lvl="3" rtl="0"/>
            <a:r>
              <a:rPr lang="it"/>
              <a:t>Fourth level</a:t>
            </a:r>
          </a:p>
          <a:p>
            <a:pPr lvl="4" rtl="0"/>
            <a:r>
              <a:rPr lang="it"/>
              <a:t>Fifth level</a:t>
            </a:r>
          </a:p>
        </p:txBody>
      </p:sp>
      <p:sp>
        <p:nvSpPr>
          <p:cNvPr id="7" name="Date Placeholder 6">
            <a:extLst>
              <a:ext uri="{FF2B5EF4-FFF2-40B4-BE49-F238E27FC236}">
                <a16:creationId xmlns:a16="http://schemas.microsoft.com/office/drawing/2014/main" id="{25AF1BFB-D59F-4EA2-AA66-BEBBDA7B1D0B}"/>
              </a:ext>
            </a:extLst>
          </p:cNvPr>
          <p:cNvSpPr>
            <a:spLocks noGrp="1"/>
          </p:cNvSpPr>
          <p:nvPr>
            <p:ph type="dt" sz="half" idx="10"/>
          </p:nvPr>
        </p:nvSpPr>
        <p:spPr>
          <a:xfrm>
            <a:off x="838200" y="6356350"/>
            <a:ext cx="2743200" cy="365125"/>
          </a:xfrm>
          <a:prstGeom prst="rect">
            <a:avLst/>
          </a:prstGeom>
        </p:spPr>
        <p:txBody>
          <a:bodyPr rtlCol="0"/>
          <a:lstStyle/>
          <a:p>
            <a:pPr rtl="0"/>
            <a:endParaRPr lang="en-US" dirty="0"/>
          </a:p>
        </p:txBody>
      </p:sp>
      <p:sp>
        <p:nvSpPr>
          <p:cNvPr id="8" name="Footer Placeholder 7">
            <a:extLst>
              <a:ext uri="{FF2B5EF4-FFF2-40B4-BE49-F238E27FC236}">
                <a16:creationId xmlns:a16="http://schemas.microsoft.com/office/drawing/2014/main" id="{A580BF20-0EB0-4B60-AF90-F7EBF00E3593}"/>
              </a:ext>
            </a:extLst>
          </p:cNvPr>
          <p:cNvSpPr>
            <a:spLocks noGrp="1"/>
          </p:cNvSpPr>
          <p:nvPr>
            <p:ph type="ftr" sz="quarter" idx="11"/>
          </p:nvPr>
        </p:nvSpPr>
        <p:spPr>
          <a:xfrm>
            <a:off x="4038600" y="6356350"/>
            <a:ext cx="4114800" cy="365125"/>
          </a:xfrm>
          <a:prstGeom prst="rect">
            <a:avLst/>
          </a:prstGeom>
        </p:spPr>
        <p:txBody>
          <a:bodyPr rtlCol="0"/>
          <a:lstStyle/>
          <a:p>
            <a:pPr rtl="0"/>
            <a:endParaRPr lang="en-US" dirty="0"/>
          </a:p>
        </p:txBody>
      </p:sp>
      <p:sp>
        <p:nvSpPr>
          <p:cNvPr id="9" name="Slide Number Placeholder 8">
            <a:extLst>
              <a:ext uri="{FF2B5EF4-FFF2-40B4-BE49-F238E27FC236}">
                <a16:creationId xmlns:a16="http://schemas.microsoft.com/office/drawing/2014/main" id="{3947694B-7540-4560-AAA1-BB7137AC1512}"/>
              </a:ext>
            </a:extLst>
          </p:cNvPr>
          <p:cNvSpPr>
            <a:spLocks noGrp="1"/>
          </p:cNvSpPr>
          <p:nvPr>
            <p:ph type="sldNum" sz="quarter" idx="12"/>
          </p:nvPr>
        </p:nvSpPr>
        <p:spPr/>
        <p:txBody>
          <a:bodyPr rtlCol="0"/>
          <a:lstStyle/>
          <a:p>
            <a:pPr rtl="0"/>
            <a:fld id="{844A7B69-93E2-4D34-896D-EFDD7F03AB74}" type="slidenum">
              <a:rPr lang="en-US" smtClean="0"/>
              <a:t>‹#›</a:t>
            </a:fld>
            <a:endParaRPr lang="en-US"/>
          </a:p>
        </p:txBody>
      </p:sp>
    </p:spTree>
    <p:extLst>
      <p:ext uri="{BB962C8B-B14F-4D97-AF65-F5344CB8AC3E}">
        <p14:creationId xmlns:p14="http://schemas.microsoft.com/office/powerpoint/2010/main" val="1125487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3B8AB-ED4A-4838-8099-2B19B7B6046C}"/>
              </a:ext>
            </a:extLst>
          </p:cNvPr>
          <p:cNvSpPr>
            <a:spLocks noGrp="1"/>
          </p:cNvSpPr>
          <p:nvPr>
            <p:ph type="title"/>
          </p:nvPr>
        </p:nvSpPr>
        <p:spPr/>
        <p:txBody>
          <a:bodyPr rtlCol="0"/>
          <a:lstStyle/>
          <a:p>
            <a:pPr rtl="0"/>
            <a:r>
              <a:rPr lang="it"/>
              <a:t>Click to edit Master title style</a:t>
            </a:r>
          </a:p>
        </p:txBody>
      </p:sp>
      <p:sp>
        <p:nvSpPr>
          <p:cNvPr id="3" name="Date Placeholder 2">
            <a:extLst>
              <a:ext uri="{FF2B5EF4-FFF2-40B4-BE49-F238E27FC236}">
                <a16:creationId xmlns:a16="http://schemas.microsoft.com/office/drawing/2014/main" id="{A440E884-BCDC-45DB-8066-2C54182DD484}"/>
              </a:ext>
            </a:extLst>
          </p:cNvPr>
          <p:cNvSpPr>
            <a:spLocks noGrp="1"/>
          </p:cNvSpPr>
          <p:nvPr>
            <p:ph type="dt" sz="half" idx="10"/>
          </p:nvPr>
        </p:nvSpPr>
        <p:spPr>
          <a:xfrm>
            <a:off x="838200" y="6356350"/>
            <a:ext cx="2743200" cy="365125"/>
          </a:xfrm>
          <a:prstGeom prst="rect">
            <a:avLst/>
          </a:prstGeom>
        </p:spPr>
        <p:txBody>
          <a:bodyPr rtlCol="0"/>
          <a:lstStyle/>
          <a:p>
            <a:pPr rtl="0"/>
            <a:endParaRPr lang="en-US" dirty="0"/>
          </a:p>
        </p:txBody>
      </p:sp>
      <p:sp>
        <p:nvSpPr>
          <p:cNvPr id="4" name="Footer Placeholder 3">
            <a:extLst>
              <a:ext uri="{FF2B5EF4-FFF2-40B4-BE49-F238E27FC236}">
                <a16:creationId xmlns:a16="http://schemas.microsoft.com/office/drawing/2014/main" id="{581A4611-CBBF-4900-B61A-21A49E1D358E}"/>
              </a:ext>
            </a:extLst>
          </p:cNvPr>
          <p:cNvSpPr>
            <a:spLocks noGrp="1"/>
          </p:cNvSpPr>
          <p:nvPr>
            <p:ph type="ftr" sz="quarter" idx="11"/>
          </p:nvPr>
        </p:nvSpPr>
        <p:spPr>
          <a:xfrm>
            <a:off x="4038600" y="6356350"/>
            <a:ext cx="4114800" cy="365125"/>
          </a:xfrm>
          <a:prstGeom prst="rect">
            <a:avLst/>
          </a:prstGeom>
        </p:spPr>
        <p:txBody>
          <a:bodyPr rtlCol="0"/>
          <a:lstStyle/>
          <a:p>
            <a:pPr rtl="0"/>
            <a:endParaRPr lang="en-US" dirty="0"/>
          </a:p>
        </p:txBody>
      </p:sp>
      <p:sp>
        <p:nvSpPr>
          <p:cNvPr id="5" name="Slide Number Placeholder 4">
            <a:extLst>
              <a:ext uri="{FF2B5EF4-FFF2-40B4-BE49-F238E27FC236}">
                <a16:creationId xmlns:a16="http://schemas.microsoft.com/office/drawing/2014/main" id="{2D1A0E02-7062-4FF2-9A13-0BC63338E995}"/>
              </a:ext>
            </a:extLst>
          </p:cNvPr>
          <p:cNvSpPr>
            <a:spLocks noGrp="1"/>
          </p:cNvSpPr>
          <p:nvPr>
            <p:ph type="sldNum" sz="quarter" idx="12"/>
          </p:nvPr>
        </p:nvSpPr>
        <p:spPr/>
        <p:txBody>
          <a:bodyPr rtlCol="0"/>
          <a:lstStyle/>
          <a:p>
            <a:pPr rtl="0"/>
            <a:fld id="{844A7B69-93E2-4D34-896D-EFDD7F03AB74}" type="slidenum">
              <a:rPr lang="en-US" smtClean="0"/>
              <a:t>‹#›</a:t>
            </a:fld>
            <a:endParaRPr lang="en-US"/>
          </a:p>
        </p:txBody>
      </p:sp>
    </p:spTree>
    <p:extLst>
      <p:ext uri="{BB962C8B-B14F-4D97-AF65-F5344CB8AC3E}">
        <p14:creationId xmlns:p14="http://schemas.microsoft.com/office/powerpoint/2010/main" val="678483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A44D34-46FB-4991-A50F-779579D3A1C7}"/>
              </a:ext>
            </a:extLst>
          </p:cNvPr>
          <p:cNvSpPr>
            <a:spLocks noGrp="1"/>
          </p:cNvSpPr>
          <p:nvPr>
            <p:ph type="dt" sz="half" idx="10"/>
          </p:nvPr>
        </p:nvSpPr>
        <p:spPr>
          <a:xfrm>
            <a:off x="838200" y="6356350"/>
            <a:ext cx="2743200" cy="365125"/>
          </a:xfrm>
          <a:prstGeom prst="rect">
            <a:avLst/>
          </a:prstGeom>
        </p:spPr>
        <p:txBody>
          <a:bodyPr rtlCol="0"/>
          <a:lstStyle>
            <a:lvl1pPr>
              <a:defRPr/>
            </a:lvl1pPr>
          </a:lstStyle>
          <a:p>
            <a:pPr rtl="0"/>
            <a:endParaRPr lang="en-US" dirty="0"/>
          </a:p>
        </p:txBody>
      </p:sp>
      <p:sp>
        <p:nvSpPr>
          <p:cNvPr id="3" name="Footer Placeholder 2">
            <a:extLst>
              <a:ext uri="{FF2B5EF4-FFF2-40B4-BE49-F238E27FC236}">
                <a16:creationId xmlns:a16="http://schemas.microsoft.com/office/drawing/2014/main" id="{C9F00193-3353-4D29-8E1E-307817964BF6}"/>
              </a:ext>
            </a:extLst>
          </p:cNvPr>
          <p:cNvSpPr>
            <a:spLocks noGrp="1"/>
          </p:cNvSpPr>
          <p:nvPr>
            <p:ph type="ftr" sz="quarter" idx="11"/>
          </p:nvPr>
        </p:nvSpPr>
        <p:spPr>
          <a:xfrm>
            <a:off x="4038600" y="6356350"/>
            <a:ext cx="4114800" cy="365125"/>
          </a:xfrm>
          <a:prstGeom prst="rect">
            <a:avLst/>
          </a:prstGeom>
        </p:spPr>
        <p:txBody>
          <a:bodyPr rtlCol="0"/>
          <a:lstStyle/>
          <a:p>
            <a:pPr rtl="0"/>
            <a:endParaRPr lang="en-US" dirty="0"/>
          </a:p>
        </p:txBody>
      </p:sp>
      <p:sp>
        <p:nvSpPr>
          <p:cNvPr id="4" name="Slide Number Placeholder 3">
            <a:extLst>
              <a:ext uri="{FF2B5EF4-FFF2-40B4-BE49-F238E27FC236}">
                <a16:creationId xmlns:a16="http://schemas.microsoft.com/office/drawing/2014/main" id="{AAFAEFF6-57FD-407B-B5C9-8872BBB4AF9A}"/>
              </a:ext>
            </a:extLst>
          </p:cNvPr>
          <p:cNvSpPr>
            <a:spLocks noGrp="1"/>
          </p:cNvSpPr>
          <p:nvPr>
            <p:ph type="sldNum" sz="quarter" idx="12"/>
          </p:nvPr>
        </p:nvSpPr>
        <p:spPr/>
        <p:txBody>
          <a:bodyPr rtlCol="0"/>
          <a:lstStyle/>
          <a:p>
            <a:pPr rtl="0"/>
            <a:fld id="{844A7B69-93E2-4D34-896D-EFDD7F03AB74}" type="slidenum">
              <a:rPr lang="en-US" smtClean="0"/>
              <a:t>‹#›</a:t>
            </a:fld>
            <a:endParaRPr lang="en-US"/>
          </a:p>
        </p:txBody>
      </p:sp>
    </p:spTree>
    <p:extLst>
      <p:ext uri="{BB962C8B-B14F-4D97-AF65-F5344CB8AC3E}">
        <p14:creationId xmlns:p14="http://schemas.microsoft.com/office/powerpoint/2010/main" val="2721612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84BCA-96F9-4711-948A-8E005F362F1A}"/>
              </a:ext>
            </a:extLst>
          </p:cNvPr>
          <p:cNvSpPr>
            <a:spLocks noGrp="1"/>
          </p:cNvSpPr>
          <p:nvPr>
            <p:ph type="title"/>
          </p:nvPr>
        </p:nvSpPr>
        <p:spPr>
          <a:xfrm>
            <a:off x="839788" y="457200"/>
            <a:ext cx="3932237" cy="1600200"/>
          </a:xfrm>
        </p:spPr>
        <p:txBody>
          <a:bodyPr rtlCol="0" anchor="b"/>
          <a:lstStyle>
            <a:lvl1pPr>
              <a:defRPr sz="3200"/>
            </a:lvl1pPr>
          </a:lstStyle>
          <a:p>
            <a:pPr rtl="0"/>
            <a:r>
              <a:rPr lang="it"/>
              <a:t>Click to edit Master title style</a:t>
            </a:r>
          </a:p>
        </p:txBody>
      </p:sp>
      <p:sp>
        <p:nvSpPr>
          <p:cNvPr id="3" name="Content Placeholder 2">
            <a:extLst>
              <a:ext uri="{FF2B5EF4-FFF2-40B4-BE49-F238E27FC236}">
                <a16:creationId xmlns:a16="http://schemas.microsoft.com/office/drawing/2014/main" id="{0AF9FB24-6A3F-4E3B-A230-AA41EA93E1FF}"/>
              </a:ext>
            </a:extLst>
          </p:cNvPr>
          <p:cNvSpPr>
            <a:spLocks noGrp="1"/>
          </p:cNvSpPr>
          <p:nvPr>
            <p:ph idx="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it"/>
              <a:t>Edit Master text styles</a:t>
            </a:r>
          </a:p>
          <a:p>
            <a:pPr lvl="1" rtl="0"/>
            <a:r>
              <a:rPr lang="it"/>
              <a:t>Second level</a:t>
            </a:r>
          </a:p>
          <a:p>
            <a:pPr lvl="2" rtl="0"/>
            <a:r>
              <a:rPr lang="it"/>
              <a:t>Third level</a:t>
            </a:r>
          </a:p>
          <a:p>
            <a:pPr lvl="3" rtl="0"/>
            <a:r>
              <a:rPr lang="it"/>
              <a:t>Fourth level</a:t>
            </a:r>
          </a:p>
          <a:p>
            <a:pPr lvl="4" rtl="0"/>
            <a:r>
              <a:rPr lang="it"/>
              <a:t>Fifth level</a:t>
            </a:r>
          </a:p>
        </p:txBody>
      </p:sp>
      <p:sp>
        <p:nvSpPr>
          <p:cNvPr id="4" name="Text Placeholder 3">
            <a:extLst>
              <a:ext uri="{FF2B5EF4-FFF2-40B4-BE49-F238E27FC236}">
                <a16:creationId xmlns:a16="http://schemas.microsoft.com/office/drawing/2014/main" id="{90105D71-216A-4480-98FD-72517F970BA9}"/>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it"/>
              <a:t>Edit Master text styles</a:t>
            </a:r>
          </a:p>
        </p:txBody>
      </p:sp>
      <p:sp>
        <p:nvSpPr>
          <p:cNvPr id="5" name="Date Placeholder 4">
            <a:extLst>
              <a:ext uri="{FF2B5EF4-FFF2-40B4-BE49-F238E27FC236}">
                <a16:creationId xmlns:a16="http://schemas.microsoft.com/office/drawing/2014/main" id="{86327057-8A61-4DD2-BE49-31647D2CF3A7}"/>
              </a:ext>
            </a:extLst>
          </p:cNvPr>
          <p:cNvSpPr>
            <a:spLocks noGrp="1"/>
          </p:cNvSpPr>
          <p:nvPr>
            <p:ph type="dt" sz="half" idx="10"/>
          </p:nvPr>
        </p:nvSpPr>
        <p:spPr>
          <a:xfrm>
            <a:off x="838200" y="6356350"/>
            <a:ext cx="2743200" cy="365125"/>
          </a:xfrm>
          <a:prstGeom prst="rect">
            <a:avLst/>
          </a:prstGeom>
        </p:spPr>
        <p:txBody>
          <a:bodyPr rtlCol="0"/>
          <a:lstStyle/>
          <a:p>
            <a:pPr rtl="0"/>
            <a:endParaRPr lang="en-US" dirty="0"/>
          </a:p>
        </p:txBody>
      </p:sp>
      <p:sp>
        <p:nvSpPr>
          <p:cNvPr id="6" name="Footer Placeholder 5">
            <a:extLst>
              <a:ext uri="{FF2B5EF4-FFF2-40B4-BE49-F238E27FC236}">
                <a16:creationId xmlns:a16="http://schemas.microsoft.com/office/drawing/2014/main" id="{F7987FC3-A055-4F80-8714-54388B850341}"/>
              </a:ext>
            </a:extLst>
          </p:cNvPr>
          <p:cNvSpPr>
            <a:spLocks noGrp="1"/>
          </p:cNvSpPr>
          <p:nvPr>
            <p:ph type="ftr" sz="quarter" idx="11"/>
          </p:nvPr>
        </p:nvSpPr>
        <p:spPr>
          <a:xfrm>
            <a:off x="4038600" y="6356350"/>
            <a:ext cx="4114800" cy="365125"/>
          </a:xfrm>
          <a:prstGeom prst="rect">
            <a:avLst/>
          </a:prstGeom>
        </p:spPr>
        <p:txBody>
          <a:bodyPr rtlCol="0"/>
          <a:lstStyle/>
          <a:p>
            <a:pPr rtl="0"/>
            <a:endParaRPr lang="en-US" dirty="0"/>
          </a:p>
        </p:txBody>
      </p:sp>
      <p:sp>
        <p:nvSpPr>
          <p:cNvPr id="7" name="Slide Number Placeholder 6">
            <a:extLst>
              <a:ext uri="{FF2B5EF4-FFF2-40B4-BE49-F238E27FC236}">
                <a16:creationId xmlns:a16="http://schemas.microsoft.com/office/drawing/2014/main" id="{5A5341BD-9EC9-472B-B1DA-AEB2C803C884}"/>
              </a:ext>
            </a:extLst>
          </p:cNvPr>
          <p:cNvSpPr>
            <a:spLocks noGrp="1"/>
          </p:cNvSpPr>
          <p:nvPr>
            <p:ph type="sldNum" sz="quarter" idx="12"/>
          </p:nvPr>
        </p:nvSpPr>
        <p:spPr/>
        <p:txBody>
          <a:bodyPr rtlCol="0"/>
          <a:lstStyle/>
          <a:p>
            <a:pPr rtl="0"/>
            <a:fld id="{844A7B69-93E2-4D34-896D-EFDD7F03AB74}" type="slidenum">
              <a:rPr lang="en-US" smtClean="0"/>
              <a:t>‹#›</a:t>
            </a:fld>
            <a:endParaRPr lang="en-US"/>
          </a:p>
        </p:txBody>
      </p:sp>
    </p:spTree>
    <p:extLst>
      <p:ext uri="{BB962C8B-B14F-4D97-AF65-F5344CB8AC3E}">
        <p14:creationId xmlns:p14="http://schemas.microsoft.com/office/powerpoint/2010/main" val="2752917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021CC-E0F0-48FC-8C79-914445C572A2}"/>
              </a:ext>
            </a:extLst>
          </p:cNvPr>
          <p:cNvSpPr>
            <a:spLocks noGrp="1"/>
          </p:cNvSpPr>
          <p:nvPr>
            <p:ph type="title"/>
          </p:nvPr>
        </p:nvSpPr>
        <p:spPr>
          <a:xfrm>
            <a:off x="839788" y="457200"/>
            <a:ext cx="3932237" cy="1600200"/>
          </a:xfrm>
        </p:spPr>
        <p:txBody>
          <a:bodyPr rtlCol="0" anchor="b"/>
          <a:lstStyle>
            <a:lvl1pPr>
              <a:defRPr sz="3200"/>
            </a:lvl1pPr>
          </a:lstStyle>
          <a:p>
            <a:pPr rtl="0"/>
            <a:r>
              <a:rPr lang="it"/>
              <a:t>Click to edit Master title style</a:t>
            </a:r>
          </a:p>
        </p:txBody>
      </p:sp>
      <p:sp>
        <p:nvSpPr>
          <p:cNvPr id="3" name="Picture Placeholder 2">
            <a:extLst>
              <a:ext uri="{FF2B5EF4-FFF2-40B4-BE49-F238E27FC236}">
                <a16:creationId xmlns:a16="http://schemas.microsoft.com/office/drawing/2014/main" id="{9D349FDD-52EA-4AC5-B58A-BEEBBBAA03CE}"/>
              </a:ext>
            </a:extLst>
          </p:cNvPr>
          <p:cNvSpPr>
            <a:spLocks noGrp="1"/>
          </p:cNvSpPr>
          <p:nvPr>
            <p:ph type="pic" idx="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endParaRPr lang="en-US"/>
          </a:p>
        </p:txBody>
      </p:sp>
      <p:sp>
        <p:nvSpPr>
          <p:cNvPr id="4" name="Text Placeholder 3">
            <a:extLst>
              <a:ext uri="{FF2B5EF4-FFF2-40B4-BE49-F238E27FC236}">
                <a16:creationId xmlns:a16="http://schemas.microsoft.com/office/drawing/2014/main" id="{F533205C-CA78-41E8-B3FB-11D215C13826}"/>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it"/>
              <a:t>Edit Master text styles</a:t>
            </a:r>
          </a:p>
        </p:txBody>
      </p:sp>
      <p:sp>
        <p:nvSpPr>
          <p:cNvPr id="5" name="Date Placeholder 4">
            <a:extLst>
              <a:ext uri="{FF2B5EF4-FFF2-40B4-BE49-F238E27FC236}">
                <a16:creationId xmlns:a16="http://schemas.microsoft.com/office/drawing/2014/main" id="{D5F6D38D-C2F8-4010-BF71-4F3216405DDF}"/>
              </a:ext>
            </a:extLst>
          </p:cNvPr>
          <p:cNvSpPr>
            <a:spLocks noGrp="1"/>
          </p:cNvSpPr>
          <p:nvPr>
            <p:ph type="dt" sz="half" idx="10"/>
          </p:nvPr>
        </p:nvSpPr>
        <p:spPr>
          <a:xfrm>
            <a:off x="838200" y="6356350"/>
            <a:ext cx="2743200" cy="365125"/>
          </a:xfrm>
          <a:prstGeom prst="rect">
            <a:avLst/>
          </a:prstGeom>
        </p:spPr>
        <p:txBody>
          <a:bodyPr rtlCol="0"/>
          <a:lstStyle/>
          <a:p>
            <a:pPr rtl="0"/>
            <a:endParaRPr lang="en-US" dirty="0"/>
          </a:p>
        </p:txBody>
      </p:sp>
      <p:sp>
        <p:nvSpPr>
          <p:cNvPr id="6" name="Footer Placeholder 5">
            <a:extLst>
              <a:ext uri="{FF2B5EF4-FFF2-40B4-BE49-F238E27FC236}">
                <a16:creationId xmlns:a16="http://schemas.microsoft.com/office/drawing/2014/main" id="{B3014F70-B60E-4BC8-863B-9BBFF8F4593E}"/>
              </a:ext>
            </a:extLst>
          </p:cNvPr>
          <p:cNvSpPr>
            <a:spLocks noGrp="1"/>
          </p:cNvSpPr>
          <p:nvPr>
            <p:ph type="ftr" sz="quarter" idx="11"/>
          </p:nvPr>
        </p:nvSpPr>
        <p:spPr>
          <a:xfrm>
            <a:off x="4038600" y="6356350"/>
            <a:ext cx="4114800" cy="365125"/>
          </a:xfrm>
          <a:prstGeom prst="rect">
            <a:avLst/>
          </a:prstGeom>
        </p:spPr>
        <p:txBody>
          <a:bodyPr rtlCol="0"/>
          <a:lstStyle/>
          <a:p>
            <a:pPr rtl="0"/>
            <a:endParaRPr lang="en-US" dirty="0"/>
          </a:p>
        </p:txBody>
      </p:sp>
      <p:sp>
        <p:nvSpPr>
          <p:cNvPr id="7" name="Slide Number Placeholder 6">
            <a:extLst>
              <a:ext uri="{FF2B5EF4-FFF2-40B4-BE49-F238E27FC236}">
                <a16:creationId xmlns:a16="http://schemas.microsoft.com/office/drawing/2014/main" id="{1E64C316-BFFF-47B9-BF70-6236B3E7C60C}"/>
              </a:ext>
            </a:extLst>
          </p:cNvPr>
          <p:cNvSpPr>
            <a:spLocks noGrp="1"/>
          </p:cNvSpPr>
          <p:nvPr>
            <p:ph type="sldNum" sz="quarter" idx="12"/>
          </p:nvPr>
        </p:nvSpPr>
        <p:spPr/>
        <p:txBody>
          <a:bodyPr rtlCol="0"/>
          <a:lstStyle/>
          <a:p>
            <a:pPr rtl="0"/>
            <a:fld id="{844A7B69-93E2-4D34-896D-EFDD7F03AB74}" type="slidenum">
              <a:rPr lang="en-US" smtClean="0"/>
              <a:t>‹#›</a:t>
            </a:fld>
            <a:endParaRPr lang="en-US"/>
          </a:p>
        </p:txBody>
      </p:sp>
    </p:spTree>
    <p:extLst>
      <p:ext uri="{BB962C8B-B14F-4D97-AF65-F5344CB8AC3E}">
        <p14:creationId xmlns:p14="http://schemas.microsoft.com/office/powerpoint/2010/main" val="3625194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5A8B38-1AC9-49B5-B4D0-2810430484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it"/>
              <a:t>Click to edit Master title style</a:t>
            </a:r>
          </a:p>
        </p:txBody>
      </p:sp>
      <p:sp>
        <p:nvSpPr>
          <p:cNvPr id="3" name="Text Placeholder 2">
            <a:extLst>
              <a:ext uri="{FF2B5EF4-FFF2-40B4-BE49-F238E27FC236}">
                <a16:creationId xmlns:a16="http://schemas.microsoft.com/office/drawing/2014/main" id="{686C7591-32EC-48A8-AFE7-044F88887C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it"/>
              <a:t>Edit Master text styles</a:t>
            </a:r>
          </a:p>
          <a:p>
            <a:pPr lvl="1" rtl="0"/>
            <a:r>
              <a:rPr lang="it"/>
              <a:t>Second level</a:t>
            </a:r>
          </a:p>
          <a:p>
            <a:pPr lvl="2" rtl="0"/>
            <a:r>
              <a:rPr lang="it"/>
              <a:t>Third level</a:t>
            </a:r>
          </a:p>
          <a:p>
            <a:pPr lvl="3" rtl="0"/>
            <a:r>
              <a:rPr lang="it"/>
              <a:t>Fourth level</a:t>
            </a:r>
          </a:p>
          <a:p>
            <a:pPr lvl="4" rtl="0"/>
            <a:r>
              <a:rPr lang="it"/>
              <a:t>Fifth level</a:t>
            </a:r>
          </a:p>
        </p:txBody>
      </p:sp>
      <p:sp>
        <p:nvSpPr>
          <p:cNvPr id="6" name="Slide Number Placeholder 5">
            <a:extLst>
              <a:ext uri="{FF2B5EF4-FFF2-40B4-BE49-F238E27FC236}">
                <a16:creationId xmlns:a16="http://schemas.microsoft.com/office/drawing/2014/main" id="{C13DB3E8-17D6-4581-8FF7-17893DBE01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844A7B69-93E2-4D34-896D-EFDD7F03AB74}" type="slidenum">
              <a:rPr lang="en-US" smtClean="0"/>
              <a:t>‹#›</a:t>
            </a:fld>
            <a:endParaRPr lang="en-US"/>
          </a:p>
        </p:txBody>
      </p:sp>
    </p:spTree>
    <p:extLst>
      <p:ext uri="{BB962C8B-B14F-4D97-AF65-F5344CB8AC3E}">
        <p14:creationId xmlns:p14="http://schemas.microsoft.com/office/powerpoint/2010/main" val="11589143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hs.wi.gov/medicare-help"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medicare.gov/medicare-and-you"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hyperlink" Target="https://www.medicare.gov/basics/costs/medicare-costs"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hyperlink" Target="https://www.medicare.gov/basics/costs/medicare-cost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hyperlink" Target="https://www.medicare.gov/basics/costs/medicare-costs"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hyperlink" Target="https://www.medicare.gov/basics/costs/medicare-costs"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41N2G5fLKAhXF7iYKHTc8BnkQjRwIBw&amp;url=https://www.pinterest.com/pin/278519558182101666/&amp;psig=AFQjCNGWlTr4fEJcb75u9Cnkh3w84UIxsw&amp;ust=1455385831807792"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13.jpeg"/></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s://dhs.wi.gov/medicare-help" TargetMode="External"/><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hyperlink" Target="https://www.medicare.gov/medicare-and-you"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medicare.gov/medicare-and-you" TargetMode="External"/><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8.png"/><Relationship Id="rId7"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9.png"/></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hyperlink" Target="https://oci.wi.gov/Pages/Consumers/PI-002.aspx"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hyperlink" Target="http://www.medicare.gov/"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dhs.wi.gov/medicare-help" TargetMode="External"/><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ssa.gov/"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hyperlink" Target="https://www.medicare.gov/" TargetMode="External"/><Relationship Id="rId4" Type="http://schemas.openxmlformats.org/officeDocument/2006/relationships/hyperlink" Target="https://secure.ssa.gov/ICON/main.jsp#officeResults" TargetMode="External"/></Relationships>
</file>

<file path=ppt/slides/_rels/slide50.xml.rels><?xml version="1.0" encoding="UTF-8" standalone="yes"?>
<Relationships xmlns="http://schemas.openxmlformats.org/package/2006/relationships"><Relationship Id="rId3" Type="http://schemas.openxmlformats.org/officeDocument/2006/relationships/hyperlink" Target="https://www.medicare.gov/medicare-and-you" TargetMode="External"/><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5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3.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5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4.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5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5.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5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6.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58.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jpeg"/></Relationships>
</file>

<file path=ppt/slides/_rels/slide59.xml.rels><?xml version="1.0" encoding="UTF-8" standalone="yes"?>
<Relationships xmlns="http://schemas.openxmlformats.org/package/2006/relationships"><Relationship Id="rId3" Type="http://schemas.openxmlformats.org/officeDocument/2006/relationships/hyperlink" Target="https://dhs.wi.gov/medicare-help" TargetMode="External"/><Relationship Id="rId2" Type="http://schemas.openxmlformats.org/officeDocument/2006/relationships/notesSlide" Target="../notesSlides/notesSlide59.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s://www.medicare.gov/medicare-and-you" TargetMode="External"/><Relationship Id="rId2" Type="http://schemas.openxmlformats.org/officeDocument/2006/relationships/notesSlide" Target="../notesSlides/notesSlide62.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6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3.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5.xml"/><Relationship Id="rId1" Type="http://schemas.openxmlformats.org/officeDocument/2006/relationships/slideLayout" Target="../slideLayouts/slideLayout7.xml"/><Relationship Id="rId4" Type="http://schemas.openxmlformats.org/officeDocument/2006/relationships/hyperlink" Target="http://www.medicare.gov/" TargetMode="External"/></Relationships>
</file>

<file path=ppt/slides/_rels/slide6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6.png"/><Relationship Id="rId7" Type="http://schemas.openxmlformats.org/officeDocument/2006/relationships/diagramColors" Target="../diagrams/colors1.xml"/><Relationship Id="rId2" Type="http://schemas.openxmlformats.org/officeDocument/2006/relationships/notesSlide" Target="../notesSlides/notesSlide66.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hyperlink" Target="https://www.medicare.gov/basics/costs/medicare-costs" TargetMode="External"/></Relationships>
</file>

<file path=ppt/slides/_rels/slide6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hyperlink" Target="https://www.dhs.wisconsin.gov/seniorcare/index.htm" TargetMode="Externa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hyperlink" Target="http://www.dhs.wisconsin.gov/seniorcare" TargetMode="External"/><Relationship Id="rId2" Type="http://schemas.openxmlformats.org/officeDocument/2006/relationships/notesSlide" Target="../notesSlides/notesSlide72.xml"/><Relationship Id="rId1" Type="http://schemas.openxmlformats.org/officeDocument/2006/relationships/slideLayout" Target="../slideLayouts/slideLayout7.xml"/><Relationship Id="rId4" Type="http://schemas.openxmlformats.org/officeDocument/2006/relationships/image" Target="../media/image27.jpg"/></Relationships>
</file>

<file path=ppt/slides/_rels/slide73.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hyperlink" Target="http://www.medicare.gov/" TargetMode="External"/><Relationship Id="rId2" Type="http://schemas.openxmlformats.org/officeDocument/2006/relationships/notesSlide" Target="../notesSlides/notesSlide74.xml"/><Relationship Id="rId1" Type="http://schemas.openxmlformats.org/officeDocument/2006/relationships/slideLayout" Target="../slideLayouts/slideLayout7.xml"/><Relationship Id="rId4" Type="http://schemas.openxmlformats.org/officeDocument/2006/relationships/hyperlink" Target="https://www.dhs.wisconsin.gov/benefit-specialists/medicare-counseling.htm" TargetMode="External"/></Relationships>
</file>

<file path=ppt/slides/_rels/slide75.xml.rels><?xml version="1.0" encoding="UTF-8" standalone="yes"?>
<Relationships xmlns="http://schemas.openxmlformats.org/package/2006/relationships"><Relationship Id="rId3" Type="http://schemas.openxmlformats.org/officeDocument/2006/relationships/hyperlink" Target="http://www.medicare.gov/" TargetMode="External"/><Relationship Id="rId2" Type="http://schemas.openxmlformats.org/officeDocument/2006/relationships/notesSlide" Target="../notesSlides/notesSlide75.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76.xml.rels><?xml version="1.0" encoding="UTF-8" standalone="yes"?>
<Relationships xmlns="http://schemas.openxmlformats.org/package/2006/relationships"><Relationship Id="rId3" Type="http://schemas.openxmlformats.org/officeDocument/2006/relationships/hyperlink" Target="https://dhs.wi.gov/medicare-help" TargetMode="External"/><Relationship Id="rId2" Type="http://schemas.openxmlformats.org/officeDocument/2006/relationships/notesSlide" Target="../notesSlides/notesSlide76.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7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https://www.medicare.gov/medicare-and-you" TargetMode="External"/><Relationship Id="rId2" Type="http://schemas.openxmlformats.org/officeDocument/2006/relationships/notesSlide" Target="../notesSlides/notesSlide79.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ved=2ahUKEwjampK51LzZAhWByoMKHbIcAyUQjRx6BAgAEAY&amp;url=http://clipart-library.com/check-mark-symbol.html&amp;psig=AOvVaw0pqkyRWRr5sC-RGH6gIM_a&amp;ust=1519496691244745"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hyperlink" Target="https://www.ssa.gov/agency/contact/" TargetMode="External"/><Relationship Id="rId4" Type="http://schemas.openxmlformats.org/officeDocument/2006/relationships/image" Target="../media/image5.jpeg"/></Relationships>
</file>

<file path=ppt/slides/_rels/slide8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2.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9.png"/></Relationships>
</file>

<file path=ppt/slides/_rels/slide83.xml.rels><?xml version="1.0" encoding="UTF-8" standalone="yes"?>
<Relationships xmlns="http://schemas.openxmlformats.org/package/2006/relationships"><Relationship Id="rId8" Type="http://schemas.openxmlformats.org/officeDocument/2006/relationships/hyperlink" Target="https://www.ssa.gov/benefits/medicare/prescriptionhelp.html" TargetMode="External"/><Relationship Id="rId3" Type="http://schemas.openxmlformats.org/officeDocument/2006/relationships/hyperlink" Target="http://www.dhs.wisconsin.gov/medicaid" TargetMode="External"/><Relationship Id="rId7" Type="http://schemas.openxmlformats.org/officeDocument/2006/relationships/hyperlink" Target="https://www.dhs.wisconsin.gov/benefit-specialists/index.htm" TargetMode="External"/><Relationship Id="rId2" Type="http://schemas.openxmlformats.org/officeDocument/2006/relationships/notesSlide" Target="../notesSlides/notesSlide83.xml"/><Relationship Id="rId1" Type="http://schemas.openxmlformats.org/officeDocument/2006/relationships/slideLayout" Target="../slideLayouts/slideLayout7.xml"/><Relationship Id="rId6" Type="http://schemas.openxmlformats.org/officeDocument/2006/relationships/hyperlink" Target="https://www.dhs.wisconsin.gov/forwardhealth/imagency/index.htm" TargetMode="External"/><Relationship Id="rId5" Type="http://schemas.openxmlformats.org/officeDocument/2006/relationships/hyperlink" Target="https://access.wisconsin.gov/access/" TargetMode="External"/><Relationship Id="rId4" Type="http://schemas.openxmlformats.org/officeDocument/2006/relationships/hyperlink" Target="https://www.dhs.wisconsin.gov/library/p-10062.htm" TargetMode="External"/><Relationship Id="rId9" Type="http://schemas.openxmlformats.org/officeDocument/2006/relationships/hyperlink" Target="http://www.dhs.wisconsin.gov/seniorcare" TargetMode="External"/></Relationships>
</file>

<file path=ppt/slides/_rels/slide8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6.xml"/><Relationship Id="rId1" Type="http://schemas.openxmlformats.org/officeDocument/2006/relationships/slideLayout" Target="../slideLayouts/slideLayout7.xml"/><Relationship Id="rId4" Type="http://schemas.openxmlformats.org/officeDocument/2006/relationships/hyperlink" Target="http://www.mymedicare.gov/" TargetMode="External"/></Relationships>
</file>

<file path=ppt/slides/_rels/slide87.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90.xml"/><Relationship Id="rId1" Type="http://schemas.openxmlformats.org/officeDocument/2006/relationships/slideLayout" Target="../slideLayouts/slideLayout7.xml"/><Relationship Id="rId4" Type="http://schemas.openxmlformats.org/officeDocument/2006/relationships/hyperlink" Target="https://dhs.wi.gov/medicare-hel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EEA74-8740-4133-9A10-5223FEF1FC19}"/>
              </a:ext>
            </a:extLst>
          </p:cNvPr>
          <p:cNvSpPr>
            <a:spLocks noGrp="1"/>
          </p:cNvSpPr>
          <p:nvPr>
            <p:ph type="ctrTitle"/>
          </p:nvPr>
        </p:nvSpPr>
        <p:spPr>
          <a:xfrm>
            <a:off x="1523999" y="850866"/>
            <a:ext cx="9144000" cy="1581080"/>
          </a:xfrm>
        </p:spPr>
        <p:txBody>
          <a:bodyPr rtlCol="0"/>
          <a:lstStyle/>
          <a:p>
            <a:pPr rtl="0"/>
            <a:r>
              <a:rPr lang="it">
                <a:solidFill>
                  <a:schemeClr val="accent1">
                    <a:lumMod val="50000"/>
                  </a:schemeClr>
                </a:solidFill>
                <a:latin typeface="Arial" panose="020B0604020202020204" pitchFamily="34" charset="0"/>
                <a:cs typeface="Arial" panose="020B0604020202020204" pitchFamily="34" charset="0"/>
              </a:rPr>
              <a:t>Benvenuti in Medicare</a:t>
            </a:r>
          </a:p>
        </p:txBody>
      </p:sp>
      <p:sp>
        <p:nvSpPr>
          <p:cNvPr id="3" name="Subtitle 2">
            <a:extLst>
              <a:ext uri="{FF2B5EF4-FFF2-40B4-BE49-F238E27FC236}">
                <a16:creationId xmlns:a16="http://schemas.microsoft.com/office/drawing/2014/main" id="{0D98B7A4-7219-45A8-B73E-7394D3728B9F}"/>
              </a:ext>
            </a:extLst>
          </p:cNvPr>
          <p:cNvSpPr>
            <a:spLocks noGrp="1"/>
          </p:cNvSpPr>
          <p:nvPr>
            <p:ph type="subTitle" idx="1"/>
          </p:nvPr>
        </p:nvSpPr>
        <p:spPr>
          <a:xfrm>
            <a:off x="2327315" y="2594502"/>
            <a:ext cx="7537369" cy="996588"/>
          </a:xfrm>
        </p:spPr>
        <p:txBody>
          <a:bodyPr rtlCol="0">
            <a:normAutofit/>
          </a:bodyPr>
          <a:lstStyle/>
          <a:p>
            <a:pPr rtl="0"/>
            <a:r>
              <a:rPr lang="it" sz="2800">
                <a:solidFill>
                  <a:srgbClr val="FF0000"/>
                </a:solidFill>
                <a:latin typeface="Arial" charset="0"/>
                <a:cs typeface="Arial" charset="0"/>
              </a:rPr>
              <a:t> </a:t>
            </a:r>
            <a:r>
              <a:rPr lang="it" sz="3200">
                <a:latin typeface="Arial" charset="0"/>
                <a:cs typeface="Arial" charset="0"/>
              </a:rPr>
              <a:t>Un ciclo di formazione per le persone con Medicare nel Wisconsin</a:t>
            </a:r>
          </a:p>
          <a:p>
            <a:pPr rtl="0"/>
            <a:endParaRPr lang="en-US" sz="2800" dirty="0"/>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22363"/>
          </a:xfrm>
          <a:prstGeom prst="rect">
            <a:avLst/>
          </a:prstGeom>
          <a:solidFill>
            <a:schemeClr val="accent5">
              <a:lumMod val="50000"/>
            </a:schemeClr>
          </a:solidFill>
        </p:spPr>
        <p:txBody>
          <a:bodyPr wrap="square" rtlCol="0">
            <a:spAutoFit/>
          </a:bodyPr>
          <a:lstStyle/>
          <a:p>
            <a:pPr rtl="0"/>
            <a:endParaRPr lang="en-US" dirty="0"/>
          </a:p>
        </p:txBody>
      </p:sp>
      <p:sp>
        <p:nvSpPr>
          <p:cNvPr id="6" name="TextBox 5">
            <a:extLst>
              <a:ext uri="{FF2B5EF4-FFF2-40B4-BE49-F238E27FC236}">
                <a16:creationId xmlns:a16="http://schemas.microsoft.com/office/drawing/2014/main" id="{A0DDB328-E1A9-4585-97CD-07C6D93A2A70}"/>
              </a:ext>
            </a:extLst>
          </p:cNvPr>
          <p:cNvSpPr txBox="1"/>
          <p:nvPr/>
        </p:nvSpPr>
        <p:spPr>
          <a:xfrm>
            <a:off x="0" y="6240004"/>
            <a:ext cx="12192000" cy="369332"/>
          </a:xfrm>
          <a:prstGeom prst="rect">
            <a:avLst/>
          </a:prstGeom>
          <a:solidFill>
            <a:schemeClr val="accent1">
              <a:lumMod val="50000"/>
            </a:schemeClr>
          </a:solidFill>
        </p:spPr>
        <p:txBody>
          <a:bodyPr wrap="square" rtlCol="0">
            <a:spAutoFit/>
          </a:bodyPr>
          <a:lstStyle/>
          <a:p>
            <a:pPr rtl="0"/>
            <a:endParaRPr lang="en-US" dirty="0"/>
          </a:p>
        </p:txBody>
      </p:sp>
      <p:sp>
        <p:nvSpPr>
          <p:cNvPr id="7" name="TextBox 6">
            <a:extLst>
              <a:ext uri="{FF2B5EF4-FFF2-40B4-BE49-F238E27FC236}">
                <a16:creationId xmlns:a16="http://schemas.microsoft.com/office/drawing/2014/main" id="{88354D11-0E1D-4207-A620-5279E9C89608}"/>
              </a:ext>
            </a:extLst>
          </p:cNvPr>
          <p:cNvSpPr txBox="1"/>
          <p:nvPr/>
        </p:nvSpPr>
        <p:spPr>
          <a:xfrm>
            <a:off x="0" y="6536809"/>
            <a:ext cx="12192000" cy="369332"/>
          </a:xfrm>
          <a:prstGeom prst="rect">
            <a:avLst/>
          </a:prstGeom>
          <a:solidFill>
            <a:srgbClr val="00817E"/>
          </a:solidFill>
        </p:spPr>
        <p:txBody>
          <a:bodyPr wrap="square" rtlCol="0">
            <a:spAutoFit/>
          </a:bodyPr>
          <a:lstStyle/>
          <a:p>
            <a:pPr algn="r" rtl="0"/>
            <a:endParaRPr lang="en-US" dirty="0">
              <a:solidFill>
                <a:schemeClr val="bg1"/>
              </a:solidFill>
            </a:endParaRPr>
          </a:p>
        </p:txBody>
      </p:sp>
      <p:pic>
        <p:nvPicPr>
          <p:cNvPr id="9" name="Picture 8">
            <a:extLst>
              <a:ext uri="{FF2B5EF4-FFF2-40B4-BE49-F238E27FC236}">
                <a16:creationId xmlns:a16="http://schemas.microsoft.com/office/drawing/2014/main" id="{38C95957-1CED-4155-9B8B-852B9661443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77763" y="4250264"/>
            <a:ext cx="4236472" cy="1330566"/>
          </a:xfrm>
          <a:prstGeom prst="rect">
            <a:avLst/>
          </a:prstGeom>
          <a:noFill/>
          <a:ln>
            <a:noFill/>
          </a:ln>
        </p:spPr>
      </p:pic>
    </p:spTree>
    <p:extLst>
      <p:ext uri="{BB962C8B-B14F-4D97-AF65-F5344CB8AC3E}">
        <p14:creationId xmlns:p14="http://schemas.microsoft.com/office/powerpoint/2010/main" val="20499382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419C795-0A00-4242-86F6-8D1E5ECCF4AC}"/>
              </a:ext>
            </a:extLst>
          </p:cNvPr>
          <p:cNvSpPr/>
          <p:nvPr/>
        </p:nvSpPr>
        <p:spPr>
          <a:xfrm>
            <a:off x="1162684" y="1107996"/>
            <a:ext cx="10663222" cy="3093154"/>
          </a:xfrm>
          <a:prstGeom prst="rect">
            <a:avLst/>
          </a:prstGeom>
        </p:spPr>
        <p:txBody>
          <a:bodyPr wrap="square" rtlCol="0">
            <a:spAutoFit/>
          </a:bodyPr>
          <a:lstStyle/>
          <a:p>
            <a:pPr rtl="0">
              <a:spcAft>
                <a:spcPts val="1200"/>
              </a:spcAft>
              <a:defRPr/>
            </a:pPr>
            <a:r>
              <a:rPr lang="it" sz="3600" dirty="0">
                <a:cs typeface="Arial" panose="020B0604020202020204" pitchFamily="34" charset="0"/>
              </a:rPr>
              <a:t>Per un </a:t>
            </a:r>
            <a:r>
              <a:rPr lang="it" sz="3600" b="1" dirty="0">
                <a:cs typeface="Arial" panose="020B0604020202020204" pitchFamily="34" charset="0"/>
              </a:rPr>
              <a:t>aiuto gratuito e imparziale su Medicare</a:t>
            </a:r>
            <a:r>
              <a:rPr lang="it" sz="3600" dirty="0">
                <a:cs typeface="Arial" panose="020B0604020202020204" pitchFamily="34" charset="0"/>
              </a:rPr>
              <a:t>, contattare il Wisconsin State Health Insurance Assistance Program:</a:t>
            </a:r>
          </a:p>
          <a:p>
            <a:pPr marL="457200" indent="-457200" rtl="0">
              <a:spcAft>
                <a:spcPts val="600"/>
              </a:spcAft>
              <a:buFont typeface="Arial" panose="020B0604020202020204" pitchFamily="34" charset="0"/>
              <a:buChar char="•"/>
              <a:defRPr/>
            </a:pPr>
            <a:r>
              <a:rPr lang="it" sz="3600" dirty="0">
                <a:cs typeface="Arial" panose="020B0604020202020204" pitchFamily="34" charset="0"/>
              </a:rPr>
              <a:t>Chiamare la Medigap Helpline al numero 1-800-242-1060.</a:t>
            </a:r>
          </a:p>
          <a:p>
            <a:pPr marL="457200" indent="-457200" rtl="0">
              <a:spcAft>
                <a:spcPts val="600"/>
              </a:spcAft>
              <a:buFont typeface="Arial" panose="020B0604020202020204" pitchFamily="34" charset="0"/>
              <a:buChar char="•"/>
              <a:defRPr/>
            </a:pPr>
            <a:r>
              <a:rPr lang="it" sz="3600" dirty="0">
                <a:cs typeface="Arial" panose="020B0604020202020204" pitchFamily="34" charset="0"/>
              </a:rPr>
              <a:t>Visitare il sito web del Wisconsin Department of Health Services all'indirizzo </a:t>
            </a:r>
            <a:r>
              <a:rPr lang="it" sz="3600" dirty="0">
                <a:cs typeface="Arial" panose="020B0604020202020204" pitchFamily="34" charset="0"/>
                <a:hlinkClick r:id="rId3"/>
              </a:rPr>
              <a:t>dhs.wi.gov/medicare-help</a:t>
            </a:r>
            <a:r>
              <a:rPr lang="it" sz="3600" dirty="0">
                <a:cs typeface="Arial" panose="020B0604020202020204" pitchFamily="34" charset="0"/>
              </a:rPr>
              <a:t>. </a:t>
            </a:r>
            <a:endParaRPr lang="en-US" sz="2400" dirty="0">
              <a:cs typeface="Arial" panose="020B0604020202020204" pitchFamily="34" charset="0"/>
            </a:endParaRPr>
          </a:p>
        </p:txBody>
      </p:sp>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rtlCol="0"/>
          <a:lstStyle/>
          <a:p>
            <a:pPr rtl="0"/>
            <a:fld id="{844A7B69-93E2-4D34-896D-EFDD7F03AB74}" type="slidenum">
              <a:rPr lang="en-US" smtClean="0"/>
              <a:t>10</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it" sz="4000">
                <a:solidFill>
                  <a:schemeClr val="bg1"/>
                </a:solidFill>
                <a:latin typeface="Arial" panose="020B0604020202020204" pitchFamily="34" charset="0"/>
                <a:cs typeface="Arial" panose="020B0604020202020204" pitchFamily="34" charset="0"/>
              </a:rPr>
              <a:t>Aiuto locale per le persone con Medicare</a:t>
            </a:r>
          </a:p>
          <a:p>
            <a:pPr algn="ctr" rtl="0"/>
            <a:endParaRPr lang="en-US" sz="1200" dirty="0">
              <a:solidFill>
                <a:schemeClr val="bg1"/>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823EEF29-0CEC-4923-8448-438C598789E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8784" y="5879457"/>
            <a:ext cx="2328804" cy="731417"/>
          </a:xfrm>
          <a:prstGeom prst="rect">
            <a:avLst/>
          </a:prstGeom>
          <a:noFill/>
          <a:ln>
            <a:noFill/>
          </a:ln>
        </p:spPr>
      </p:pic>
    </p:spTree>
    <p:extLst>
      <p:ext uri="{BB962C8B-B14F-4D97-AF65-F5344CB8AC3E}">
        <p14:creationId xmlns:p14="http://schemas.microsoft.com/office/powerpoint/2010/main" val="30819277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EEA74-8740-4133-9A10-5223FEF1FC19}"/>
              </a:ext>
            </a:extLst>
          </p:cNvPr>
          <p:cNvSpPr>
            <a:spLocks noGrp="1"/>
          </p:cNvSpPr>
          <p:nvPr>
            <p:ph type="ctrTitle"/>
          </p:nvPr>
        </p:nvSpPr>
        <p:spPr>
          <a:xfrm>
            <a:off x="1523999" y="850866"/>
            <a:ext cx="9144000" cy="1581080"/>
          </a:xfrm>
        </p:spPr>
        <p:txBody>
          <a:bodyPr rtlCol="0"/>
          <a:lstStyle/>
          <a:p>
            <a:pPr rtl="0"/>
            <a:r>
              <a:rPr lang="it">
                <a:solidFill>
                  <a:schemeClr val="accent1">
                    <a:lumMod val="50000"/>
                  </a:schemeClr>
                </a:solidFill>
                <a:latin typeface="Arial" panose="020B0604020202020204" pitchFamily="34" charset="0"/>
                <a:cs typeface="Arial" panose="020B0604020202020204" pitchFamily="34" charset="0"/>
              </a:rPr>
              <a:t>Benvenuti in Medicare</a:t>
            </a:r>
          </a:p>
        </p:txBody>
      </p:sp>
      <p:sp>
        <p:nvSpPr>
          <p:cNvPr id="3" name="Subtitle 2">
            <a:extLst>
              <a:ext uri="{FF2B5EF4-FFF2-40B4-BE49-F238E27FC236}">
                <a16:creationId xmlns:a16="http://schemas.microsoft.com/office/drawing/2014/main" id="{0D98B7A4-7219-45A8-B73E-7394D3728B9F}"/>
              </a:ext>
            </a:extLst>
          </p:cNvPr>
          <p:cNvSpPr>
            <a:spLocks noGrp="1"/>
          </p:cNvSpPr>
          <p:nvPr>
            <p:ph type="subTitle" idx="1"/>
          </p:nvPr>
        </p:nvSpPr>
        <p:spPr>
          <a:xfrm>
            <a:off x="2327315" y="2594502"/>
            <a:ext cx="7537369" cy="996588"/>
          </a:xfrm>
        </p:spPr>
        <p:txBody>
          <a:bodyPr rtlCol="0">
            <a:normAutofit/>
          </a:bodyPr>
          <a:lstStyle/>
          <a:p>
            <a:pPr rtl="0"/>
            <a:r>
              <a:rPr lang="it" sz="2800">
                <a:solidFill>
                  <a:srgbClr val="FF0000"/>
                </a:solidFill>
                <a:latin typeface="Arial" charset="0"/>
                <a:cs typeface="Arial" charset="0"/>
              </a:rPr>
              <a:t> </a:t>
            </a:r>
            <a:r>
              <a:rPr lang="it" sz="3200">
                <a:latin typeface="Arial" charset="0"/>
                <a:cs typeface="Arial" charset="0"/>
              </a:rPr>
              <a:t>Un ciclo di formazione per le persone con Medicare nel Wisconsin</a:t>
            </a:r>
          </a:p>
          <a:p>
            <a:pPr rtl="0"/>
            <a:endParaRPr lang="en-US" sz="2800" dirty="0"/>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22363"/>
          </a:xfrm>
          <a:prstGeom prst="rect">
            <a:avLst/>
          </a:prstGeom>
          <a:solidFill>
            <a:schemeClr val="accent5">
              <a:lumMod val="50000"/>
            </a:schemeClr>
          </a:solidFill>
        </p:spPr>
        <p:txBody>
          <a:bodyPr wrap="square" rtlCol="0">
            <a:spAutoFit/>
          </a:bodyPr>
          <a:lstStyle/>
          <a:p>
            <a:pPr rtl="0"/>
            <a:endParaRPr lang="en-US" dirty="0"/>
          </a:p>
        </p:txBody>
      </p:sp>
      <p:sp>
        <p:nvSpPr>
          <p:cNvPr id="6" name="TextBox 5">
            <a:extLst>
              <a:ext uri="{FF2B5EF4-FFF2-40B4-BE49-F238E27FC236}">
                <a16:creationId xmlns:a16="http://schemas.microsoft.com/office/drawing/2014/main" id="{A0DDB328-E1A9-4585-97CD-07C6D93A2A70}"/>
              </a:ext>
            </a:extLst>
          </p:cNvPr>
          <p:cNvSpPr txBox="1"/>
          <p:nvPr/>
        </p:nvSpPr>
        <p:spPr>
          <a:xfrm>
            <a:off x="0" y="6240004"/>
            <a:ext cx="12192000" cy="369332"/>
          </a:xfrm>
          <a:prstGeom prst="rect">
            <a:avLst/>
          </a:prstGeom>
          <a:solidFill>
            <a:schemeClr val="accent1">
              <a:lumMod val="50000"/>
            </a:schemeClr>
          </a:solidFill>
        </p:spPr>
        <p:txBody>
          <a:bodyPr wrap="square" rtlCol="0">
            <a:spAutoFit/>
          </a:bodyPr>
          <a:lstStyle/>
          <a:p>
            <a:pPr rtl="0"/>
            <a:endParaRPr lang="en-US" dirty="0"/>
          </a:p>
        </p:txBody>
      </p:sp>
      <p:sp>
        <p:nvSpPr>
          <p:cNvPr id="7" name="TextBox 6">
            <a:extLst>
              <a:ext uri="{FF2B5EF4-FFF2-40B4-BE49-F238E27FC236}">
                <a16:creationId xmlns:a16="http://schemas.microsoft.com/office/drawing/2014/main" id="{88354D11-0E1D-4207-A620-5279E9C89608}"/>
              </a:ext>
            </a:extLst>
          </p:cNvPr>
          <p:cNvSpPr txBox="1"/>
          <p:nvPr/>
        </p:nvSpPr>
        <p:spPr>
          <a:xfrm>
            <a:off x="0" y="6536809"/>
            <a:ext cx="12192000" cy="369332"/>
          </a:xfrm>
          <a:prstGeom prst="rect">
            <a:avLst/>
          </a:prstGeom>
          <a:solidFill>
            <a:srgbClr val="00817E"/>
          </a:solidFill>
        </p:spPr>
        <p:txBody>
          <a:bodyPr wrap="square" rtlCol="0">
            <a:spAutoFit/>
          </a:bodyPr>
          <a:lstStyle/>
          <a:p>
            <a:pPr algn="r" rtl="0"/>
            <a:endParaRPr lang="en-US" dirty="0">
              <a:solidFill>
                <a:schemeClr val="bg1"/>
              </a:solidFill>
            </a:endParaRPr>
          </a:p>
        </p:txBody>
      </p:sp>
      <p:pic>
        <p:nvPicPr>
          <p:cNvPr id="9" name="Picture 8">
            <a:extLst>
              <a:ext uri="{FF2B5EF4-FFF2-40B4-BE49-F238E27FC236}">
                <a16:creationId xmlns:a16="http://schemas.microsoft.com/office/drawing/2014/main" id="{38C95957-1CED-4155-9B8B-852B9661443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77763" y="4250264"/>
            <a:ext cx="4236472" cy="1330566"/>
          </a:xfrm>
          <a:prstGeom prst="rect">
            <a:avLst/>
          </a:prstGeom>
          <a:noFill/>
          <a:ln>
            <a:noFill/>
          </a:ln>
        </p:spPr>
      </p:pic>
    </p:spTree>
    <p:extLst>
      <p:ext uri="{BB962C8B-B14F-4D97-AF65-F5344CB8AC3E}">
        <p14:creationId xmlns:p14="http://schemas.microsoft.com/office/powerpoint/2010/main" val="339992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8EBBC01-D7CC-412C-965C-FC56B8F1D96B}"/>
              </a:ext>
            </a:extLst>
          </p:cNvPr>
          <p:cNvSpPr>
            <a:spLocks noGrp="1"/>
          </p:cNvSpPr>
          <p:nvPr>
            <p:ph type="title"/>
          </p:nvPr>
        </p:nvSpPr>
        <p:spPr/>
        <p:txBody>
          <a:bodyPr rtlCol="0"/>
          <a:lstStyle/>
          <a:p>
            <a:pPr algn="ctr" rtl="0"/>
            <a:r>
              <a:rPr lang="it"/>
              <a:t>Esclusione di responsabilità per le sovvenzioni</a:t>
            </a:r>
          </a:p>
        </p:txBody>
      </p:sp>
      <p:sp>
        <p:nvSpPr>
          <p:cNvPr id="3" name="Content Placeholder 2">
            <a:extLst>
              <a:ext uri="{FF2B5EF4-FFF2-40B4-BE49-F238E27FC236}">
                <a16:creationId xmlns:a16="http://schemas.microsoft.com/office/drawing/2014/main" id="{E3864779-0E76-4DBB-AECC-68B5AFF6C2E5}"/>
              </a:ext>
            </a:extLst>
          </p:cNvPr>
          <p:cNvSpPr>
            <a:spLocks noGrp="1"/>
          </p:cNvSpPr>
          <p:nvPr>
            <p:ph idx="1"/>
          </p:nvPr>
        </p:nvSpPr>
        <p:spPr>
          <a:xfrm>
            <a:off x="1952403" y="2345439"/>
            <a:ext cx="8287193" cy="3356159"/>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marL="0" indent="0" algn="just" rtl="0">
              <a:buNone/>
            </a:pPr>
            <a:r>
              <a:rPr lang="it" sz="2400">
                <a:latin typeface="Arial" panose="020B0604020202020204" pitchFamily="34" charset="0"/>
                <a:cs typeface="Arial" panose="020B0604020202020204" pitchFamily="34" charset="0"/>
              </a:rPr>
              <a:t>Questo progetto è stato sostenuto dal Wisconsin Dipartimento della Salute e dei Servizi Umani con l'assistenza finanziaria, totale o parziale, della sovvenzione n. 90SAPG0091, dagli Stati Uniti. Amministrazione per la vita in comunità, Dipartimento della Salute e dei Servizi Umani, Washington. 20201. I borsisti che intraprendono progetti con il patrocinio del governo sono incoraggiati ad esprimere liberamente i loro pareri e le loro conclusioni. I punti di vista o le opinioni non rappresentano quindi necessariamente la politica ufficiale dell'ACL.</a:t>
            </a:r>
          </a:p>
        </p:txBody>
      </p:sp>
      <p:sp>
        <p:nvSpPr>
          <p:cNvPr id="5" name="Slide Number Placeholder 4">
            <a:extLst>
              <a:ext uri="{FF2B5EF4-FFF2-40B4-BE49-F238E27FC236}">
                <a16:creationId xmlns:a16="http://schemas.microsoft.com/office/drawing/2014/main" id="{7AF26E53-EFE7-49D9-98D0-4C8E72500302}"/>
              </a:ext>
            </a:extLst>
          </p:cNvPr>
          <p:cNvSpPr>
            <a:spLocks noGrp="1"/>
          </p:cNvSpPr>
          <p:nvPr>
            <p:ph type="sldNum" sz="quarter" idx="12"/>
          </p:nvPr>
        </p:nvSpPr>
        <p:spPr/>
        <p:txBody>
          <a:bodyPr rtlCol="0"/>
          <a:lstStyle/>
          <a:p>
            <a:pPr rtl="0"/>
            <a:fld id="{844A7B69-93E2-4D34-896D-EFDD7F03AB74}" type="slidenum">
              <a:rPr lang="en-US" smtClean="0"/>
              <a:t>12</a:t>
            </a:fld>
            <a:endParaRPr lang="en-US"/>
          </a:p>
        </p:txBody>
      </p:sp>
    </p:spTree>
    <p:extLst>
      <p:ext uri="{BB962C8B-B14F-4D97-AF65-F5344CB8AC3E}">
        <p14:creationId xmlns:p14="http://schemas.microsoft.com/office/powerpoint/2010/main" val="9592435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0935" y="2260558"/>
            <a:ext cx="6956276" cy="365126"/>
          </a:xfrm>
          <a:prstGeom prst="rect">
            <a:avLst/>
          </a:prstGeom>
          <a:solidFill>
            <a:schemeClr val="accent4">
              <a:lumMod val="20000"/>
              <a:lumOff val="80000"/>
            </a:schemeClr>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it" sz="4000">
                <a:solidFill>
                  <a:schemeClr val="bg1"/>
                </a:solidFill>
                <a:latin typeface="Arial" panose="020B0604020202020204" pitchFamily="34" charset="0"/>
                <a:cs typeface="Arial" panose="020B0604020202020204" pitchFamily="34" charset="0"/>
              </a:rPr>
              <a:t>Schema di presentazione</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7" name="Subtitle 2">
            <a:extLst>
              <a:ext uri="{FF2B5EF4-FFF2-40B4-BE49-F238E27FC236}">
                <a16:creationId xmlns:a16="http://schemas.microsoft.com/office/drawing/2014/main" id="{77FD71F1-D557-48C5-8393-F1E95CD87680}"/>
              </a:ext>
            </a:extLst>
          </p:cNvPr>
          <p:cNvSpPr txBox="1">
            <a:spLocks/>
          </p:cNvSpPr>
          <p:nvPr/>
        </p:nvSpPr>
        <p:spPr>
          <a:xfrm>
            <a:off x="640935" y="1766116"/>
            <a:ext cx="8718220" cy="4709111"/>
          </a:xfrm>
          <a:prstGeom prst="rect">
            <a:avLst/>
          </a:prstGeom>
        </p:spPr>
        <p:txBody>
          <a:bodyPr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600"/>
              </a:spcAft>
              <a:buNone/>
              <a:tabLst>
                <a:tab pos="914400" algn="l"/>
              </a:tabLst>
            </a:pPr>
            <a:r>
              <a:rPr lang="it" sz="2600" b="1" dirty="0">
                <a:cs typeface="Arial" panose="020B0604020202020204" pitchFamily="34" charset="0"/>
              </a:rPr>
              <a:t>Parte 1: </a:t>
            </a:r>
            <a:r>
              <a:rPr lang="hu-HU" sz="2600" b="1" dirty="0">
                <a:cs typeface="Arial" panose="020B0604020202020204" pitchFamily="34" charset="0"/>
              </a:rPr>
              <a:t> </a:t>
            </a:r>
            <a:r>
              <a:rPr lang="it" sz="2600" dirty="0">
                <a:cs typeface="Arial" panose="020B0604020202020204" pitchFamily="34" charset="0"/>
              </a:rPr>
              <a:t>Iscrizione a Medicare </a:t>
            </a:r>
          </a:p>
          <a:p>
            <a:pPr marL="0" indent="0">
              <a:spcAft>
                <a:spcPts val="600"/>
              </a:spcAft>
              <a:buNone/>
            </a:pPr>
            <a:r>
              <a:rPr lang="it" sz="2600" b="1" dirty="0">
                <a:cs typeface="Arial" panose="020B0604020202020204" pitchFamily="34" charset="0"/>
              </a:rPr>
              <a:t>Parte 2:</a:t>
            </a:r>
            <a:r>
              <a:rPr lang="hu-HU" sz="2600" b="1" dirty="0">
                <a:cs typeface="Arial" panose="020B0604020202020204" pitchFamily="34" charset="0"/>
              </a:rPr>
              <a:t> </a:t>
            </a:r>
            <a:r>
              <a:rPr lang="it" sz="2600" b="1" dirty="0">
                <a:cs typeface="Arial" panose="020B0604020202020204" pitchFamily="34" charset="0"/>
              </a:rPr>
              <a:t>Nozioni di base di Medicare; Parte A </a:t>
            </a:r>
            <a:r>
              <a:rPr lang="hu-HU" sz="2600" b="1" dirty="0">
                <a:cs typeface="Arial" panose="020B0604020202020204" pitchFamily="34" charset="0"/>
              </a:rPr>
              <a:t> </a:t>
            </a:r>
            <a:r>
              <a:rPr lang="it" sz="2600" b="1" dirty="0">
                <a:cs typeface="Arial" panose="020B0604020202020204" pitchFamily="34" charset="0"/>
              </a:rPr>
              <a:t>Parte B;</a:t>
            </a:r>
          </a:p>
          <a:p>
            <a:pPr marL="0" indent="0" rtl="0">
              <a:spcAft>
                <a:spcPts val="600"/>
              </a:spcAft>
              <a:buNone/>
            </a:pPr>
            <a:r>
              <a:rPr lang="it" sz="2600" b="1" dirty="0">
                <a:cs typeface="Arial" panose="020B0604020202020204" pitchFamily="34" charset="0"/>
              </a:rPr>
              <a:t>Parte 3: </a:t>
            </a:r>
            <a:r>
              <a:rPr lang="it" sz="2600" dirty="0">
                <a:cs typeface="Arial" panose="020B0604020202020204" pitchFamily="34" charset="0"/>
              </a:rPr>
              <a:t>Le sue scelte di copertura; Original Medicare; 	</a:t>
            </a:r>
            <a:r>
              <a:rPr lang="hu-HU" sz="2600" dirty="0">
                <a:cs typeface="Arial" panose="020B0604020202020204" pitchFamily="34" charset="0"/>
              </a:rPr>
              <a:t> </a:t>
            </a:r>
            <a:r>
              <a:rPr lang="it" sz="2600" dirty="0">
                <a:cs typeface="Arial" panose="020B0604020202020204" pitchFamily="34" charset="0"/>
              </a:rPr>
              <a:t>Assicurazione Medigap</a:t>
            </a:r>
          </a:p>
          <a:p>
            <a:pPr marL="0" indent="0" rtl="0">
              <a:spcAft>
                <a:spcPts val="600"/>
              </a:spcAft>
              <a:buNone/>
            </a:pPr>
            <a:r>
              <a:rPr lang="it" sz="2600" b="1" dirty="0">
                <a:cs typeface="Arial" panose="020B0604020202020204" pitchFamily="34" charset="0"/>
              </a:rPr>
              <a:t>Parte 4: </a:t>
            </a:r>
            <a:r>
              <a:rPr lang="it" sz="2600" dirty="0">
                <a:cs typeface="Arial" panose="020B0604020202020204" pitchFamily="34" charset="0"/>
              </a:rPr>
              <a:t>Piani Medicare Advantage (Parte C); </a:t>
            </a:r>
            <a:br>
              <a:rPr lang="en-US" sz="2600" dirty="0">
                <a:cs typeface="Arial" panose="020B0604020202020204" pitchFamily="34" charset="0"/>
              </a:rPr>
            </a:br>
            <a:r>
              <a:rPr lang="it" sz="2600" dirty="0">
                <a:cs typeface="Arial" panose="020B0604020202020204" pitchFamily="34" charset="0"/>
              </a:rPr>
              <a:t>	</a:t>
            </a:r>
            <a:r>
              <a:rPr lang="hu-HU" sz="2600" dirty="0">
                <a:cs typeface="Arial" panose="020B0604020202020204" pitchFamily="34" charset="0"/>
              </a:rPr>
              <a:t> </a:t>
            </a:r>
            <a:r>
              <a:rPr lang="it" sz="2600" dirty="0">
                <a:cs typeface="Arial" panose="020B0604020202020204" pitchFamily="34" charset="0"/>
              </a:rPr>
              <a:t>Altri tipi di copertura </a:t>
            </a:r>
          </a:p>
          <a:p>
            <a:pPr marL="0" indent="0" rtl="0">
              <a:spcAft>
                <a:spcPts val="600"/>
              </a:spcAft>
              <a:buNone/>
            </a:pPr>
            <a:r>
              <a:rPr lang="it" sz="2600" b="1" dirty="0">
                <a:cs typeface="Arial" panose="020B0604020202020204" pitchFamily="34" charset="0"/>
              </a:rPr>
              <a:t>Parte 5: </a:t>
            </a:r>
            <a:r>
              <a:rPr lang="it" sz="2600" dirty="0">
                <a:cs typeface="Arial" panose="020B0604020202020204" pitchFamily="34" charset="0"/>
              </a:rPr>
              <a:t>Medicare Part D; SeniorCare; </a:t>
            </a:r>
            <a:br>
              <a:rPr lang="en-US" sz="2600" dirty="0">
                <a:cs typeface="Arial" panose="020B0604020202020204" pitchFamily="34" charset="0"/>
              </a:rPr>
            </a:br>
            <a:r>
              <a:rPr lang="it" sz="2600" dirty="0">
                <a:cs typeface="Arial" panose="020B0604020202020204" pitchFamily="34" charset="0"/>
              </a:rPr>
              <a:t>	</a:t>
            </a:r>
            <a:r>
              <a:rPr lang="hu-HU" sz="2600" dirty="0">
                <a:cs typeface="Arial" panose="020B0604020202020204" pitchFamily="34" charset="0"/>
              </a:rPr>
              <a:t> </a:t>
            </a:r>
            <a:r>
              <a:rPr lang="it" sz="2600" dirty="0">
                <a:cs typeface="Arial" panose="020B0604020202020204" pitchFamily="34" charset="0"/>
              </a:rPr>
              <a:t>Periodo Annuale di Apertura delle Iscrizioni</a:t>
            </a:r>
          </a:p>
          <a:p>
            <a:pPr marL="0" indent="0" rtl="0">
              <a:buNone/>
            </a:pPr>
            <a:r>
              <a:rPr lang="it" sz="2600" b="1" dirty="0">
                <a:cs typeface="Arial" panose="020B0604020202020204" pitchFamily="34" charset="0"/>
              </a:rPr>
              <a:t>Parte 6: </a:t>
            </a:r>
            <a:r>
              <a:rPr lang="it" sz="2600" dirty="0">
                <a:cs typeface="Arial" panose="020B0604020202020204" pitchFamily="34" charset="0"/>
              </a:rPr>
              <a:t>Aiuto alle Persone con Reddito Limitato; 		</a:t>
            </a:r>
            <a:r>
              <a:rPr lang="hu-HU" sz="2600" dirty="0">
                <a:cs typeface="Arial" panose="020B0604020202020204" pitchFamily="34" charset="0"/>
              </a:rPr>
              <a:t> </a:t>
            </a:r>
            <a:r>
              <a:rPr lang="it" sz="2600" dirty="0">
                <a:cs typeface="Arial" panose="020B0604020202020204" pitchFamily="34" charset="0"/>
              </a:rPr>
              <a:t>Proteggersi e prevenire le frodi; </a:t>
            </a:r>
            <a:br>
              <a:rPr lang="en-US" sz="2600" dirty="0">
                <a:cs typeface="Arial" panose="020B0604020202020204" pitchFamily="34" charset="0"/>
              </a:rPr>
            </a:br>
            <a:r>
              <a:rPr lang="it" sz="2600" dirty="0">
                <a:cs typeface="Arial" panose="020B0604020202020204" pitchFamily="34" charset="0"/>
              </a:rPr>
              <a:t>	</a:t>
            </a:r>
            <a:r>
              <a:rPr lang="hu-HU" sz="2600" dirty="0">
                <a:cs typeface="Arial" panose="020B0604020202020204" pitchFamily="34" charset="0"/>
              </a:rPr>
              <a:t> </a:t>
            </a:r>
            <a:r>
              <a:rPr lang="it" sz="2600" dirty="0">
                <a:cs typeface="Arial" panose="020B0604020202020204" pitchFamily="34" charset="0"/>
              </a:rPr>
              <a:t>Revisione e risorse</a:t>
            </a:r>
          </a:p>
          <a:p>
            <a:pPr marL="0" indent="0" rtl="0">
              <a:buNone/>
            </a:pPr>
            <a:endParaRPr lang="en-US" dirty="0"/>
          </a:p>
        </p:txBody>
      </p:sp>
      <p:sp>
        <p:nvSpPr>
          <p:cNvPr id="9" name="TextBox 8">
            <a:extLst>
              <a:ext uri="{FF2B5EF4-FFF2-40B4-BE49-F238E27FC236}">
                <a16:creationId xmlns:a16="http://schemas.microsoft.com/office/drawing/2014/main" id="{9EA4FD0B-5A9E-4C38-97BE-E98AF066CACD}"/>
              </a:ext>
            </a:extLst>
          </p:cNvPr>
          <p:cNvSpPr txBox="1"/>
          <p:nvPr/>
        </p:nvSpPr>
        <p:spPr>
          <a:xfrm>
            <a:off x="8939606" y="5196755"/>
            <a:ext cx="2743200" cy="877163"/>
          </a:xfrm>
          <a:prstGeom prst="rect">
            <a:avLst/>
          </a:prstGeom>
          <a:solidFill>
            <a:schemeClr val="accent1">
              <a:lumMod val="20000"/>
              <a:lumOff val="80000"/>
            </a:schemeClr>
          </a:solidFill>
          <a:ln>
            <a:solidFill>
              <a:schemeClr val="accent1">
                <a:lumMod val="50000"/>
              </a:schemeClr>
            </a:solidFill>
          </a:ln>
        </p:spPr>
        <p:txBody>
          <a:bodyPr wrap="square" rtlCol="0">
            <a:spAutoFit/>
          </a:bodyPr>
          <a:lstStyle/>
          <a:p>
            <a:pPr algn="ctr" rtl="0"/>
            <a:r>
              <a:rPr lang="it" sz="1700"/>
              <a:t>Per informazioni più dettagliate, consultare il </a:t>
            </a:r>
            <a:r>
              <a:rPr lang="it" sz="1700">
                <a:hlinkClick r:id="rId3"/>
              </a:rPr>
              <a:t>manuale Medicare &amp; You</a:t>
            </a:r>
            <a:r>
              <a:rPr lang="it" sz="1700"/>
              <a:t>.</a:t>
            </a:r>
          </a:p>
        </p:txBody>
      </p:sp>
      <p:sp>
        <p:nvSpPr>
          <p:cNvPr id="6" name="Slide Number Placeholder 5">
            <a:extLst>
              <a:ext uri="{FF2B5EF4-FFF2-40B4-BE49-F238E27FC236}">
                <a16:creationId xmlns:a16="http://schemas.microsoft.com/office/drawing/2014/main" id="{0716A08E-6E40-457C-9472-1FC40EE8BFEE}"/>
              </a:ext>
            </a:extLst>
          </p:cNvPr>
          <p:cNvSpPr>
            <a:spLocks noGrp="1"/>
          </p:cNvSpPr>
          <p:nvPr>
            <p:ph type="sldNum" sz="quarter" idx="12"/>
          </p:nvPr>
        </p:nvSpPr>
        <p:spPr/>
        <p:txBody>
          <a:bodyPr rtlCol="0"/>
          <a:lstStyle/>
          <a:p>
            <a:pPr rtl="0"/>
            <a:fld id="{844A7B69-93E2-4D34-896D-EFDD7F03AB74}" type="slidenum">
              <a:rPr lang="en-US" smtClean="0"/>
              <a:t>13</a:t>
            </a:fld>
            <a:endParaRPr lang="en-US" dirty="0"/>
          </a:p>
        </p:txBody>
      </p:sp>
      <p:pic>
        <p:nvPicPr>
          <p:cNvPr id="5" name="Picture 4" descr="A close-up of a poster&#10;&#10;AI-generated content may be incorrect.">
            <a:extLst>
              <a:ext uri="{FF2B5EF4-FFF2-40B4-BE49-F238E27FC236}">
                <a16:creationId xmlns:a16="http://schemas.microsoft.com/office/drawing/2014/main" id="{3DA13CEA-69EA-C09E-2F46-EA673FCC19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39606" y="1390428"/>
            <a:ext cx="2743200" cy="3553036"/>
          </a:xfrm>
          <a:prstGeom prst="rect">
            <a:avLst/>
          </a:prstGeom>
        </p:spPr>
      </p:pic>
    </p:spTree>
    <p:extLst>
      <p:ext uri="{BB962C8B-B14F-4D97-AF65-F5344CB8AC3E}">
        <p14:creationId xmlns:p14="http://schemas.microsoft.com/office/powerpoint/2010/main" val="14883816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rtlCol="0"/>
          <a:lstStyle/>
          <a:p>
            <a:pPr rtl="0"/>
            <a:fld id="{844A7B69-93E2-4D34-896D-EFDD7F03AB74}" type="slidenum">
              <a:rPr lang="en-US" smtClean="0"/>
              <a:t>14</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endParaRPr lang="en-US" sz="4000" dirty="0">
              <a:solidFill>
                <a:schemeClr val="bg1"/>
              </a:solidFill>
              <a:latin typeface="Arial" panose="020B0604020202020204" pitchFamily="34" charset="0"/>
              <a:cs typeface="Arial" panose="020B0604020202020204" pitchFamily="34" charset="0"/>
            </a:endParaRP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7" name="Content Placeholder 2" descr="Part A–Hospital Insurance helps cover&#10;Inpatient hospital care&#10;Inpatient skilled nursing facility (SNF) care&#10;Blood (inpatient)&#10;Certain inpatient non-religious, nonmedical health care in approved religious nonmedical institutions (RNHCIs)&#10;Home health care&#10;Hospice care&#10;" title="List of coverage under Original Medicare Part A-Hospital Insurance Coverage">
            <a:extLst>
              <a:ext uri="{FF2B5EF4-FFF2-40B4-BE49-F238E27FC236}">
                <a16:creationId xmlns:a16="http://schemas.microsoft.com/office/drawing/2014/main" id="{C781D51A-2063-4A6D-A1F2-3BBFBD1EB26A}"/>
              </a:ext>
            </a:extLst>
          </p:cNvPr>
          <p:cNvSpPr txBox="1">
            <a:spLocks/>
          </p:cNvSpPr>
          <p:nvPr/>
        </p:nvSpPr>
        <p:spPr>
          <a:xfrm>
            <a:off x="838200" y="1688070"/>
            <a:ext cx="8809383" cy="52445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1200"/>
              </a:spcAft>
              <a:buNone/>
            </a:pPr>
            <a:r>
              <a:rPr lang="it" sz="5400" b="1" dirty="0"/>
              <a:t>Parte 2</a:t>
            </a:r>
          </a:p>
          <a:p>
            <a:pPr marL="0" indent="0" rtl="0">
              <a:lnSpc>
                <a:spcPct val="100000"/>
              </a:lnSpc>
              <a:spcBef>
                <a:spcPts val="0"/>
              </a:spcBef>
              <a:buNone/>
            </a:pPr>
            <a:r>
              <a:rPr lang="it" sz="3600" dirty="0">
                <a:cs typeface="Arial" panose="020B0604020202020204" pitchFamily="34" charset="0"/>
              </a:rPr>
              <a:t>Nozioni di base di </a:t>
            </a:r>
            <a:endParaRPr lang="hu-HU" sz="3600" dirty="0">
              <a:cs typeface="Arial" panose="020B0604020202020204" pitchFamily="34" charset="0"/>
            </a:endParaRPr>
          </a:p>
          <a:p>
            <a:pPr marL="0" indent="0" rtl="0">
              <a:lnSpc>
                <a:spcPct val="100000"/>
              </a:lnSpc>
              <a:spcBef>
                <a:spcPts val="0"/>
              </a:spcBef>
              <a:buNone/>
            </a:pPr>
            <a:r>
              <a:rPr lang="it" sz="3600" dirty="0">
                <a:cs typeface="Arial" panose="020B0604020202020204" pitchFamily="34" charset="0"/>
              </a:rPr>
              <a:t>Medicare</a:t>
            </a:r>
            <a:endParaRPr lang="en-US" sz="3600" dirty="0"/>
          </a:p>
          <a:p>
            <a:pPr lvl="1" rtl="0">
              <a:buFont typeface="Wingdings" panose="05000000000000000000" pitchFamily="2" charset="2"/>
              <a:buChar char="§"/>
            </a:pPr>
            <a:endParaRPr lang="en-US" dirty="0"/>
          </a:p>
        </p:txBody>
      </p:sp>
      <p:pic>
        <p:nvPicPr>
          <p:cNvPr id="3" name="Picture 2">
            <a:extLst>
              <a:ext uri="{FF2B5EF4-FFF2-40B4-BE49-F238E27FC236}">
                <a16:creationId xmlns:a16="http://schemas.microsoft.com/office/drawing/2014/main" id="{8ECFD6F4-55AE-4D74-81DE-6FB915B0112D}"/>
              </a:ext>
            </a:extLst>
          </p:cNvPr>
          <p:cNvPicPr>
            <a:picLocks noChangeAspect="1"/>
          </p:cNvPicPr>
          <p:nvPr/>
        </p:nvPicPr>
        <p:blipFill rotWithShape="1">
          <a:blip r:embed="rId3">
            <a:extLst>
              <a:ext uri="{28A0092B-C50C-407E-A947-70E740481C1C}">
                <a14:useLocalDpi xmlns:a14="http://schemas.microsoft.com/office/drawing/2010/main" val="0"/>
              </a:ext>
            </a:extLst>
          </a:blip>
          <a:srcRect l="5174" t="22669"/>
          <a:stretch/>
        </p:blipFill>
        <p:spPr>
          <a:xfrm>
            <a:off x="4532244" y="1490457"/>
            <a:ext cx="7659756" cy="4160701"/>
          </a:xfrm>
          <a:prstGeom prst="rect">
            <a:avLst/>
          </a:prstGeom>
        </p:spPr>
      </p:pic>
      <p:pic>
        <p:nvPicPr>
          <p:cNvPr id="9" name="Picture 8">
            <a:extLst>
              <a:ext uri="{FF2B5EF4-FFF2-40B4-BE49-F238E27FC236}">
                <a16:creationId xmlns:a16="http://schemas.microsoft.com/office/drawing/2014/main" id="{B2A81A2E-C4E2-4142-9D7F-A810CDE8156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1070" y="5522772"/>
            <a:ext cx="2855189" cy="896741"/>
          </a:xfrm>
          <a:prstGeom prst="rect">
            <a:avLst/>
          </a:prstGeom>
          <a:noFill/>
          <a:ln>
            <a:noFill/>
          </a:ln>
        </p:spPr>
      </p:pic>
    </p:spTree>
    <p:extLst>
      <p:ext uri="{BB962C8B-B14F-4D97-AF65-F5344CB8AC3E}">
        <p14:creationId xmlns:p14="http://schemas.microsoft.com/office/powerpoint/2010/main" val="6773841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it" sz="4000">
                <a:solidFill>
                  <a:schemeClr val="bg1"/>
                </a:solidFill>
                <a:latin typeface="Arial" panose="020B0604020202020204" pitchFamily="34" charset="0"/>
                <a:cs typeface="Arial" panose="020B0604020202020204" pitchFamily="34" charset="0"/>
              </a:rPr>
              <a:t>Nozioni di base di Medicare</a:t>
            </a:r>
          </a:p>
          <a:p>
            <a:pPr algn="ctr" rtl="0"/>
            <a:endParaRPr lang="en-US" sz="1200" dirty="0">
              <a:solidFill>
                <a:schemeClr val="bg1"/>
              </a:solidFill>
              <a:latin typeface="Arial" panose="020B0604020202020204" pitchFamily="34" charset="0"/>
              <a:cs typeface="Arial" panose="020B0604020202020204" pitchFamily="34" charset="0"/>
            </a:endParaRPr>
          </a:p>
        </p:txBody>
      </p:sp>
      <p:graphicFrame>
        <p:nvGraphicFramePr>
          <p:cNvPr id="5" name="Content Placeholder 3">
            <a:extLst>
              <a:ext uri="{FF2B5EF4-FFF2-40B4-BE49-F238E27FC236}">
                <a16:creationId xmlns:a16="http://schemas.microsoft.com/office/drawing/2014/main" id="{4AD5AB41-F4F9-4801-8458-7FF81BDB6F0C}"/>
              </a:ext>
            </a:extLst>
          </p:cNvPr>
          <p:cNvGraphicFramePr>
            <a:graphicFrameLocks/>
          </p:cNvGraphicFramePr>
          <p:nvPr>
            <p:extLst>
              <p:ext uri="{D42A27DB-BD31-4B8C-83A1-F6EECF244321}">
                <p14:modId xmlns:p14="http://schemas.microsoft.com/office/powerpoint/2010/main" val="4171990675"/>
              </p:ext>
            </p:extLst>
          </p:nvPr>
        </p:nvGraphicFramePr>
        <p:xfrm>
          <a:off x="2307881" y="1107996"/>
          <a:ext cx="9543460" cy="5669280"/>
        </p:xfrm>
        <a:graphic>
          <a:graphicData uri="http://schemas.openxmlformats.org/drawingml/2006/table">
            <a:tbl>
              <a:tblPr firstRow="1" bandRow="1">
                <a:tableStyleId>{3B4B98B0-60AC-42C2-AFA5-B58CD77FA1E5}</a:tableStyleId>
              </a:tblPr>
              <a:tblGrid>
                <a:gridCol w="3479765">
                  <a:extLst>
                    <a:ext uri="{9D8B030D-6E8A-4147-A177-3AD203B41FA5}">
                      <a16:colId xmlns:a16="http://schemas.microsoft.com/office/drawing/2014/main" val="20001"/>
                    </a:ext>
                  </a:extLst>
                </a:gridCol>
                <a:gridCol w="6063695">
                  <a:extLst>
                    <a:ext uri="{9D8B030D-6E8A-4147-A177-3AD203B41FA5}">
                      <a16:colId xmlns:a16="http://schemas.microsoft.com/office/drawing/2014/main" val="20002"/>
                    </a:ext>
                  </a:extLst>
                </a:gridCol>
              </a:tblGrid>
              <a:tr h="422520">
                <a:tc>
                  <a:txBody>
                    <a:bodyPr/>
                    <a:lstStyle/>
                    <a:p>
                      <a:pPr algn="l" rtl="0"/>
                      <a:r>
                        <a:rPr lang="it" sz="2200" b="1"/>
                        <a:t>Parte di Medicare</a:t>
                      </a:r>
                      <a:endParaRPr lang="en-US" sz="2200" b="1" dirty="0">
                        <a:latin typeface="Arial" pitchFamily="34" charset="0"/>
                        <a:cs typeface="Arial" pitchFamily="34" charset="0"/>
                      </a:endParaRPr>
                    </a:p>
                  </a:txBody>
                  <a:tcPr/>
                </a:tc>
                <a:tc>
                  <a:txBody>
                    <a:bodyPr/>
                    <a:lstStyle/>
                    <a:p>
                      <a:pPr rtl="0"/>
                      <a:r>
                        <a:rPr lang="it" sz="2200"/>
                        <a:t>Cosa copre</a:t>
                      </a:r>
                      <a:endParaRPr lang="en-US" sz="2200" dirty="0">
                        <a:latin typeface="Arial" pitchFamily="34" charset="0"/>
                        <a:cs typeface="Arial" pitchFamily="34" charset="0"/>
                      </a:endParaRPr>
                    </a:p>
                  </a:txBody>
                  <a:tcPr/>
                </a:tc>
                <a:extLst>
                  <a:ext uri="{0D108BD9-81ED-4DB2-BD59-A6C34878D82A}">
                    <a16:rowId xmlns:a16="http://schemas.microsoft.com/office/drawing/2014/main" val="10000"/>
                  </a:ext>
                </a:extLst>
              </a:tr>
              <a:tr h="14788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 sz="2200" b="1"/>
                        <a:t>Parte A </a:t>
                      </a:r>
                      <a:br>
                        <a:rPr lang="en-US" sz="2200" b="1" dirty="0"/>
                      </a:br>
                      <a:r>
                        <a:rPr lang="it" sz="2200" b="1"/>
                        <a:t>(Assicurazione ospedaliera)</a:t>
                      </a:r>
                      <a:endParaRPr lang="en-US" sz="2200" b="1" dirty="0">
                        <a:latin typeface="Arial" pitchFamily="34" charset="0"/>
                        <a:cs typeface="Arial" pitchFamily="34" charset="0"/>
                      </a:endParaRPr>
                    </a:p>
                  </a:txBody>
                  <a:tcPr marL="137160" marR="137160" marT="137160" marB="13716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 sz="2000"/>
                        <a:t>Contribuisce a coprire le cure in regime di ricovero presso ospedali e strutture infermieristiche specializzate, nonché casa di cura, alcune cure sanitarie a domicilio e analisi del sangue.</a:t>
                      </a:r>
                      <a:endParaRPr lang="en-US" sz="2000" dirty="0">
                        <a:latin typeface="Arial" pitchFamily="34" charset="0"/>
                        <a:cs typeface="Arial" pitchFamily="34" charset="0"/>
                      </a:endParaRPr>
                    </a:p>
                  </a:txBody>
                  <a:tcPr marL="137160" marR="137160" marT="137160" marB="137160"/>
                </a:tc>
                <a:extLst>
                  <a:ext uri="{0D108BD9-81ED-4DB2-BD59-A6C34878D82A}">
                    <a16:rowId xmlns:a16="http://schemas.microsoft.com/office/drawing/2014/main" val="10004"/>
                  </a:ext>
                </a:extLst>
              </a:tr>
              <a:tr h="1177020">
                <a:tc>
                  <a:txBody>
                    <a:bodyPr/>
                    <a:lstStyle/>
                    <a:p>
                      <a:pPr algn="l" rtl="0"/>
                      <a:r>
                        <a:rPr lang="it" sz="2200" b="1"/>
                        <a:t>Parte B </a:t>
                      </a:r>
                      <a:br>
                        <a:rPr lang="en-US" sz="2200" b="1" dirty="0"/>
                      </a:br>
                      <a:r>
                        <a:rPr lang="it" sz="2200" b="1"/>
                        <a:t>(Assicurazione medica)</a:t>
                      </a:r>
                      <a:endParaRPr lang="en-US" sz="2200" b="1" dirty="0">
                        <a:latin typeface="Arial" pitchFamily="34" charset="0"/>
                        <a:cs typeface="Arial" pitchFamily="34" charset="0"/>
                      </a:endParaRPr>
                    </a:p>
                  </a:txBody>
                  <a:tcPr marL="137160" marR="137160" marT="137160" marB="137160"/>
                </a:tc>
                <a:tc>
                  <a:txBody>
                    <a:bodyPr/>
                    <a:lstStyle/>
                    <a:p>
                      <a:pPr rtl="0"/>
                      <a:r>
                        <a:rPr lang="it" sz="2000"/>
                        <a:t>Contribuisce a coprire i servizi medici, l'assistenza ambulatoriale, l'assistenza sanitaria domiciliare e alcuni servizi di prevenzione.</a:t>
                      </a:r>
                      <a:endParaRPr lang="en-US" sz="2000" dirty="0">
                        <a:latin typeface="Arial" pitchFamily="34" charset="0"/>
                        <a:cs typeface="Arial" pitchFamily="34" charset="0"/>
                      </a:endParaRPr>
                    </a:p>
                  </a:txBody>
                  <a:tcPr marL="137160" marR="137160" marT="137160" marB="137160"/>
                </a:tc>
                <a:extLst>
                  <a:ext uri="{0D108BD9-81ED-4DB2-BD59-A6C34878D82A}">
                    <a16:rowId xmlns:a16="http://schemas.microsoft.com/office/drawing/2014/main" val="10001"/>
                  </a:ext>
                </a:extLst>
              </a:tr>
              <a:tr h="1267560">
                <a:tc>
                  <a:txBody>
                    <a:bodyPr/>
                    <a:lstStyle/>
                    <a:p>
                      <a:pPr algn="l" rtl="0"/>
                      <a:r>
                        <a:rPr lang="it" sz="2200" b="1"/>
                        <a:t>Medicare Advantage </a:t>
                      </a:r>
                    </a:p>
                    <a:p>
                      <a:pPr algn="l" rtl="0"/>
                      <a:r>
                        <a:rPr lang="it" sz="2200" b="1"/>
                        <a:t>(nota anche come Parte C)</a:t>
                      </a:r>
                      <a:br>
                        <a:rPr lang="en-US" sz="2200" b="1" dirty="0"/>
                      </a:br>
                      <a:endParaRPr lang="en-US" sz="2200" b="1" dirty="0">
                        <a:latin typeface="Arial" pitchFamily="34" charset="0"/>
                        <a:cs typeface="Arial" pitchFamily="34" charset="0"/>
                      </a:endParaRPr>
                    </a:p>
                  </a:txBody>
                  <a:tcPr marL="137160" marR="137160" marT="137160" marB="137160"/>
                </a:tc>
                <a:tc>
                  <a:txBody>
                    <a:bodyPr/>
                    <a:lstStyle/>
                    <a:p>
                      <a:pPr rtl="0"/>
                      <a:r>
                        <a:rPr lang="it" sz="2000" dirty="0"/>
                        <a:t>Un'alternativa a Medicare originale, gestita da compagnie assicurative private sotto contratto con Medicare. Include le parti A e B e di solito la parte D.</a:t>
                      </a:r>
                      <a:endParaRPr lang="en-US" sz="2000" dirty="0">
                        <a:latin typeface="Arial" pitchFamily="34" charset="0"/>
                        <a:cs typeface="Arial" pitchFamily="34" charset="0"/>
                      </a:endParaRPr>
                    </a:p>
                  </a:txBody>
                  <a:tcPr marL="137160" marR="137160" marT="137160" marB="137160"/>
                </a:tc>
                <a:extLst>
                  <a:ext uri="{0D108BD9-81ED-4DB2-BD59-A6C34878D82A}">
                    <a16:rowId xmlns:a16="http://schemas.microsoft.com/office/drawing/2014/main" val="10002"/>
                  </a:ext>
                </a:extLst>
              </a:tr>
              <a:tr h="1267560">
                <a:tc>
                  <a:txBody>
                    <a:bodyPr/>
                    <a:lstStyle/>
                    <a:p>
                      <a:pPr algn="l" rtl="0"/>
                      <a:r>
                        <a:rPr lang="it" sz="2200" b="1"/>
                        <a:t>Parte D</a:t>
                      </a:r>
                      <a:br>
                        <a:rPr lang="en-US" sz="2200" b="1" dirty="0"/>
                      </a:br>
                      <a:r>
                        <a:rPr lang="it" sz="2200" b="1"/>
                        <a:t>(Copertura dei farmaci su prescrizione)</a:t>
                      </a:r>
                      <a:endParaRPr lang="en-US" sz="2200" b="1" dirty="0">
                        <a:latin typeface="Arial" pitchFamily="34" charset="0"/>
                        <a:cs typeface="Arial" pitchFamily="34" charset="0"/>
                      </a:endParaRPr>
                    </a:p>
                  </a:txBody>
                  <a:tcPr marL="137160" marR="137160" marT="137160" marB="137160"/>
                </a:tc>
                <a:tc>
                  <a:txBody>
                    <a:bodyPr/>
                    <a:lstStyle/>
                    <a:p>
                      <a:pPr rtl="0"/>
                      <a:r>
                        <a:rPr lang="it" sz="2000" dirty="0"/>
                        <a:t>Contribuisce alla copertura dei farmaci da prescrizione. Gestito da compagnie assicurative private sotto contratto con Medicare.</a:t>
                      </a:r>
                      <a:endParaRPr lang="en-US" sz="2000" dirty="0">
                        <a:latin typeface="Arial" pitchFamily="34" charset="0"/>
                        <a:cs typeface="Arial" pitchFamily="34" charset="0"/>
                      </a:endParaRPr>
                    </a:p>
                  </a:txBody>
                  <a:tcPr marL="137160" marR="137160" marT="137160" marB="137160"/>
                </a:tc>
                <a:extLst>
                  <a:ext uri="{0D108BD9-81ED-4DB2-BD59-A6C34878D82A}">
                    <a16:rowId xmlns:a16="http://schemas.microsoft.com/office/drawing/2014/main" val="10003"/>
                  </a:ext>
                </a:extLst>
              </a:tr>
            </a:tbl>
          </a:graphicData>
        </a:graphic>
      </p:graphicFrame>
      <p:sp>
        <p:nvSpPr>
          <p:cNvPr id="7" name="Slide Number Placeholder 6">
            <a:extLst>
              <a:ext uri="{FF2B5EF4-FFF2-40B4-BE49-F238E27FC236}">
                <a16:creationId xmlns:a16="http://schemas.microsoft.com/office/drawing/2014/main" id="{9335DDFF-384C-4687-8993-C4955D76136A}"/>
              </a:ext>
            </a:extLst>
          </p:cNvPr>
          <p:cNvSpPr>
            <a:spLocks noGrp="1"/>
          </p:cNvSpPr>
          <p:nvPr>
            <p:ph type="sldNum" sz="quarter" idx="12"/>
          </p:nvPr>
        </p:nvSpPr>
        <p:spPr/>
        <p:txBody>
          <a:bodyPr rtlCol="0"/>
          <a:lstStyle/>
          <a:p>
            <a:pPr rtl="0"/>
            <a:fld id="{844A7B69-93E2-4D34-896D-EFDD7F03AB74}" type="slidenum">
              <a:rPr lang="en-US" smtClean="0"/>
              <a:t>15</a:t>
            </a:fld>
            <a:endParaRPr lang="en-US"/>
          </a:p>
        </p:txBody>
      </p:sp>
      <p:pic>
        <p:nvPicPr>
          <p:cNvPr id="6" name="Picture 5" title="Part A icon">
            <a:extLst>
              <a:ext uri="{FF2B5EF4-FFF2-40B4-BE49-F238E27FC236}">
                <a16:creationId xmlns:a16="http://schemas.microsoft.com/office/drawing/2014/main" id="{BF5C7363-9BDA-4A9C-AAB6-A35F39BACB8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9152" y="1736747"/>
            <a:ext cx="1272288" cy="703614"/>
          </a:xfrm>
          <a:prstGeom prst="rect">
            <a:avLst/>
          </a:prstGeom>
          <a:ln>
            <a:solidFill>
              <a:schemeClr val="bg1"/>
            </a:solidFill>
          </a:ln>
        </p:spPr>
      </p:pic>
      <p:pic>
        <p:nvPicPr>
          <p:cNvPr id="9" name="Picture 8" title="Part B icon">
            <a:extLst>
              <a:ext uri="{FF2B5EF4-FFF2-40B4-BE49-F238E27FC236}">
                <a16:creationId xmlns:a16="http://schemas.microsoft.com/office/drawing/2014/main" id="{D3136751-03C7-405B-AF13-00C8FC82957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53372" y="2796885"/>
            <a:ext cx="803847" cy="837592"/>
          </a:xfrm>
          <a:prstGeom prst="rect">
            <a:avLst/>
          </a:prstGeom>
        </p:spPr>
      </p:pic>
      <p:pic>
        <p:nvPicPr>
          <p:cNvPr id="11" name="Picture 10" title="Grouping of Orginal Medicare">
            <a:extLst>
              <a:ext uri="{FF2B5EF4-FFF2-40B4-BE49-F238E27FC236}">
                <a16:creationId xmlns:a16="http://schemas.microsoft.com/office/drawing/2014/main" id="{C0FF4696-1F8B-444C-97C3-72968F031E1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53372" y="5097202"/>
            <a:ext cx="710623" cy="626916"/>
          </a:xfrm>
          <a:prstGeom prst="rect">
            <a:avLst/>
          </a:prstGeom>
        </p:spPr>
      </p:pic>
    </p:spTree>
    <p:extLst>
      <p:ext uri="{BB962C8B-B14F-4D97-AF65-F5344CB8AC3E}">
        <p14:creationId xmlns:p14="http://schemas.microsoft.com/office/powerpoint/2010/main" val="42106694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it" sz="4000">
                <a:solidFill>
                  <a:schemeClr val="bg1"/>
                </a:solidFill>
                <a:latin typeface="Arial" panose="020B0604020202020204" pitchFamily="34" charset="0"/>
                <a:cs typeface="Arial" panose="020B0604020202020204" pitchFamily="34" charset="0"/>
              </a:rPr>
              <a:t>Nozioni di base di Medicare</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7" name="Slide Number Placeholder 6">
            <a:extLst>
              <a:ext uri="{FF2B5EF4-FFF2-40B4-BE49-F238E27FC236}">
                <a16:creationId xmlns:a16="http://schemas.microsoft.com/office/drawing/2014/main" id="{9335DDFF-384C-4687-8993-C4955D76136A}"/>
              </a:ext>
            </a:extLst>
          </p:cNvPr>
          <p:cNvSpPr>
            <a:spLocks noGrp="1"/>
          </p:cNvSpPr>
          <p:nvPr>
            <p:ph type="sldNum" sz="quarter" idx="12"/>
          </p:nvPr>
        </p:nvSpPr>
        <p:spPr/>
        <p:txBody>
          <a:bodyPr rtlCol="0"/>
          <a:lstStyle/>
          <a:p>
            <a:pPr rtl="0"/>
            <a:fld id="{844A7B69-93E2-4D34-896D-EFDD7F03AB74}" type="slidenum">
              <a:rPr lang="en-US" smtClean="0"/>
              <a:t>16</a:t>
            </a:fld>
            <a:endParaRPr lang="en-US"/>
          </a:p>
        </p:txBody>
      </p:sp>
      <p:sp>
        <p:nvSpPr>
          <p:cNvPr id="8" name="Content Placeholder 2" descr="Part A–Hospital Insurance helps cover&#10;Inpatient hospital care&#10;Inpatient skilled nursing facility (SNF) care&#10;Blood (inpatient)&#10;Certain inpatient non-religious, nonmedical health care in approved religious nonmedical institutions (RNHCIs)&#10;Home health care&#10;Hospice care&#10;" title="List of coverage under Original Medicare Part A-Hospital Insurance Coverage">
            <a:extLst>
              <a:ext uri="{FF2B5EF4-FFF2-40B4-BE49-F238E27FC236}">
                <a16:creationId xmlns:a16="http://schemas.microsoft.com/office/drawing/2014/main" id="{3BA603B6-24F3-43C7-9C7B-E30D7D0CCA08}"/>
              </a:ext>
            </a:extLst>
          </p:cNvPr>
          <p:cNvSpPr txBox="1">
            <a:spLocks/>
          </p:cNvSpPr>
          <p:nvPr/>
        </p:nvSpPr>
        <p:spPr>
          <a:xfrm>
            <a:off x="577754" y="2033237"/>
            <a:ext cx="8809383" cy="52445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1200"/>
              </a:spcAft>
              <a:buNone/>
            </a:pPr>
            <a:r>
              <a:rPr lang="it" sz="5400" dirty="0">
                <a:cs typeface="Arial" panose="020B0604020202020204" pitchFamily="34" charset="0"/>
              </a:rPr>
              <a:t>Medicare Parte A </a:t>
            </a:r>
            <a:endParaRPr lang="en-US" sz="5400" dirty="0"/>
          </a:p>
          <a:p>
            <a:pPr lvl="1" rtl="0">
              <a:buFont typeface="Wingdings" panose="05000000000000000000" pitchFamily="2" charset="2"/>
              <a:buChar char="§"/>
            </a:pPr>
            <a:endParaRPr lang="en-US" dirty="0"/>
          </a:p>
        </p:txBody>
      </p:sp>
      <p:pic>
        <p:nvPicPr>
          <p:cNvPr id="9" name="Picture 8" title="Part A icon">
            <a:extLst>
              <a:ext uri="{FF2B5EF4-FFF2-40B4-BE49-F238E27FC236}">
                <a16:creationId xmlns:a16="http://schemas.microsoft.com/office/drawing/2014/main" id="{CE7C3AD2-DB48-4B1D-BC6B-46D129DEBAE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08589" y="3211268"/>
            <a:ext cx="1272288" cy="703614"/>
          </a:xfrm>
          <a:prstGeom prst="rect">
            <a:avLst/>
          </a:prstGeom>
          <a:ln>
            <a:solidFill>
              <a:schemeClr val="bg1"/>
            </a:solidFill>
          </a:ln>
        </p:spPr>
      </p:pic>
      <p:sp>
        <p:nvSpPr>
          <p:cNvPr id="10" name="TextBox 9">
            <a:extLst>
              <a:ext uri="{FF2B5EF4-FFF2-40B4-BE49-F238E27FC236}">
                <a16:creationId xmlns:a16="http://schemas.microsoft.com/office/drawing/2014/main" id="{5671EC42-C132-487B-853A-918796685421}"/>
              </a:ext>
            </a:extLst>
          </p:cNvPr>
          <p:cNvSpPr txBox="1"/>
          <p:nvPr/>
        </p:nvSpPr>
        <p:spPr>
          <a:xfrm>
            <a:off x="2133828" y="4089884"/>
            <a:ext cx="1521267" cy="1192762"/>
          </a:xfrm>
          <a:prstGeom prst="rect">
            <a:avLst/>
          </a:prstGeom>
          <a:noFill/>
        </p:spPr>
        <p:txBody>
          <a:bodyPr wrap="square" rtlCol="0">
            <a:spAutoFit/>
          </a:bodyPr>
          <a:lstStyle/>
          <a:p>
            <a:pPr algn="ctr" rtl="0"/>
            <a:r>
              <a:rPr lang="it" b="1">
                <a:solidFill>
                  <a:schemeClr val="tx2"/>
                </a:solidFill>
              </a:rPr>
              <a:t>Parte A</a:t>
            </a:r>
          </a:p>
          <a:p>
            <a:pPr algn="ctr" rtl="0"/>
            <a:r>
              <a:rPr lang="it" sz="2000">
                <a:solidFill>
                  <a:schemeClr val="tx2"/>
                </a:solidFill>
              </a:rPr>
              <a:t>Ospedale</a:t>
            </a:r>
            <a:r>
              <a:rPr lang="it">
                <a:solidFill>
                  <a:schemeClr val="tx2"/>
                </a:solidFill>
              </a:rPr>
              <a:t> </a:t>
            </a:r>
            <a:r>
              <a:rPr lang="it" sz="2000">
                <a:solidFill>
                  <a:schemeClr val="tx2"/>
                </a:solidFill>
              </a:rPr>
              <a:t> Assicurazione</a:t>
            </a:r>
          </a:p>
          <a:p>
            <a:pPr algn="ctr" rtl="0"/>
            <a:endParaRPr lang="en-US" sz="1351" dirty="0">
              <a:solidFill>
                <a:schemeClr val="tx2"/>
              </a:solidFill>
            </a:endParaRPr>
          </a:p>
        </p:txBody>
      </p:sp>
      <p:pic>
        <p:nvPicPr>
          <p:cNvPr id="1026" name="Picture 2" descr="Image result for hospital">
            <a:extLst>
              <a:ext uri="{FF2B5EF4-FFF2-40B4-BE49-F238E27FC236}">
                <a16:creationId xmlns:a16="http://schemas.microsoft.com/office/drawing/2014/main" id="{65FEE9A8-8821-460A-B3CC-5F8BE32D7E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9325" y="1107996"/>
            <a:ext cx="6492675" cy="4323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36213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rtlCol="0"/>
          <a:lstStyle/>
          <a:p>
            <a:pPr rtl="0"/>
            <a:fld id="{844A7B69-93E2-4D34-896D-EFDD7F03AB74}" type="slidenum">
              <a:rPr lang="en-US" smtClean="0"/>
              <a:t>17</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it" sz="4000">
                <a:solidFill>
                  <a:schemeClr val="bg1"/>
                </a:solidFill>
                <a:latin typeface="Arial" panose="020B0604020202020204" pitchFamily="34" charset="0"/>
                <a:cs typeface="Arial" panose="020B0604020202020204" pitchFamily="34" charset="0"/>
              </a:rPr>
              <a:t>Medicare Parte A</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7" name="Content Placeholder 2" descr="Part A–Hospital Insurance helps cover&#10;Inpatient hospital care&#10;Inpatient skilled nursing facility (SNF) care&#10;Blood (inpatient)&#10;Certain inpatient non-religious, nonmedical health care in approved religious nonmedical institutions (RNHCIs)&#10;Home health care&#10;Hospice care&#10;" title="List of coverage under Original Medicare Part A-Hospital Insurance Coverage">
            <a:extLst>
              <a:ext uri="{FF2B5EF4-FFF2-40B4-BE49-F238E27FC236}">
                <a16:creationId xmlns:a16="http://schemas.microsoft.com/office/drawing/2014/main" id="{C781D51A-2063-4A6D-A1F2-3BBFBD1EB26A}"/>
              </a:ext>
            </a:extLst>
          </p:cNvPr>
          <p:cNvSpPr txBox="1">
            <a:spLocks/>
          </p:cNvSpPr>
          <p:nvPr/>
        </p:nvSpPr>
        <p:spPr>
          <a:xfrm>
            <a:off x="2453392" y="1322016"/>
            <a:ext cx="8630402" cy="5399459"/>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1200"/>
              </a:spcAft>
              <a:buNone/>
            </a:pPr>
            <a:r>
              <a:rPr lang="it" sz="3200" b="1" dirty="0">
                <a:latin typeface="Arial" panose="020B0604020202020204" pitchFamily="34" charset="0"/>
                <a:cs typeface="Arial" panose="020B0604020202020204" pitchFamily="34" charset="0"/>
              </a:rPr>
              <a:t>Parte A - L'assicurazione ospedaliera contribuisce alla copertura</a:t>
            </a:r>
            <a:r>
              <a:rPr lang="it" sz="3200" dirty="0">
                <a:latin typeface="Arial" panose="020B0604020202020204" pitchFamily="34" charset="0"/>
                <a:cs typeface="Arial" panose="020B0604020202020204" pitchFamily="34" charset="0"/>
              </a:rPr>
              <a:t>:</a:t>
            </a:r>
          </a:p>
          <a:p>
            <a:pPr lvl="1" rtl="0">
              <a:spcAft>
                <a:spcPts val="500"/>
              </a:spcAft>
              <a:buFont typeface="Wingdings" panose="05000000000000000000" pitchFamily="2" charset="2"/>
              <a:buChar char="§"/>
            </a:pPr>
            <a:r>
              <a:rPr lang="it" sz="3200" dirty="0"/>
              <a:t>Assistenza ospedaliera in regime di ricovero</a:t>
            </a:r>
          </a:p>
          <a:p>
            <a:pPr lvl="2" rtl="0">
              <a:spcAft>
                <a:spcPts val="500"/>
              </a:spcAft>
              <a:buFont typeface="Wingdings" panose="05000000000000000000" pitchFamily="2" charset="2"/>
              <a:buChar char="§"/>
            </a:pPr>
            <a:r>
              <a:rPr lang="it" sz="3200" dirty="0"/>
              <a:t>Camera semi-privata, pasti, assistenza infermieristica generale, altri servizi e forniture ospedaliere. Include le strutture di riabilitazione ospedaliera e le cure mentali ospedaliere in un ospedale psichiatrico (limite a vita di 190 giorni).</a:t>
            </a:r>
          </a:p>
          <a:p>
            <a:pPr lvl="1" rtl="0">
              <a:buFont typeface="Wingdings" panose="05000000000000000000" pitchFamily="2" charset="2"/>
              <a:buChar char="§"/>
            </a:pPr>
            <a:r>
              <a:rPr lang="it" sz="3200" dirty="0"/>
              <a:t>Assistenza ospedaliera in strutture di cura specializzate (SNF) </a:t>
            </a:r>
            <a:br>
              <a:rPr lang="en-US" sz="3200" dirty="0"/>
            </a:br>
            <a:r>
              <a:rPr lang="it" sz="3200" dirty="0"/>
              <a:t>(Dopo una degenza ospedaliera di 3 giorni)</a:t>
            </a:r>
          </a:p>
          <a:p>
            <a:pPr lvl="1" rtl="0">
              <a:buFont typeface="Wingdings" panose="05000000000000000000" pitchFamily="2" charset="2"/>
              <a:buChar char="§"/>
            </a:pPr>
            <a:r>
              <a:rPr lang="it" sz="3200" dirty="0"/>
              <a:t>Sangue (ricoverato)</a:t>
            </a:r>
          </a:p>
          <a:p>
            <a:pPr lvl="1" rtl="0">
              <a:buFont typeface="Wingdings" panose="05000000000000000000" pitchFamily="2" charset="2"/>
              <a:buChar char="§"/>
            </a:pPr>
            <a:r>
              <a:rPr lang="it" sz="3200" dirty="0"/>
              <a:t>Assistenza sanitaria a domicilio</a:t>
            </a:r>
          </a:p>
          <a:p>
            <a:pPr lvl="1" rtl="0">
              <a:buFont typeface="Wingdings" panose="05000000000000000000" pitchFamily="2" charset="2"/>
              <a:buChar char="§"/>
            </a:pPr>
            <a:r>
              <a:rPr lang="it" sz="3200" dirty="0"/>
              <a:t>Assistenza in casa di cura</a:t>
            </a:r>
            <a:br>
              <a:rPr lang="en-US" sz="3200" dirty="0"/>
            </a:br>
            <a:endParaRPr lang="en-US" sz="3200" dirty="0"/>
          </a:p>
          <a:p>
            <a:pPr marL="0" indent="0" rtl="0">
              <a:buNone/>
            </a:pPr>
            <a:r>
              <a:rPr lang="it" sz="3200" b="1" dirty="0">
                <a:latin typeface="Arial" panose="020B0604020202020204" pitchFamily="34" charset="0"/>
                <a:cs typeface="Arial" panose="020B0604020202020204" pitchFamily="34" charset="0"/>
              </a:rPr>
              <a:t>Cosa non è coperto?</a:t>
            </a:r>
          </a:p>
          <a:p>
            <a:pPr lvl="1" rtl="0">
              <a:buFont typeface="Wingdings" panose="05000000000000000000" pitchFamily="2" charset="2"/>
              <a:buChar char="§"/>
            </a:pPr>
            <a:r>
              <a:rPr lang="it" sz="3200" dirty="0"/>
              <a:t>Assistenza infermieristica privata</a:t>
            </a:r>
          </a:p>
          <a:p>
            <a:pPr lvl="1" rtl="0">
              <a:buFont typeface="Wingdings" panose="05000000000000000000" pitchFamily="2" charset="2"/>
              <a:buChar char="§"/>
            </a:pPr>
            <a:r>
              <a:rPr lang="it" sz="3200" dirty="0"/>
              <a:t>Camera privata (a meno che non sia necessario dal punto di vista medico)</a:t>
            </a:r>
          </a:p>
          <a:p>
            <a:pPr lvl="1" rtl="0">
              <a:buFont typeface="Wingdings" panose="05000000000000000000" pitchFamily="2" charset="2"/>
              <a:buChar char="§"/>
            </a:pPr>
            <a:r>
              <a:rPr lang="it" sz="3200" dirty="0"/>
              <a:t>Televisione e telefono in camera (se è previsto un costo separato per questi articoli)</a:t>
            </a:r>
          </a:p>
          <a:p>
            <a:pPr lvl="1" rtl="0">
              <a:buFont typeface="Wingdings" panose="05000000000000000000" pitchFamily="2" charset="2"/>
              <a:buChar char="§"/>
            </a:pPr>
            <a:r>
              <a:rPr lang="it" sz="3200" dirty="0"/>
              <a:t>Articoli per la cura della persona, come rasoi o calzini da camera</a:t>
            </a:r>
          </a:p>
          <a:p>
            <a:pPr lvl="1" rtl="0">
              <a:buFont typeface="Wingdings" panose="05000000000000000000" pitchFamily="2" charset="2"/>
              <a:buChar char="§"/>
            </a:pPr>
            <a:r>
              <a:rPr lang="it" sz="3200" dirty="0"/>
              <a:t>Assistenza (non qualificata) in SNF </a:t>
            </a:r>
          </a:p>
          <a:p>
            <a:pPr lvl="1" rtl="0">
              <a:buFont typeface="Wingdings" panose="05000000000000000000" pitchFamily="2" charset="2"/>
              <a:buChar char="§"/>
            </a:pPr>
            <a:endParaRPr lang="en-US" sz="1800" dirty="0"/>
          </a:p>
          <a:p>
            <a:pPr lvl="1" rtl="0">
              <a:buFont typeface="Wingdings" panose="05000000000000000000" pitchFamily="2" charset="2"/>
              <a:buChar char="§"/>
            </a:pPr>
            <a:endParaRPr lang="en-US" dirty="0"/>
          </a:p>
        </p:txBody>
      </p:sp>
      <p:pic>
        <p:nvPicPr>
          <p:cNvPr id="8" name="Picture 7" title="Part A icon">
            <a:extLst>
              <a:ext uri="{FF2B5EF4-FFF2-40B4-BE49-F238E27FC236}">
                <a16:creationId xmlns:a16="http://schemas.microsoft.com/office/drawing/2014/main" id="{AD15B428-DD45-43A4-AB23-C13EA3FAAB6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5203" y="1853705"/>
            <a:ext cx="1272288" cy="703614"/>
          </a:xfrm>
          <a:prstGeom prst="rect">
            <a:avLst/>
          </a:prstGeom>
          <a:ln>
            <a:solidFill>
              <a:schemeClr val="bg1"/>
            </a:solidFill>
          </a:ln>
        </p:spPr>
      </p:pic>
      <p:sp>
        <p:nvSpPr>
          <p:cNvPr id="9" name="TextBox 8">
            <a:extLst>
              <a:ext uri="{FF2B5EF4-FFF2-40B4-BE49-F238E27FC236}">
                <a16:creationId xmlns:a16="http://schemas.microsoft.com/office/drawing/2014/main" id="{1D58623C-54A5-4163-94F9-C09E81096B41}"/>
              </a:ext>
            </a:extLst>
          </p:cNvPr>
          <p:cNvSpPr txBox="1"/>
          <p:nvPr/>
        </p:nvSpPr>
        <p:spPr>
          <a:xfrm>
            <a:off x="550713" y="2557319"/>
            <a:ext cx="1521267" cy="1131207"/>
          </a:xfrm>
          <a:prstGeom prst="rect">
            <a:avLst/>
          </a:prstGeom>
          <a:noFill/>
        </p:spPr>
        <p:txBody>
          <a:bodyPr wrap="square" rtlCol="0">
            <a:spAutoFit/>
          </a:bodyPr>
          <a:lstStyle/>
          <a:p>
            <a:pPr algn="ctr" rtl="0"/>
            <a:r>
              <a:rPr lang="it" b="1">
                <a:solidFill>
                  <a:schemeClr val="tx2"/>
                </a:solidFill>
              </a:rPr>
              <a:t>Parte A</a:t>
            </a:r>
          </a:p>
          <a:p>
            <a:pPr algn="ctr" rtl="0"/>
            <a:r>
              <a:rPr lang="it">
                <a:solidFill>
                  <a:schemeClr val="tx2"/>
                </a:solidFill>
              </a:rPr>
              <a:t>Assicurazione ospedaliera</a:t>
            </a:r>
          </a:p>
          <a:p>
            <a:pPr algn="ctr" rtl="0"/>
            <a:endParaRPr lang="en-US" sz="1351" dirty="0">
              <a:solidFill>
                <a:schemeClr val="tx2"/>
              </a:solidFill>
            </a:endParaRPr>
          </a:p>
        </p:txBody>
      </p:sp>
    </p:spTree>
    <p:extLst>
      <p:ext uri="{BB962C8B-B14F-4D97-AF65-F5344CB8AC3E}">
        <p14:creationId xmlns:p14="http://schemas.microsoft.com/office/powerpoint/2010/main" val="29868249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it" sz="4000">
                <a:solidFill>
                  <a:schemeClr val="bg1"/>
                </a:solidFill>
                <a:latin typeface="Arial" panose="020B0604020202020204" pitchFamily="34" charset="0"/>
                <a:cs typeface="Arial" panose="020B0604020202020204" pitchFamily="34" charset="0"/>
              </a:rPr>
              <a:t>Medicare Parte A - Costi</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7" name="Content Placeholder 2" descr="Part A–Hospital Insurance helps cover&#10;Inpatient hospital care&#10;Inpatient skilled nursing facility (SNF) care&#10;Blood (inpatient)&#10;Certain inpatient non-religious, nonmedical health care in approved religious nonmedical institutions (RNHCIs)&#10;Home health care&#10;Hospice care&#10;" title="List of coverage under Original Medicare Part A-Hospital Insurance Coverage">
            <a:extLst>
              <a:ext uri="{FF2B5EF4-FFF2-40B4-BE49-F238E27FC236}">
                <a16:creationId xmlns:a16="http://schemas.microsoft.com/office/drawing/2014/main" id="{2EDC6FC9-3451-4578-BC75-A97248E427C6}"/>
              </a:ext>
            </a:extLst>
          </p:cNvPr>
          <p:cNvSpPr txBox="1">
            <a:spLocks/>
          </p:cNvSpPr>
          <p:nvPr/>
        </p:nvSpPr>
        <p:spPr>
          <a:xfrm>
            <a:off x="2632371" y="1298980"/>
            <a:ext cx="9344475" cy="3388117"/>
          </a:xfrm>
          <a:prstGeom prst="rect">
            <a:avLst/>
          </a:prstGeom>
        </p:spPr>
        <p:txBody>
          <a:bodyPr vert="horz" lIns="68580" tIns="34291" rIns="68580" bIns="34291" rtlCol="0">
            <a:noAutofit/>
          </a:bodyPr>
          <a:lstStyle>
            <a:lvl1pPr marL="265510" indent="-265510" algn="l" defTabSz="685800" rtl="0" eaLnBrk="1" latinLnBrk="0" hangingPunct="1">
              <a:lnSpc>
                <a:spcPct val="100000"/>
              </a:lnSpc>
              <a:spcBef>
                <a:spcPts val="600"/>
              </a:spcBef>
              <a:buFont typeface="Wingdings" panose="05000000000000000000" pitchFamily="2" charset="2"/>
              <a:buChar char="§"/>
              <a:defRPr sz="3200" kern="1200">
                <a:solidFill>
                  <a:schemeClr val="tx1"/>
                </a:solidFill>
                <a:latin typeface="+mn-lt"/>
                <a:ea typeface="+mn-ea"/>
                <a:cs typeface="+mn-cs"/>
              </a:defRPr>
            </a:lvl1pPr>
            <a:lvl2pPr marL="467916" indent="-171450" algn="l" defTabSz="685800" rtl="0" eaLnBrk="1" latinLnBrk="0" hangingPunct="1">
              <a:lnSpc>
                <a:spcPct val="100000"/>
              </a:lnSpc>
              <a:spcBef>
                <a:spcPts val="600"/>
              </a:spcBef>
              <a:buFont typeface="Arial" panose="020B0604020202020204" pitchFamily="34" charset="0"/>
              <a:buChar char="•"/>
              <a:defRPr sz="2800" kern="1200">
                <a:solidFill>
                  <a:schemeClr val="tx1"/>
                </a:solidFill>
                <a:latin typeface="+mn-lt"/>
                <a:ea typeface="+mn-ea"/>
                <a:cs typeface="+mn-cs"/>
              </a:defRPr>
            </a:lvl2pPr>
            <a:lvl3pPr marL="639366" indent="-169069" algn="l" defTabSz="685800" rtl="0" eaLnBrk="1" latinLnBrk="0" hangingPunct="1">
              <a:lnSpc>
                <a:spcPct val="100000"/>
              </a:lnSpc>
              <a:spcBef>
                <a:spcPts val="600"/>
              </a:spcBef>
              <a:buSzPct val="50000"/>
              <a:buFont typeface="Wingdings" panose="05000000000000000000" pitchFamily="2" charset="2"/>
              <a:buChar char="q"/>
              <a:defRPr sz="2800" i="0" kern="1200">
                <a:solidFill>
                  <a:schemeClr val="tx1"/>
                </a:solidFill>
                <a:latin typeface="+mn-lt"/>
                <a:ea typeface="+mn-ea"/>
                <a:cs typeface="+mn-cs"/>
              </a:defRPr>
            </a:lvl3pPr>
            <a:lvl4pPr marL="685800" indent="264319" algn="l" defTabSz="685800" rtl="0" eaLnBrk="1" latinLnBrk="0" hangingPunct="1">
              <a:lnSpc>
                <a:spcPct val="100000"/>
              </a:lnSpc>
              <a:spcBef>
                <a:spcPts val="600"/>
              </a:spcBef>
              <a:buFont typeface="Calibri" panose="020F0502020204030204" pitchFamily="34" charset="0"/>
              <a:buChar char="–"/>
              <a:defRPr sz="2400" i="0" kern="1200">
                <a:solidFill>
                  <a:schemeClr val="tx1"/>
                </a:solidFill>
                <a:latin typeface="+mn-lt"/>
                <a:ea typeface="+mn-ea"/>
                <a:cs typeface="+mn-cs"/>
              </a:defRPr>
            </a:lvl4pPr>
            <a:lvl5pPr marL="1153716" indent="-202406" algn="l" defTabSz="685800" rtl="0" eaLnBrk="1" latinLnBrk="0" hangingPunct="1">
              <a:lnSpc>
                <a:spcPct val="100000"/>
              </a:lnSpc>
              <a:spcBef>
                <a:spcPts val="600"/>
              </a:spcBef>
              <a:buFont typeface="Arial" panose="020B0604020202020204" pitchFamily="34" charset="0"/>
              <a:buChar char="•"/>
              <a:defRPr sz="2400" i="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rtl="0"/>
            <a:r>
              <a:rPr lang="it" sz="2500" b="1" dirty="0">
                <a:solidFill>
                  <a:prstClr val="black"/>
                </a:solidFill>
              </a:rPr>
              <a:t>Premio: </a:t>
            </a:r>
            <a:r>
              <a:rPr lang="it" sz="2500" dirty="0">
                <a:solidFill>
                  <a:prstClr val="black"/>
                </a:solidFill>
              </a:rPr>
              <a:t>Nessun premio per la maggior parte delle persone</a:t>
            </a:r>
          </a:p>
          <a:p>
            <a:pPr rtl="0"/>
            <a:r>
              <a:rPr lang="it" sz="2500" b="1" dirty="0">
                <a:solidFill>
                  <a:prstClr val="black"/>
                </a:solidFill>
              </a:rPr>
              <a:t>Franchigia </a:t>
            </a:r>
            <a:r>
              <a:rPr lang="it" sz="2500" dirty="0">
                <a:solidFill>
                  <a:prstClr val="black"/>
                </a:solidFill>
              </a:rPr>
              <a:t>per ogni periodo di prestazioni di ricovero ospedaliero</a:t>
            </a:r>
          </a:p>
          <a:p>
            <a:pPr rtl="0"/>
            <a:r>
              <a:rPr lang="it" sz="2500" b="1" dirty="0">
                <a:solidFill>
                  <a:prstClr val="black"/>
                </a:solidFill>
              </a:rPr>
              <a:t>Copays</a:t>
            </a:r>
            <a:r>
              <a:rPr lang="it" sz="2500" dirty="0">
                <a:solidFill>
                  <a:prstClr val="black"/>
                </a:solidFill>
              </a:rPr>
              <a:t> </a:t>
            </a:r>
          </a:p>
          <a:p>
            <a:pPr lvl="1" rtl="0"/>
            <a:r>
              <a:rPr lang="it" sz="2500" b="1" dirty="0">
                <a:solidFill>
                  <a:prstClr val="black"/>
                </a:solidFill>
              </a:rPr>
              <a:t>Ricovero ospedaliero</a:t>
            </a:r>
            <a:r>
              <a:rPr lang="it" sz="2500" dirty="0">
                <a:solidFill>
                  <a:prstClr val="black"/>
                </a:solidFill>
              </a:rPr>
              <a:t>: importo fisso per determinati giorni</a:t>
            </a:r>
          </a:p>
          <a:p>
            <a:pPr lvl="1" rtl="0"/>
            <a:r>
              <a:rPr lang="it" sz="2500" b="1" dirty="0">
                <a:solidFill>
                  <a:prstClr val="black"/>
                </a:solidFill>
              </a:rPr>
              <a:t>Struttura infermieristica specializzata</a:t>
            </a:r>
            <a:r>
              <a:rPr lang="it" sz="2500" dirty="0">
                <a:solidFill>
                  <a:prstClr val="black"/>
                </a:solidFill>
              </a:rPr>
              <a:t>: importo fisso per determinati giorni</a:t>
            </a:r>
          </a:p>
          <a:p>
            <a:pPr lvl="1" rtl="0"/>
            <a:r>
              <a:rPr lang="it" sz="2500" b="1" dirty="0">
                <a:solidFill>
                  <a:prstClr val="black"/>
                </a:solidFill>
              </a:rPr>
              <a:t>Assistenza sanitaria domiciliare</a:t>
            </a:r>
            <a:r>
              <a:rPr lang="it" sz="2500" dirty="0">
                <a:solidFill>
                  <a:prstClr val="black"/>
                </a:solidFill>
              </a:rPr>
              <a:t>: nessun costo per i servizi coperti</a:t>
            </a:r>
            <a:endParaRPr lang="en-US" sz="2500" b="1" dirty="0">
              <a:solidFill>
                <a:prstClr val="black"/>
              </a:solidFill>
            </a:endParaRPr>
          </a:p>
          <a:p>
            <a:pPr lvl="1" rtl="0"/>
            <a:r>
              <a:rPr lang="it" sz="2500" b="1" dirty="0">
                <a:solidFill>
                  <a:prstClr val="black"/>
                </a:solidFill>
              </a:rPr>
              <a:t>Assistenza in casa di cura: </a:t>
            </a:r>
            <a:r>
              <a:rPr lang="it" sz="2500" dirty="0">
                <a:solidFill>
                  <a:prstClr val="black"/>
                </a:solidFill>
              </a:rPr>
              <a:t>nessun costo per i servizi coperti.</a:t>
            </a:r>
            <a:endParaRPr lang="en-US" sz="2500" b="1" dirty="0">
              <a:solidFill>
                <a:prstClr val="black"/>
              </a:solidFill>
            </a:endParaRPr>
          </a:p>
          <a:p>
            <a:pPr rtl="0"/>
            <a:r>
              <a:rPr lang="it" sz="2500" b="1" dirty="0">
                <a:solidFill>
                  <a:prstClr val="black"/>
                </a:solidFill>
              </a:rPr>
              <a:t>Massimale di spesa: </a:t>
            </a:r>
            <a:r>
              <a:rPr lang="it" sz="2500" dirty="0">
                <a:solidFill>
                  <a:prstClr val="black"/>
                </a:solidFill>
              </a:rPr>
              <a:t>Nessuno in Original Medicare</a:t>
            </a:r>
          </a:p>
          <a:p>
            <a:pPr marL="0" indent="0" rtl="0">
              <a:buNone/>
            </a:pPr>
            <a:endParaRPr lang="en-US" sz="1600" dirty="0">
              <a:solidFill>
                <a:prstClr val="black"/>
              </a:solidFill>
            </a:endParaRPr>
          </a:p>
        </p:txBody>
      </p:sp>
      <p:pic>
        <p:nvPicPr>
          <p:cNvPr id="8" name="Picture 7" title="Part A icon">
            <a:extLst>
              <a:ext uri="{FF2B5EF4-FFF2-40B4-BE49-F238E27FC236}">
                <a16:creationId xmlns:a16="http://schemas.microsoft.com/office/drawing/2014/main" id="{BD98C0BD-33D2-4C85-85F8-5B68DC38B51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6676" y="1841636"/>
            <a:ext cx="1272288" cy="703614"/>
          </a:xfrm>
          <a:prstGeom prst="rect">
            <a:avLst/>
          </a:prstGeom>
          <a:ln>
            <a:solidFill>
              <a:schemeClr val="bg1"/>
            </a:solidFill>
          </a:ln>
        </p:spPr>
      </p:pic>
      <p:sp>
        <p:nvSpPr>
          <p:cNvPr id="9" name="TextBox 8">
            <a:extLst>
              <a:ext uri="{FF2B5EF4-FFF2-40B4-BE49-F238E27FC236}">
                <a16:creationId xmlns:a16="http://schemas.microsoft.com/office/drawing/2014/main" id="{6BE2D864-D8B7-43D3-B7D0-9DBBA451F3B4}"/>
              </a:ext>
            </a:extLst>
          </p:cNvPr>
          <p:cNvSpPr txBox="1"/>
          <p:nvPr/>
        </p:nvSpPr>
        <p:spPr>
          <a:xfrm>
            <a:off x="582187" y="2545250"/>
            <a:ext cx="1521267" cy="1200329"/>
          </a:xfrm>
          <a:prstGeom prst="rect">
            <a:avLst/>
          </a:prstGeom>
          <a:noFill/>
        </p:spPr>
        <p:txBody>
          <a:bodyPr wrap="square" rtlCol="0">
            <a:spAutoFit/>
          </a:bodyPr>
          <a:lstStyle/>
          <a:p>
            <a:pPr algn="ctr" rtl="0"/>
            <a:r>
              <a:rPr lang="it" b="1">
                <a:solidFill>
                  <a:schemeClr val="tx2"/>
                </a:solidFill>
              </a:rPr>
              <a:t>Parte A</a:t>
            </a:r>
          </a:p>
          <a:p>
            <a:pPr algn="ctr" rtl="0"/>
            <a:r>
              <a:rPr lang="it">
                <a:solidFill>
                  <a:schemeClr val="tx2"/>
                </a:solidFill>
              </a:rPr>
              <a:t>Assicurazione ospedaliera</a:t>
            </a:r>
          </a:p>
          <a:p>
            <a:pPr algn="ctr" rtl="0"/>
            <a:endParaRPr lang="en-US" dirty="0">
              <a:solidFill>
                <a:schemeClr val="tx2"/>
              </a:solidFill>
            </a:endParaRPr>
          </a:p>
        </p:txBody>
      </p:sp>
      <p:sp>
        <p:nvSpPr>
          <p:cNvPr id="3" name="Slide Number Placeholder 2">
            <a:extLst>
              <a:ext uri="{FF2B5EF4-FFF2-40B4-BE49-F238E27FC236}">
                <a16:creationId xmlns:a16="http://schemas.microsoft.com/office/drawing/2014/main" id="{C8998D63-74A7-4420-B1A4-367ADE4063B8}"/>
              </a:ext>
            </a:extLst>
          </p:cNvPr>
          <p:cNvSpPr>
            <a:spLocks noGrp="1"/>
          </p:cNvSpPr>
          <p:nvPr>
            <p:ph type="sldNum" sz="quarter" idx="12"/>
          </p:nvPr>
        </p:nvSpPr>
        <p:spPr/>
        <p:txBody>
          <a:bodyPr rtlCol="0"/>
          <a:lstStyle/>
          <a:p>
            <a:pPr rtl="0"/>
            <a:fld id="{844A7B69-93E2-4D34-896D-EFDD7F03AB74}" type="slidenum">
              <a:rPr lang="en-US" smtClean="0"/>
              <a:t>18</a:t>
            </a:fld>
            <a:endParaRPr lang="en-US"/>
          </a:p>
        </p:txBody>
      </p:sp>
      <p:sp>
        <p:nvSpPr>
          <p:cNvPr id="2" name="Rectangle: Rounded Corners 1">
            <a:extLst>
              <a:ext uri="{FF2B5EF4-FFF2-40B4-BE49-F238E27FC236}">
                <a16:creationId xmlns:a16="http://schemas.microsoft.com/office/drawing/2014/main" id="{EAA3AB99-07CD-4885-BF5A-F9C996D814B6}"/>
              </a:ext>
            </a:extLst>
          </p:cNvPr>
          <p:cNvSpPr/>
          <p:nvPr/>
        </p:nvSpPr>
        <p:spPr>
          <a:xfrm>
            <a:off x="3209259" y="5635145"/>
            <a:ext cx="7727681" cy="903767"/>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t" sz="2800" dirty="0"/>
              <a:t>I costi cambiano ogni anno. </a:t>
            </a:r>
            <a:br>
              <a:rPr lang="en-US" sz="2800" dirty="0"/>
            </a:br>
            <a:r>
              <a:rPr lang="it" sz="2800" b="1" dirty="0"/>
              <a:t>I costi attuali sono consultabili su </a:t>
            </a:r>
            <a:r>
              <a:rPr lang="it" sz="2800" b="1" dirty="0">
                <a:solidFill>
                  <a:schemeClr val="bg1"/>
                </a:solidFill>
                <a:hlinkClick r:id="rId4">
                  <a:extLst>
                    <a:ext uri="{A12FA001-AC4F-418D-AE19-62706E023703}">
                      <ahyp:hlinkClr xmlns:ahyp="http://schemas.microsoft.com/office/drawing/2018/hyperlinkcolor" val="tx"/>
                    </a:ext>
                  </a:extLst>
                </a:hlinkClick>
              </a:rPr>
              <a:t>medicare.gov</a:t>
            </a:r>
            <a:r>
              <a:rPr lang="it" sz="2800" b="1" dirty="0"/>
              <a:t>.</a:t>
            </a:r>
          </a:p>
        </p:txBody>
      </p:sp>
    </p:spTree>
    <p:extLst>
      <p:ext uri="{BB962C8B-B14F-4D97-AF65-F5344CB8AC3E}">
        <p14:creationId xmlns:p14="http://schemas.microsoft.com/office/powerpoint/2010/main" val="30548179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it" sz="4000">
                <a:solidFill>
                  <a:schemeClr val="bg1"/>
                </a:solidFill>
                <a:latin typeface="Arial" panose="020B0604020202020204" pitchFamily="34" charset="0"/>
                <a:cs typeface="Arial" panose="020B0604020202020204" pitchFamily="34" charset="0"/>
              </a:rPr>
              <a:t>Medicare Parte A - Costi</a:t>
            </a:r>
          </a:p>
          <a:p>
            <a:pPr algn="ctr" rtl="0"/>
            <a:endParaRPr lang="en-US" sz="1200" dirty="0">
              <a:solidFill>
                <a:schemeClr val="bg1"/>
              </a:solidFill>
              <a:latin typeface="Arial" panose="020B0604020202020204" pitchFamily="34" charset="0"/>
              <a:cs typeface="Arial" panose="020B0604020202020204" pitchFamily="34" charset="0"/>
            </a:endParaRPr>
          </a:p>
        </p:txBody>
      </p:sp>
      <p:pic>
        <p:nvPicPr>
          <p:cNvPr id="8" name="Picture 7" title="Part A icon">
            <a:extLst>
              <a:ext uri="{FF2B5EF4-FFF2-40B4-BE49-F238E27FC236}">
                <a16:creationId xmlns:a16="http://schemas.microsoft.com/office/drawing/2014/main" id="{BD98C0BD-33D2-4C85-85F8-5B68DC38B51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4717" y="1725130"/>
            <a:ext cx="1272288" cy="703614"/>
          </a:xfrm>
          <a:prstGeom prst="rect">
            <a:avLst/>
          </a:prstGeom>
          <a:ln>
            <a:solidFill>
              <a:schemeClr val="bg1"/>
            </a:solidFill>
          </a:ln>
        </p:spPr>
      </p:pic>
      <p:graphicFrame>
        <p:nvGraphicFramePr>
          <p:cNvPr id="11" name="Content Placeholder 3">
            <a:extLst>
              <a:ext uri="{FF2B5EF4-FFF2-40B4-BE49-F238E27FC236}">
                <a16:creationId xmlns:a16="http://schemas.microsoft.com/office/drawing/2014/main" id="{21455A9C-CE13-47F3-9F10-EC3FE07750E5}"/>
              </a:ext>
            </a:extLst>
          </p:cNvPr>
          <p:cNvGraphicFramePr>
            <a:graphicFrameLocks/>
          </p:cNvGraphicFramePr>
          <p:nvPr>
            <p:extLst>
              <p:ext uri="{D42A27DB-BD31-4B8C-83A1-F6EECF244321}">
                <p14:modId xmlns:p14="http://schemas.microsoft.com/office/powerpoint/2010/main" val="921546725"/>
              </p:ext>
            </p:extLst>
          </p:nvPr>
        </p:nvGraphicFramePr>
        <p:xfrm>
          <a:off x="2409134" y="2601357"/>
          <a:ext cx="8659920" cy="3468674"/>
        </p:xfrm>
        <a:graphic>
          <a:graphicData uri="http://schemas.openxmlformats.org/drawingml/2006/table">
            <a:tbl>
              <a:tblPr firstRow="1" bandRow="1">
                <a:tableStyleId>{3B4B98B0-60AC-42C2-AFA5-B58CD77FA1E5}</a:tableStyleId>
              </a:tblPr>
              <a:tblGrid>
                <a:gridCol w="1996884">
                  <a:extLst>
                    <a:ext uri="{9D8B030D-6E8A-4147-A177-3AD203B41FA5}">
                      <a16:colId xmlns:a16="http://schemas.microsoft.com/office/drawing/2014/main" val="20000"/>
                    </a:ext>
                  </a:extLst>
                </a:gridCol>
                <a:gridCol w="3207063">
                  <a:extLst>
                    <a:ext uri="{9D8B030D-6E8A-4147-A177-3AD203B41FA5}">
                      <a16:colId xmlns:a16="http://schemas.microsoft.com/office/drawing/2014/main" val="3167613514"/>
                    </a:ext>
                  </a:extLst>
                </a:gridCol>
                <a:gridCol w="3455973">
                  <a:extLst>
                    <a:ext uri="{9D8B030D-6E8A-4147-A177-3AD203B41FA5}">
                      <a16:colId xmlns:a16="http://schemas.microsoft.com/office/drawing/2014/main" val="20001"/>
                    </a:ext>
                  </a:extLst>
                </a:gridCol>
              </a:tblGrid>
              <a:tr h="569595">
                <a:tc>
                  <a:txBody>
                    <a:bodyPr/>
                    <a:lstStyle/>
                    <a:p>
                      <a:pPr rtl="0"/>
                      <a:r>
                        <a:rPr lang="it" sz="2800"/>
                        <a:t>Giorni</a:t>
                      </a:r>
                    </a:p>
                  </a:txBody>
                  <a:tcPr marL="137160" marR="137160" marT="137160" marB="137160"/>
                </a:tc>
                <a:tc>
                  <a:txBody>
                    <a:bodyPr/>
                    <a:lstStyle/>
                    <a:p>
                      <a:pPr rtl="0"/>
                      <a:r>
                        <a:rPr lang="it" sz="2800"/>
                        <a:t>Medicare paga</a:t>
                      </a:r>
                    </a:p>
                  </a:txBody>
                  <a:tcPr marL="137160" marR="137160" marT="137160" marB="137160"/>
                </a:tc>
                <a:tc>
                  <a:txBody>
                    <a:bodyPr/>
                    <a:lstStyle/>
                    <a:p>
                      <a:pPr rtl="0"/>
                      <a:r>
                        <a:rPr lang="it" sz="2800"/>
                        <a:t>Si paga</a:t>
                      </a:r>
                    </a:p>
                  </a:txBody>
                  <a:tcPr marL="137160" marR="137160" marT="137160" marB="137160"/>
                </a:tc>
                <a:extLst>
                  <a:ext uri="{0D108BD9-81ED-4DB2-BD59-A6C34878D82A}">
                    <a16:rowId xmlns:a16="http://schemas.microsoft.com/office/drawing/2014/main" val="10000"/>
                  </a:ext>
                </a:extLst>
              </a:tr>
              <a:tr h="916677">
                <a:tc>
                  <a:txBody>
                    <a:bodyPr/>
                    <a:lstStyle/>
                    <a:p>
                      <a:pPr rtl="0"/>
                      <a:r>
                        <a:rPr lang="it" sz="2800"/>
                        <a:t>1-60</a:t>
                      </a:r>
                    </a:p>
                  </a:txBody>
                  <a:tcPr marL="137160" marR="137160" marT="137160" marB="137160"/>
                </a:tc>
                <a:tc>
                  <a:txBody>
                    <a:bodyPr/>
                    <a:lstStyle/>
                    <a:p>
                      <a:pPr rtl="0"/>
                      <a:r>
                        <a:rPr lang="it" sz="2800"/>
                        <a:t>Residuo dei costi</a:t>
                      </a:r>
                    </a:p>
                  </a:txBody>
                  <a:tcPr marL="137160" marR="137160" marT="137160" marB="137160"/>
                </a:tc>
                <a:tc>
                  <a:txBody>
                    <a:bodyPr/>
                    <a:lstStyle/>
                    <a:p>
                      <a:pPr rtl="0"/>
                      <a:r>
                        <a:rPr lang="it" sz="2800">
                          <a:hlinkClick r:id="rId4"/>
                        </a:rPr>
                        <a:t>Parte A deducibile</a:t>
                      </a:r>
                      <a:endParaRPr lang="en-US" sz="2800" dirty="0"/>
                    </a:p>
                  </a:txBody>
                  <a:tcPr marL="137160" marR="137160" marT="137160" marB="137160"/>
                </a:tc>
                <a:extLst>
                  <a:ext uri="{0D108BD9-81ED-4DB2-BD59-A6C34878D82A}">
                    <a16:rowId xmlns:a16="http://schemas.microsoft.com/office/drawing/2014/main" val="10001"/>
                  </a:ext>
                </a:extLst>
              </a:tr>
              <a:tr h="953574">
                <a:tc>
                  <a:txBody>
                    <a:bodyPr/>
                    <a:lstStyle/>
                    <a:p>
                      <a:pPr rtl="0"/>
                      <a:r>
                        <a:rPr lang="it" sz="2800"/>
                        <a:t>61-90</a:t>
                      </a:r>
                    </a:p>
                  </a:txBody>
                  <a:tcPr marL="137160" marR="137160" marT="137160" marB="137160"/>
                </a:tc>
                <a:tc>
                  <a:txBody>
                    <a:bodyPr/>
                    <a:lstStyle/>
                    <a:p>
                      <a:pPr rtl="0"/>
                      <a:r>
                        <a:rPr lang="it" sz="2800"/>
                        <a:t>Residuo dei costi </a:t>
                      </a:r>
                    </a:p>
                  </a:txBody>
                  <a:tcPr marL="137160" marR="137160" marT="137160" marB="137160"/>
                </a:tc>
                <a:tc>
                  <a:txBody>
                    <a:bodyPr/>
                    <a:lstStyle/>
                    <a:p>
                      <a:pPr rtl="0"/>
                      <a:r>
                        <a:rPr lang="it" sz="2800">
                          <a:hlinkClick r:id="rId4"/>
                        </a:rPr>
                        <a:t>Copia giornaliera</a:t>
                      </a:r>
                      <a:endParaRPr lang="en-US" sz="2800" dirty="0"/>
                    </a:p>
                  </a:txBody>
                  <a:tcPr marL="137160" marR="137160" marT="137160" marB="137160"/>
                </a:tc>
                <a:extLst>
                  <a:ext uri="{0D108BD9-81ED-4DB2-BD59-A6C34878D82A}">
                    <a16:rowId xmlns:a16="http://schemas.microsoft.com/office/drawing/2014/main" val="10002"/>
                  </a:ext>
                </a:extLst>
              </a:tr>
              <a:tr h="897383">
                <a:tc>
                  <a:txBody>
                    <a:bodyPr/>
                    <a:lstStyle/>
                    <a:p>
                      <a:pPr rtl="0"/>
                      <a:r>
                        <a:rPr lang="it" sz="2800"/>
                        <a:t>91-150</a:t>
                      </a:r>
                    </a:p>
                  </a:txBody>
                  <a:tcPr marL="137160" marR="137160" marT="137160" marB="137160"/>
                </a:tc>
                <a:tc>
                  <a:txBody>
                    <a:bodyPr/>
                    <a:lstStyle/>
                    <a:p>
                      <a:pPr rtl="0"/>
                      <a:r>
                        <a:rPr lang="it" sz="2800"/>
                        <a:t>Residuo dei costi </a:t>
                      </a:r>
                    </a:p>
                  </a:txBody>
                  <a:tcPr marL="137160" marR="137160" marT="137160" marB="137160"/>
                </a:tc>
                <a:tc>
                  <a:txBody>
                    <a:bodyPr/>
                    <a:lstStyle/>
                    <a:p>
                      <a:pPr rtl="0"/>
                      <a:r>
                        <a:rPr lang="it" sz="2800">
                          <a:hlinkClick r:id="rId4"/>
                        </a:rPr>
                        <a:t>Copia giornaliera</a:t>
                      </a:r>
                      <a:endParaRPr lang="en-US" sz="2800" dirty="0"/>
                    </a:p>
                  </a:txBody>
                  <a:tcPr marL="137160" marR="137160" marT="137160" marB="137160"/>
                </a:tc>
                <a:extLst>
                  <a:ext uri="{0D108BD9-81ED-4DB2-BD59-A6C34878D82A}">
                    <a16:rowId xmlns:a16="http://schemas.microsoft.com/office/drawing/2014/main" val="10003"/>
                  </a:ext>
                </a:extLst>
              </a:tr>
            </a:tbl>
          </a:graphicData>
        </a:graphic>
      </p:graphicFrame>
      <p:sp>
        <p:nvSpPr>
          <p:cNvPr id="12" name="Rectangle 11">
            <a:extLst>
              <a:ext uri="{FF2B5EF4-FFF2-40B4-BE49-F238E27FC236}">
                <a16:creationId xmlns:a16="http://schemas.microsoft.com/office/drawing/2014/main" id="{BC137C11-DA06-4E0F-BB6C-A960FD62266D}"/>
              </a:ext>
            </a:extLst>
          </p:cNvPr>
          <p:cNvSpPr/>
          <p:nvPr/>
        </p:nvSpPr>
        <p:spPr>
          <a:xfrm>
            <a:off x="2409133" y="1753771"/>
            <a:ext cx="6890657" cy="646331"/>
          </a:xfrm>
          <a:prstGeom prst="rect">
            <a:avLst/>
          </a:prstGeom>
        </p:spPr>
        <p:txBody>
          <a:bodyPr wrap="square" rtlCol="0">
            <a:spAutoFit/>
          </a:bodyPr>
          <a:lstStyle/>
          <a:p>
            <a:pPr rtl="0"/>
            <a:r>
              <a:rPr lang="it" sz="3600" b="1"/>
              <a:t>Ospedale ospedaliero</a:t>
            </a:r>
            <a:r>
              <a:rPr lang="it" sz="3600"/>
              <a:t> </a:t>
            </a:r>
            <a:r>
              <a:rPr lang="it" sz="3600" b="1"/>
              <a:t> Copays</a:t>
            </a:r>
          </a:p>
        </p:txBody>
      </p:sp>
      <p:sp>
        <p:nvSpPr>
          <p:cNvPr id="3" name="Slide Number Placeholder 2">
            <a:extLst>
              <a:ext uri="{FF2B5EF4-FFF2-40B4-BE49-F238E27FC236}">
                <a16:creationId xmlns:a16="http://schemas.microsoft.com/office/drawing/2014/main" id="{A52A2435-24DE-41D6-8643-785B4AA87181}"/>
              </a:ext>
            </a:extLst>
          </p:cNvPr>
          <p:cNvSpPr>
            <a:spLocks noGrp="1"/>
          </p:cNvSpPr>
          <p:nvPr>
            <p:ph type="sldNum" sz="quarter" idx="12"/>
          </p:nvPr>
        </p:nvSpPr>
        <p:spPr/>
        <p:txBody>
          <a:bodyPr rtlCol="0"/>
          <a:lstStyle/>
          <a:p>
            <a:pPr rtl="0"/>
            <a:fld id="{844A7B69-93E2-4D34-896D-EFDD7F03AB74}" type="slidenum">
              <a:rPr lang="en-US" smtClean="0"/>
              <a:t>19</a:t>
            </a:fld>
            <a:endParaRPr lang="en-US"/>
          </a:p>
        </p:txBody>
      </p:sp>
    </p:spTree>
    <p:extLst>
      <p:ext uri="{BB962C8B-B14F-4D97-AF65-F5344CB8AC3E}">
        <p14:creationId xmlns:p14="http://schemas.microsoft.com/office/powerpoint/2010/main" val="1797927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8EBBC01-D7CC-412C-965C-FC56B8F1D96B}"/>
              </a:ext>
            </a:extLst>
          </p:cNvPr>
          <p:cNvSpPr>
            <a:spLocks noGrp="1"/>
          </p:cNvSpPr>
          <p:nvPr>
            <p:ph type="title"/>
          </p:nvPr>
        </p:nvSpPr>
        <p:spPr/>
        <p:txBody>
          <a:bodyPr rtlCol="0"/>
          <a:lstStyle/>
          <a:p>
            <a:pPr algn="ctr" rtl="0"/>
            <a:r>
              <a:rPr lang="it"/>
              <a:t>Esclusione di responsabilità per le sovvenzioni</a:t>
            </a:r>
          </a:p>
        </p:txBody>
      </p:sp>
      <p:sp>
        <p:nvSpPr>
          <p:cNvPr id="3" name="Content Placeholder 2">
            <a:extLst>
              <a:ext uri="{FF2B5EF4-FFF2-40B4-BE49-F238E27FC236}">
                <a16:creationId xmlns:a16="http://schemas.microsoft.com/office/drawing/2014/main" id="{E3864779-0E76-4DBB-AECC-68B5AFF6C2E5}"/>
              </a:ext>
            </a:extLst>
          </p:cNvPr>
          <p:cNvSpPr>
            <a:spLocks noGrp="1"/>
          </p:cNvSpPr>
          <p:nvPr>
            <p:ph idx="1"/>
          </p:nvPr>
        </p:nvSpPr>
        <p:spPr>
          <a:xfrm>
            <a:off x="1952403" y="2345439"/>
            <a:ext cx="8287193" cy="3356159"/>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marL="0" indent="0" algn="just" rtl="0">
              <a:buNone/>
            </a:pPr>
            <a:r>
              <a:rPr lang="it" sz="2400" dirty="0">
                <a:latin typeface="Arial" panose="020B0604020202020204" pitchFamily="34" charset="0"/>
                <a:cs typeface="Arial" panose="020B0604020202020204" pitchFamily="34" charset="0"/>
              </a:rPr>
              <a:t>Questo progetto è stato sostenuto dal Wisconsin Dipartimento della Salute e dei Servizi Umani con l'assistenza finanziaria, totale o parziale, della sovvenzione n. 90SAPG0091, dagli Stati Uniti. Amministrazione per la vita in comunità, Dipartimento della Salute e dei Servizi Umani, Washington. 20201. I borsisti che intraprendono progetti con il patrocinio del governo sono incoraggiati ad esprimere liberamente i loro pareri e le loro conclusioni. I punti di vista o le opinioni non rappresentano quindi necessariamente la politica ufficiale dell'ACL.</a:t>
            </a:r>
          </a:p>
        </p:txBody>
      </p:sp>
      <p:sp>
        <p:nvSpPr>
          <p:cNvPr id="5" name="Slide Number Placeholder 4">
            <a:extLst>
              <a:ext uri="{FF2B5EF4-FFF2-40B4-BE49-F238E27FC236}">
                <a16:creationId xmlns:a16="http://schemas.microsoft.com/office/drawing/2014/main" id="{7AF26E53-EFE7-49D9-98D0-4C8E72500302}"/>
              </a:ext>
            </a:extLst>
          </p:cNvPr>
          <p:cNvSpPr>
            <a:spLocks noGrp="1"/>
          </p:cNvSpPr>
          <p:nvPr>
            <p:ph type="sldNum" sz="quarter" idx="12"/>
          </p:nvPr>
        </p:nvSpPr>
        <p:spPr/>
        <p:txBody>
          <a:bodyPr rtlCol="0"/>
          <a:lstStyle/>
          <a:p>
            <a:pPr rtl="0"/>
            <a:fld id="{844A7B69-93E2-4D34-896D-EFDD7F03AB74}" type="slidenum">
              <a:rPr lang="en-US" smtClean="0"/>
              <a:t>2</a:t>
            </a:fld>
            <a:endParaRPr lang="en-US"/>
          </a:p>
        </p:txBody>
      </p:sp>
    </p:spTree>
    <p:extLst>
      <p:ext uri="{BB962C8B-B14F-4D97-AF65-F5344CB8AC3E}">
        <p14:creationId xmlns:p14="http://schemas.microsoft.com/office/powerpoint/2010/main" val="40596158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it" sz="4000">
                <a:solidFill>
                  <a:schemeClr val="bg1"/>
                </a:solidFill>
                <a:latin typeface="Arial" panose="020B0604020202020204" pitchFamily="34" charset="0"/>
                <a:cs typeface="Arial" panose="020B0604020202020204" pitchFamily="34" charset="0"/>
              </a:rPr>
              <a:t>Medicare Parte A - Costi</a:t>
            </a:r>
          </a:p>
          <a:p>
            <a:pPr algn="ctr" rtl="0"/>
            <a:endParaRPr lang="en-US" sz="1200" dirty="0">
              <a:solidFill>
                <a:schemeClr val="bg1"/>
              </a:solidFill>
              <a:latin typeface="Arial" panose="020B0604020202020204" pitchFamily="34" charset="0"/>
              <a:cs typeface="Arial" panose="020B0604020202020204" pitchFamily="34" charset="0"/>
            </a:endParaRPr>
          </a:p>
        </p:txBody>
      </p:sp>
      <p:pic>
        <p:nvPicPr>
          <p:cNvPr id="8" name="Picture 7" title="Part A icon">
            <a:extLst>
              <a:ext uri="{FF2B5EF4-FFF2-40B4-BE49-F238E27FC236}">
                <a16:creationId xmlns:a16="http://schemas.microsoft.com/office/drawing/2014/main" id="{BD98C0BD-33D2-4C85-85F8-5B68DC38B51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5290" y="1880502"/>
            <a:ext cx="1272288" cy="703614"/>
          </a:xfrm>
          <a:prstGeom prst="rect">
            <a:avLst/>
          </a:prstGeom>
          <a:ln>
            <a:solidFill>
              <a:schemeClr val="bg1"/>
            </a:solidFill>
          </a:ln>
        </p:spPr>
      </p:pic>
      <p:sp>
        <p:nvSpPr>
          <p:cNvPr id="2" name="Rectangle 1">
            <a:extLst>
              <a:ext uri="{FF2B5EF4-FFF2-40B4-BE49-F238E27FC236}">
                <a16:creationId xmlns:a16="http://schemas.microsoft.com/office/drawing/2014/main" id="{B9A350BB-BA08-4CF8-926C-1498647FA4F3}"/>
              </a:ext>
            </a:extLst>
          </p:cNvPr>
          <p:cNvSpPr/>
          <p:nvPr/>
        </p:nvSpPr>
        <p:spPr>
          <a:xfrm>
            <a:off x="2647121" y="1107996"/>
            <a:ext cx="8706679" cy="1200329"/>
          </a:xfrm>
          <a:prstGeom prst="rect">
            <a:avLst/>
          </a:prstGeom>
        </p:spPr>
        <p:txBody>
          <a:bodyPr wrap="none" rtlCol="0">
            <a:spAutoFit/>
          </a:bodyPr>
          <a:lstStyle/>
          <a:p>
            <a:pPr rtl="0"/>
            <a:r>
              <a:rPr lang="it" sz="3600" b="1" dirty="0">
                <a:solidFill>
                  <a:prstClr val="black"/>
                </a:solidFill>
              </a:rPr>
              <a:t>Copia di spese per strutture infermieristiche </a:t>
            </a:r>
            <a:endParaRPr lang="hu-HU" sz="3600" b="1" dirty="0">
              <a:solidFill>
                <a:prstClr val="black"/>
              </a:solidFill>
            </a:endParaRPr>
          </a:p>
          <a:p>
            <a:pPr rtl="0"/>
            <a:r>
              <a:rPr lang="it" sz="3600" b="1" dirty="0">
                <a:solidFill>
                  <a:prstClr val="black"/>
                </a:solidFill>
              </a:rPr>
              <a:t>specializzate</a:t>
            </a:r>
            <a:endParaRPr lang="en-US" sz="3600" b="1" dirty="0"/>
          </a:p>
        </p:txBody>
      </p:sp>
      <p:graphicFrame>
        <p:nvGraphicFramePr>
          <p:cNvPr id="10" name="Content Placeholder 3">
            <a:extLst>
              <a:ext uri="{FF2B5EF4-FFF2-40B4-BE49-F238E27FC236}">
                <a16:creationId xmlns:a16="http://schemas.microsoft.com/office/drawing/2014/main" id="{7D92C107-110E-4A22-AB5F-8BD0D4116C54}"/>
              </a:ext>
            </a:extLst>
          </p:cNvPr>
          <p:cNvGraphicFramePr>
            <a:graphicFrameLocks/>
          </p:cNvGraphicFramePr>
          <p:nvPr>
            <p:extLst>
              <p:ext uri="{D42A27DB-BD31-4B8C-83A1-F6EECF244321}">
                <p14:modId xmlns:p14="http://schemas.microsoft.com/office/powerpoint/2010/main" val="3301811417"/>
              </p:ext>
            </p:extLst>
          </p:nvPr>
        </p:nvGraphicFramePr>
        <p:xfrm>
          <a:off x="2284478" y="2688424"/>
          <a:ext cx="9069322" cy="3503156"/>
        </p:xfrm>
        <a:graphic>
          <a:graphicData uri="http://schemas.openxmlformats.org/drawingml/2006/table">
            <a:tbl>
              <a:tblPr firstRow="1" bandRow="1">
                <a:tableStyleId>{3B4B98B0-60AC-42C2-AFA5-B58CD77FA1E5}</a:tableStyleId>
              </a:tblPr>
              <a:tblGrid>
                <a:gridCol w="2055993">
                  <a:extLst>
                    <a:ext uri="{9D8B030D-6E8A-4147-A177-3AD203B41FA5}">
                      <a16:colId xmlns:a16="http://schemas.microsoft.com/office/drawing/2014/main" val="20000"/>
                    </a:ext>
                  </a:extLst>
                </a:gridCol>
                <a:gridCol w="3757141">
                  <a:extLst>
                    <a:ext uri="{9D8B030D-6E8A-4147-A177-3AD203B41FA5}">
                      <a16:colId xmlns:a16="http://schemas.microsoft.com/office/drawing/2014/main" val="3472858412"/>
                    </a:ext>
                  </a:extLst>
                </a:gridCol>
                <a:gridCol w="3256188">
                  <a:extLst>
                    <a:ext uri="{9D8B030D-6E8A-4147-A177-3AD203B41FA5}">
                      <a16:colId xmlns:a16="http://schemas.microsoft.com/office/drawing/2014/main" val="20001"/>
                    </a:ext>
                  </a:extLst>
                </a:gridCol>
              </a:tblGrid>
              <a:tr h="622427">
                <a:tc>
                  <a:txBody>
                    <a:bodyPr/>
                    <a:lstStyle/>
                    <a:p>
                      <a:pPr rtl="0"/>
                      <a:r>
                        <a:rPr lang="it" sz="2800"/>
                        <a:t>Giorni</a:t>
                      </a:r>
                    </a:p>
                  </a:txBody>
                  <a:tcPr marL="137160" marR="137160" marT="137160" marB="137160"/>
                </a:tc>
                <a:tc>
                  <a:txBody>
                    <a:bodyPr/>
                    <a:lstStyle/>
                    <a:p>
                      <a:pPr rtl="0"/>
                      <a:r>
                        <a:rPr lang="it" sz="2800"/>
                        <a:t>Medicare paga</a:t>
                      </a:r>
                    </a:p>
                  </a:txBody>
                  <a:tcPr marL="137160" marR="137160" marT="137160" marB="137160"/>
                </a:tc>
                <a:tc>
                  <a:txBody>
                    <a:bodyPr/>
                    <a:lstStyle/>
                    <a:p>
                      <a:pPr rtl="0"/>
                      <a:r>
                        <a:rPr lang="it" sz="2800"/>
                        <a:t>Si paga</a:t>
                      </a:r>
                    </a:p>
                  </a:txBody>
                  <a:tcPr marL="137160" marR="137160" marT="137160" marB="137160"/>
                </a:tc>
                <a:extLst>
                  <a:ext uri="{0D108BD9-81ED-4DB2-BD59-A6C34878D82A}">
                    <a16:rowId xmlns:a16="http://schemas.microsoft.com/office/drawing/2014/main" val="10000"/>
                  </a:ext>
                </a:extLst>
              </a:tr>
              <a:tr h="832599">
                <a:tc>
                  <a:txBody>
                    <a:bodyPr/>
                    <a:lstStyle/>
                    <a:p>
                      <a:pPr rtl="0"/>
                      <a:r>
                        <a:rPr lang="it" sz="2800"/>
                        <a:t>1-20</a:t>
                      </a:r>
                    </a:p>
                  </a:txBody>
                  <a:tcPr marL="137160" marR="137160" marT="137160" marB="137160"/>
                </a:tc>
                <a:tc>
                  <a:txBody>
                    <a:bodyPr/>
                    <a:lstStyle/>
                    <a:p>
                      <a:pPr rtl="0"/>
                      <a:r>
                        <a:rPr lang="it" sz="2800"/>
                        <a:t>Tutti i costi</a:t>
                      </a:r>
                      <a:endParaRPr lang="en-US" sz="2800" dirty="0"/>
                    </a:p>
                  </a:txBody>
                  <a:tcPr marL="137160" marR="137160" marT="137160" marB="137160"/>
                </a:tc>
                <a:tc>
                  <a:txBody>
                    <a:bodyPr/>
                    <a:lstStyle/>
                    <a:p>
                      <a:pPr rtl="0"/>
                      <a:r>
                        <a:rPr lang="it" sz="2800"/>
                        <a:t>$0</a:t>
                      </a:r>
                      <a:endParaRPr lang="en-US" sz="2800" dirty="0"/>
                    </a:p>
                  </a:txBody>
                  <a:tcPr marL="137160" marR="137160" marT="137160" marB="137160"/>
                </a:tc>
                <a:extLst>
                  <a:ext uri="{0D108BD9-81ED-4DB2-BD59-A6C34878D82A}">
                    <a16:rowId xmlns:a16="http://schemas.microsoft.com/office/drawing/2014/main" val="10001"/>
                  </a:ext>
                </a:extLst>
              </a:tr>
              <a:tr h="906608">
                <a:tc>
                  <a:txBody>
                    <a:bodyPr/>
                    <a:lstStyle/>
                    <a:p>
                      <a:pPr rtl="0"/>
                      <a:r>
                        <a:rPr lang="it" sz="2800"/>
                        <a:t>21-100</a:t>
                      </a:r>
                    </a:p>
                  </a:txBody>
                  <a:tcPr marL="137160" marR="137160" marT="137160" marB="137160"/>
                </a:tc>
                <a:tc>
                  <a:txBody>
                    <a:bodyPr/>
                    <a:lstStyle/>
                    <a:p>
                      <a:pPr rtl="0"/>
                      <a:r>
                        <a:rPr lang="it" sz="2800"/>
                        <a:t>Tutti tranne i costi giornalieri impostati</a:t>
                      </a:r>
                    </a:p>
                  </a:txBody>
                  <a:tcPr marL="137160" marR="137160" marT="137160" marB="137160"/>
                </a:tc>
                <a:tc>
                  <a:txBody>
                    <a:bodyPr/>
                    <a:lstStyle/>
                    <a:p>
                      <a:pPr rtl="0"/>
                      <a:r>
                        <a:rPr lang="it" sz="2800">
                          <a:hlinkClick r:id="rId4"/>
                        </a:rPr>
                        <a:t>Copia giornaliera</a:t>
                      </a:r>
                      <a:endParaRPr lang="en-US" sz="2800" dirty="0"/>
                    </a:p>
                  </a:txBody>
                  <a:tcPr marL="137160" marR="137160" marT="137160" marB="137160"/>
                </a:tc>
                <a:extLst>
                  <a:ext uri="{0D108BD9-81ED-4DB2-BD59-A6C34878D82A}">
                    <a16:rowId xmlns:a16="http://schemas.microsoft.com/office/drawing/2014/main" val="10002"/>
                  </a:ext>
                </a:extLst>
              </a:tr>
              <a:tr h="841757">
                <a:tc>
                  <a:txBody>
                    <a:bodyPr/>
                    <a:lstStyle/>
                    <a:p>
                      <a:pPr rtl="0"/>
                      <a:r>
                        <a:rPr lang="it" sz="2800"/>
                        <a:t>Giorni 100+</a:t>
                      </a:r>
                    </a:p>
                  </a:txBody>
                  <a:tcPr marL="137160" marR="137160" marT="137160" marB="137160"/>
                </a:tc>
                <a:tc>
                  <a:txBody>
                    <a:bodyPr/>
                    <a:lstStyle/>
                    <a:p>
                      <a:pPr rtl="0"/>
                      <a:r>
                        <a:rPr lang="it" sz="2800"/>
                        <a:t>Nessuno</a:t>
                      </a:r>
                    </a:p>
                  </a:txBody>
                  <a:tcPr marL="137160" marR="137160" marT="137160" marB="137160"/>
                </a:tc>
                <a:tc>
                  <a:txBody>
                    <a:bodyPr/>
                    <a:lstStyle/>
                    <a:p>
                      <a:pPr rtl="0"/>
                      <a:r>
                        <a:rPr lang="it" sz="2800"/>
                        <a:t>Tutti i costi</a:t>
                      </a:r>
                    </a:p>
                  </a:txBody>
                  <a:tcPr marL="137160" marR="137160" marT="137160" marB="137160"/>
                </a:tc>
                <a:extLst>
                  <a:ext uri="{0D108BD9-81ED-4DB2-BD59-A6C34878D82A}">
                    <a16:rowId xmlns:a16="http://schemas.microsoft.com/office/drawing/2014/main" val="10003"/>
                  </a:ext>
                </a:extLst>
              </a:tr>
            </a:tbl>
          </a:graphicData>
        </a:graphic>
      </p:graphicFrame>
      <p:sp>
        <p:nvSpPr>
          <p:cNvPr id="7" name="Slide Number Placeholder 6">
            <a:extLst>
              <a:ext uri="{FF2B5EF4-FFF2-40B4-BE49-F238E27FC236}">
                <a16:creationId xmlns:a16="http://schemas.microsoft.com/office/drawing/2014/main" id="{76F4A935-8F94-4CA4-A441-6C0254E04C89}"/>
              </a:ext>
            </a:extLst>
          </p:cNvPr>
          <p:cNvSpPr>
            <a:spLocks noGrp="1"/>
          </p:cNvSpPr>
          <p:nvPr>
            <p:ph type="sldNum" sz="quarter" idx="12"/>
          </p:nvPr>
        </p:nvSpPr>
        <p:spPr/>
        <p:txBody>
          <a:bodyPr rtlCol="0"/>
          <a:lstStyle/>
          <a:p>
            <a:pPr rtl="0"/>
            <a:fld id="{844A7B69-93E2-4D34-896D-EFDD7F03AB74}" type="slidenum">
              <a:rPr lang="en-US" smtClean="0"/>
              <a:t>20</a:t>
            </a:fld>
            <a:endParaRPr lang="en-US"/>
          </a:p>
        </p:txBody>
      </p:sp>
    </p:spTree>
    <p:extLst>
      <p:ext uri="{BB962C8B-B14F-4D97-AF65-F5344CB8AC3E}">
        <p14:creationId xmlns:p14="http://schemas.microsoft.com/office/powerpoint/2010/main" val="27003114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rtlCol="0"/>
          <a:lstStyle/>
          <a:p>
            <a:pPr rtl="0"/>
            <a:fld id="{844A7B69-93E2-4D34-896D-EFDD7F03AB74}" type="slidenum">
              <a:rPr lang="en-US" smtClean="0"/>
              <a:t>21</a:t>
            </a:fld>
            <a:endParaRPr lang="en-US" dirty="0"/>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it" sz="4000">
                <a:solidFill>
                  <a:schemeClr val="bg1"/>
                </a:solidFill>
                <a:latin typeface="Arial" panose="020B0604020202020204" pitchFamily="34" charset="0"/>
                <a:cs typeface="Arial" panose="020B0604020202020204" pitchFamily="34" charset="0"/>
              </a:rPr>
              <a:t>Medicare Parte A</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08D20915-8491-4E59-ACA3-4F0A65C86605}"/>
              </a:ext>
            </a:extLst>
          </p:cNvPr>
          <p:cNvSpPr/>
          <p:nvPr/>
        </p:nvSpPr>
        <p:spPr>
          <a:xfrm>
            <a:off x="1766991" y="3052769"/>
            <a:ext cx="9797480" cy="3554819"/>
          </a:xfrm>
          <a:prstGeom prst="rect">
            <a:avLst/>
          </a:prstGeom>
          <a:solidFill>
            <a:schemeClr val="accent1">
              <a:lumMod val="20000"/>
              <a:lumOff val="80000"/>
            </a:schemeClr>
          </a:solidFill>
          <a:ln>
            <a:solidFill>
              <a:schemeClr val="tx1"/>
            </a:solidFill>
          </a:ln>
        </p:spPr>
        <p:txBody>
          <a:bodyPr wrap="square" rtlCol="0">
            <a:spAutoFit/>
          </a:bodyPr>
          <a:lstStyle/>
          <a:p>
            <a:pPr algn="ctr" rtl="0"/>
            <a:r>
              <a:rPr lang="it" sz="2400" b="1" dirty="0"/>
              <a:t>Ospedale "Stato di osservazione"</a:t>
            </a:r>
          </a:p>
          <a:p>
            <a:pPr rtl="0"/>
            <a:endParaRPr lang="en-US" sz="1000" dirty="0"/>
          </a:p>
          <a:p>
            <a:pPr marL="285750" indent="-285750" rtl="0">
              <a:spcAft>
                <a:spcPts val="600"/>
              </a:spcAft>
              <a:buFont typeface="Arial" panose="020B0604020202020204" pitchFamily="34" charset="0"/>
              <a:buChar char="•"/>
            </a:pPr>
            <a:r>
              <a:rPr lang="it" sz="2200" dirty="0"/>
              <a:t>Ambulatoriale, </a:t>
            </a:r>
            <a:r>
              <a:rPr lang="it" sz="2200" b="1" dirty="0"/>
              <a:t>non</a:t>
            </a:r>
            <a:r>
              <a:rPr lang="it" sz="2200" dirty="0"/>
              <a:t> ricoverato</a:t>
            </a:r>
            <a:r>
              <a:rPr lang="it" sz="2200" i="1" dirty="0"/>
              <a:t>, </a:t>
            </a:r>
            <a:r>
              <a:rPr lang="it" sz="2200" dirty="0"/>
              <a:t>anche se si passa la notte.</a:t>
            </a:r>
            <a:r>
              <a:rPr lang="it" sz="2200" i="1" dirty="0"/>
              <a:t> </a:t>
            </a:r>
            <a:r>
              <a:rPr lang="it" sz="2200" dirty="0"/>
              <a:t>  </a:t>
            </a:r>
          </a:p>
          <a:p>
            <a:pPr marL="285750" indent="-285750" rtl="0">
              <a:spcAft>
                <a:spcPts val="600"/>
              </a:spcAft>
              <a:buFont typeface="Arial" panose="020B0604020202020204" pitchFamily="34" charset="0"/>
              <a:buChar char="•"/>
            </a:pPr>
            <a:r>
              <a:rPr lang="it" sz="2200" i="1" dirty="0"/>
              <a:t>Medicare A non paga nulla.</a:t>
            </a:r>
          </a:p>
          <a:p>
            <a:pPr marL="285750" indent="-285750" rtl="0">
              <a:spcAft>
                <a:spcPts val="600"/>
              </a:spcAft>
              <a:buFont typeface="Arial" panose="020B0604020202020204" pitchFamily="34" charset="0"/>
              <a:buChar char="•"/>
            </a:pPr>
            <a:r>
              <a:rPr lang="it" sz="2200" dirty="0">
                <a:cs typeface="Arial" charset="0"/>
              </a:rPr>
              <a:t>La Parte B di Medicare paga le prestazioni mediche e i servizi ambulatoriali ospedalieri dopo aver pagato le franchigie, le compartecipazioni e i copayment</a:t>
            </a:r>
            <a:r>
              <a:rPr lang="it" sz="2200" dirty="0">
                <a:latin typeface="Arial" charset="0"/>
                <a:cs typeface="Arial" charset="0"/>
              </a:rPr>
              <a:t>.</a:t>
            </a:r>
          </a:p>
          <a:p>
            <a:pPr marL="285750" indent="-285750" rtl="0">
              <a:buFont typeface="Arial" panose="020B0604020202020204" pitchFamily="34" charset="0"/>
              <a:buChar char="•"/>
            </a:pPr>
            <a:r>
              <a:rPr lang="it" sz="2200" dirty="0"/>
              <a:t>Per i farmaci ricevuti durante un ricovero in osservazione, è probabile che si debbano pagare le spese vive e presentare un modulo di richiesta di rimborso al proprio piano farmaceutico. Richiedere al suo piano Parte D un </a:t>
            </a:r>
            <a:r>
              <a:rPr lang="it" sz="2200" i="1" dirty="0"/>
              <a:t>modulo di richiesta di rimborso per le farmacie fuori rete</a:t>
            </a:r>
            <a:r>
              <a:rPr lang="it" sz="2200" dirty="0"/>
              <a:t>.</a:t>
            </a:r>
          </a:p>
        </p:txBody>
      </p:sp>
      <p:sp>
        <p:nvSpPr>
          <p:cNvPr id="3" name="Rectangle 2">
            <a:extLst>
              <a:ext uri="{FF2B5EF4-FFF2-40B4-BE49-F238E27FC236}">
                <a16:creationId xmlns:a16="http://schemas.microsoft.com/office/drawing/2014/main" id="{03A96EAA-4DA0-4074-B6DE-C1DD7E9859B2}"/>
              </a:ext>
            </a:extLst>
          </p:cNvPr>
          <p:cNvSpPr/>
          <p:nvPr/>
        </p:nvSpPr>
        <p:spPr>
          <a:xfrm>
            <a:off x="2725269" y="1295679"/>
            <a:ext cx="6741461" cy="523220"/>
          </a:xfrm>
          <a:prstGeom prst="rect">
            <a:avLst/>
          </a:prstGeom>
        </p:spPr>
        <p:txBody>
          <a:bodyPr wrap="none" rtlCol="0">
            <a:spAutoFit/>
          </a:bodyPr>
          <a:lstStyle/>
          <a:p>
            <a:pPr rtl="0"/>
            <a:r>
              <a:rPr lang="it" sz="2800" b="1">
                <a:latin typeface="Arial" panose="020B0604020202020204" pitchFamily="34" charset="0"/>
                <a:cs typeface="Arial" panose="020B0604020202020204" pitchFamily="34" charset="0"/>
              </a:rPr>
              <a:t>E’ un paziente ricoverato o ambulatoriale?</a:t>
            </a:r>
            <a:endParaRPr lang="en-US" sz="2800"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836BDA51-EE21-4A61-9288-D3BF01A9B4F3}"/>
              </a:ext>
            </a:extLst>
          </p:cNvPr>
          <p:cNvSpPr/>
          <p:nvPr/>
        </p:nvSpPr>
        <p:spPr>
          <a:xfrm>
            <a:off x="1138166" y="1818899"/>
            <a:ext cx="4227532" cy="1107996"/>
          </a:xfrm>
          <a:prstGeom prst="rect">
            <a:avLst/>
          </a:prstGeom>
          <a:ln>
            <a:solidFill>
              <a:schemeClr val="tx1"/>
            </a:solidFill>
          </a:ln>
          <a:effectLst/>
        </p:spPr>
        <p:txBody>
          <a:bodyPr wrap="square" rtlCol="0">
            <a:spAutoFit/>
          </a:bodyPr>
          <a:lstStyle/>
          <a:p>
            <a:pPr rtl="0">
              <a:spcBef>
                <a:spcPts val="600"/>
              </a:spcBef>
            </a:pPr>
            <a:r>
              <a:rPr lang="it" sz="2200" b="1" dirty="0">
                <a:solidFill>
                  <a:schemeClr val="accent1"/>
                </a:solidFill>
              </a:rPr>
              <a:t>Ricoverato </a:t>
            </a:r>
            <a:r>
              <a:rPr lang="it" sz="2200" dirty="0"/>
              <a:t>- Ricoverato formalmente in ospedale su ordine del medico. </a:t>
            </a:r>
          </a:p>
        </p:txBody>
      </p:sp>
      <p:sp>
        <p:nvSpPr>
          <p:cNvPr id="10" name="Rectangle 9">
            <a:extLst>
              <a:ext uri="{FF2B5EF4-FFF2-40B4-BE49-F238E27FC236}">
                <a16:creationId xmlns:a16="http://schemas.microsoft.com/office/drawing/2014/main" id="{102E5B40-E89B-451E-B0D6-C61A3DA86B6F}"/>
              </a:ext>
            </a:extLst>
          </p:cNvPr>
          <p:cNvSpPr/>
          <p:nvPr/>
        </p:nvSpPr>
        <p:spPr>
          <a:xfrm>
            <a:off x="6095998" y="1835671"/>
            <a:ext cx="5257801" cy="1107996"/>
          </a:xfrm>
          <a:prstGeom prst="rect">
            <a:avLst/>
          </a:prstGeom>
          <a:ln>
            <a:solidFill>
              <a:schemeClr val="tx1"/>
            </a:solidFill>
          </a:ln>
          <a:effectLst/>
        </p:spPr>
        <p:txBody>
          <a:bodyPr wrap="square" rtlCol="0">
            <a:spAutoFit/>
          </a:bodyPr>
          <a:lstStyle/>
          <a:p>
            <a:pPr rtl="0">
              <a:spcBef>
                <a:spcPts val="600"/>
              </a:spcBef>
            </a:pPr>
            <a:r>
              <a:rPr lang="it" sz="2200" b="1" dirty="0">
                <a:solidFill>
                  <a:schemeClr val="accent1"/>
                </a:solidFill>
              </a:rPr>
              <a:t>Ambulatoriale </a:t>
            </a:r>
            <a:r>
              <a:rPr lang="it" sz="2200" dirty="0"/>
              <a:t>- Non è necessario un ordine del medico per il ricovero.  La visita al Pronto Soccorso è considerata ambulatoriale. </a:t>
            </a:r>
          </a:p>
        </p:txBody>
      </p:sp>
    </p:spTree>
    <p:extLst>
      <p:ext uri="{BB962C8B-B14F-4D97-AF65-F5344CB8AC3E}">
        <p14:creationId xmlns:p14="http://schemas.microsoft.com/office/powerpoint/2010/main" val="2478111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it" sz="4000">
                <a:solidFill>
                  <a:schemeClr val="bg1"/>
                </a:solidFill>
                <a:latin typeface="Arial" panose="020B0604020202020204" pitchFamily="34" charset="0"/>
                <a:cs typeface="Arial" panose="020B0604020202020204" pitchFamily="34" charset="0"/>
              </a:rPr>
              <a:t>Nozioni di base di Medicare</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7" name="Slide Number Placeholder 6">
            <a:extLst>
              <a:ext uri="{FF2B5EF4-FFF2-40B4-BE49-F238E27FC236}">
                <a16:creationId xmlns:a16="http://schemas.microsoft.com/office/drawing/2014/main" id="{9335DDFF-384C-4687-8993-C4955D76136A}"/>
              </a:ext>
            </a:extLst>
          </p:cNvPr>
          <p:cNvSpPr>
            <a:spLocks noGrp="1"/>
          </p:cNvSpPr>
          <p:nvPr>
            <p:ph type="sldNum" sz="quarter" idx="12"/>
          </p:nvPr>
        </p:nvSpPr>
        <p:spPr/>
        <p:txBody>
          <a:bodyPr rtlCol="0"/>
          <a:lstStyle/>
          <a:p>
            <a:pPr rtl="0"/>
            <a:fld id="{844A7B69-93E2-4D34-896D-EFDD7F03AB74}" type="slidenum">
              <a:rPr lang="en-US" smtClean="0"/>
              <a:t>22</a:t>
            </a:fld>
            <a:endParaRPr lang="en-US"/>
          </a:p>
        </p:txBody>
      </p:sp>
      <p:sp>
        <p:nvSpPr>
          <p:cNvPr id="8" name="Content Placeholder 2" descr="Part A–Hospital Insurance helps cover&#10;Inpatient hospital care&#10;Inpatient skilled nursing facility (SNF) care&#10;Blood (inpatient)&#10;Certain inpatient non-religious, nonmedical health care in approved religious nonmedical institutions (RNHCIs)&#10;Home health care&#10;Hospice care&#10;" title="List of coverage under Original Medicare Part A-Hospital Insurance Coverage">
            <a:extLst>
              <a:ext uri="{FF2B5EF4-FFF2-40B4-BE49-F238E27FC236}">
                <a16:creationId xmlns:a16="http://schemas.microsoft.com/office/drawing/2014/main" id="{3BA603B6-24F3-43C7-9C7B-E30D7D0CCA08}"/>
              </a:ext>
            </a:extLst>
          </p:cNvPr>
          <p:cNvSpPr txBox="1">
            <a:spLocks/>
          </p:cNvSpPr>
          <p:nvPr/>
        </p:nvSpPr>
        <p:spPr>
          <a:xfrm>
            <a:off x="904427" y="1843332"/>
            <a:ext cx="8809383" cy="52445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1200"/>
              </a:spcAft>
              <a:buNone/>
            </a:pPr>
            <a:r>
              <a:rPr lang="it" sz="5400">
                <a:cs typeface="Arial" panose="020B0604020202020204" pitchFamily="34" charset="0"/>
              </a:rPr>
              <a:t>Medicare Parte B </a:t>
            </a:r>
            <a:endParaRPr lang="en-US" sz="5400" dirty="0"/>
          </a:p>
          <a:p>
            <a:pPr lvl="1" rtl="0">
              <a:buFont typeface="Wingdings" panose="05000000000000000000" pitchFamily="2" charset="2"/>
              <a:buChar char="§"/>
            </a:pPr>
            <a:endParaRPr lang="en-US" dirty="0"/>
          </a:p>
        </p:txBody>
      </p:sp>
      <p:grpSp>
        <p:nvGrpSpPr>
          <p:cNvPr id="14" name="Group 13" title="Part B icon">
            <a:extLst>
              <a:ext uri="{FF2B5EF4-FFF2-40B4-BE49-F238E27FC236}">
                <a16:creationId xmlns:a16="http://schemas.microsoft.com/office/drawing/2014/main" id="{2278E3CE-2A92-4E66-9140-D8B09D3AB225}"/>
              </a:ext>
            </a:extLst>
          </p:cNvPr>
          <p:cNvGrpSpPr/>
          <p:nvPr/>
        </p:nvGrpSpPr>
        <p:grpSpPr>
          <a:xfrm>
            <a:off x="1926291" y="3119717"/>
            <a:ext cx="1683291" cy="2021748"/>
            <a:chOff x="-26236" y="1963783"/>
            <a:chExt cx="1568748" cy="1488938"/>
          </a:xfrm>
        </p:grpSpPr>
        <p:pic>
          <p:nvPicPr>
            <p:cNvPr id="15" name="Picture 14" title="Part B icon">
              <a:extLst>
                <a:ext uri="{FF2B5EF4-FFF2-40B4-BE49-F238E27FC236}">
                  <a16:creationId xmlns:a16="http://schemas.microsoft.com/office/drawing/2014/main" id="{0B85A958-2BDE-4424-BD4D-C2927E6D8C0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3532" y="1963783"/>
              <a:ext cx="707734" cy="624371"/>
            </a:xfrm>
            <a:prstGeom prst="rect">
              <a:avLst/>
            </a:prstGeom>
          </p:spPr>
        </p:pic>
        <p:sp>
          <p:nvSpPr>
            <p:cNvPr id="16" name="TextBox 15">
              <a:extLst>
                <a:ext uri="{FF2B5EF4-FFF2-40B4-BE49-F238E27FC236}">
                  <a16:creationId xmlns:a16="http://schemas.microsoft.com/office/drawing/2014/main" id="{F662C4E9-1FBB-40AC-9796-F7D0221EBC7F}"/>
                </a:ext>
              </a:extLst>
            </p:cNvPr>
            <p:cNvSpPr txBox="1"/>
            <p:nvPr/>
          </p:nvSpPr>
          <p:spPr>
            <a:xfrm>
              <a:off x="-26236" y="2704725"/>
              <a:ext cx="1568748" cy="747996"/>
            </a:xfrm>
            <a:prstGeom prst="rect">
              <a:avLst/>
            </a:prstGeom>
            <a:noFill/>
          </p:spPr>
          <p:txBody>
            <a:bodyPr wrap="square" rtlCol="0">
              <a:spAutoFit/>
            </a:bodyPr>
            <a:lstStyle/>
            <a:p>
              <a:pPr algn="ctr" rtl="0"/>
              <a:r>
                <a:rPr lang="it" sz="2000" b="1">
                  <a:solidFill>
                    <a:schemeClr val="tx2"/>
                  </a:solidFill>
                </a:rPr>
                <a:t>Parte B</a:t>
              </a:r>
            </a:p>
            <a:p>
              <a:pPr algn="ctr" rtl="0"/>
              <a:r>
                <a:rPr lang="it" sz="2000">
                  <a:solidFill>
                    <a:schemeClr val="tx2"/>
                  </a:solidFill>
                </a:rPr>
                <a:t>Assicurazione medica</a:t>
              </a:r>
            </a:p>
          </p:txBody>
        </p:sp>
      </p:grpSp>
      <p:pic>
        <p:nvPicPr>
          <p:cNvPr id="13" name="Picture 12" descr="Image result for doctor and stethoscope">
            <a:extLst>
              <a:ext uri="{FF2B5EF4-FFF2-40B4-BE49-F238E27FC236}">
                <a16:creationId xmlns:a16="http://schemas.microsoft.com/office/drawing/2014/main" id="{251F496E-3B6A-4CD8-89E9-067605D5FCD4}"/>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314738" y="1107996"/>
            <a:ext cx="5877261" cy="3809890"/>
          </a:xfrm>
          <a:prstGeom prst="rect">
            <a:avLst/>
          </a:prstGeom>
          <a:noFill/>
          <a:ln>
            <a:noFill/>
          </a:ln>
        </p:spPr>
      </p:pic>
    </p:spTree>
    <p:extLst>
      <p:ext uri="{BB962C8B-B14F-4D97-AF65-F5344CB8AC3E}">
        <p14:creationId xmlns:p14="http://schemas.microsoft.com/office/powerpoint/2010/main" val="4086811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rtlCol="0"/>
          <a:lstStyle/>
          <a:p>
            <a:pPr rtl="0"/>
            <a:fld id="{844A7B69-93E2-4D34-896D-EFDD7F03AB74}" type="slidenum">
              <a:rPr lang="en-US" smtClean="0"/>
              <a:t>23</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it" sz="4000">
                <a:solidFill>
                  <a:schemeClr val="bg1"/>
                </a:solidFill>
                <a:latin typeface="Arial" panose="020B0604020202020204" pitchFamily="34" charset="0"/>
                <a:cs typeface="Arial" panose="020B0604020202020204" pitchFamily="34" charset="0"/>
              </a:rPr>
              <a:t>Medicare Parte B</a:t>
            </a:r>
          </a:p>
          <a:p>
            <a:pPr algn="ctr" rtl="0"/>
            <a:endParaRPr lang="en-US" sz="1200" dirty="0">
              <a:solidFill>
                <a:schemeClr val="bg1"/>
              </a:solidFill>
              <a:latin typeface="Arial" panose="020B0604020202020204" pitchFamily="34" charset="0"/>
              <a:cs typeface="Arial" panose="020B0604020202020204" pitchFamily="34" charset="0"/>
            </a:endParaRPr>
          </a:p>
        </p:txBody>
      </p:sp>
      <p:grpSp>
        <p:nvGrpSpPr>
          <p:cNvPr id="7" name="Group 6" title="Part B icon">
            <a:extLst>
              <a:ext uri="{FF2B5EF4-FFF2-40B4-BE49-F238E27FC236}">
                <a16:creationId xmlns:a16="http://schemas.microsoft.com/office/drawing/2014/main" id="{3C8A099D-A316-4D49-8221-0EEBA6955549}"/>
              </a:ext>
            </a:extLst>
          </p:cNvPr>
          <p:cNvGrpSpPr/>
          <p:nvPr/>
        </p:nvGrpSpPr>
        <p:grpSpPr>
          <a:xfrm>
            <a:off x="321281" y="2230041"/>
            <a:ext cx="1781791" cy="1868853"/>
            <a:chOff x="153025" y="1963783"/>
            <a:chExt cx="1568748" cy="1393109"/>
          </a:xfrm>
        </p:grpSpPr>
        <p:pic>
          <p:nvPicPr>
            <p:cNvPr id="8" name="Picture 7" title="Part B icon">
              <a:extLst>
                <a:ext uri="{FF2B5EF4-FFF2-40B4-BE49-F238E27FC236}">
                  <a16:creationId xmlns:a16="http://schemas.microsoft.com/office/drawing/2014/main" id="{925FDECF-2209-40D2-9402-D723D7A780B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3532" y="1963783"/>
              <a:ext cx="707734" cy="624371"/>
            </a:xfrm>
            <a:prstGeom prst="rect">
              <a:avLst/>
            </a:prstGeom>
          </p:spPr>
        </p:pic>
        <p:sp>
          <p:nvSpPr>
            <p:cNvPr id="9" name="TextBox 8">
              <a:extLst>
                <a:ext uri="{FF2B5EF4-FFF2-40B4-BE49-F238E27FC236}">
                  <a16:creationId xmlns:a16="http://schemas.microsoft.com/office/drawing/2014/main" id="{7B47614A-A87D-4453-AFB1-AC969524D973}"/>
                </a:ext>
              </a:extLst>
            </p:cNvPr>
            <p:cNvSpPr txBox="1"/>
            <p:nvPr/>
          </p:nvSpPr>
          <p:spPr>
            <a:xfrm>
              <a:off x="153025" y="2599781"/>
              <a:ext cx="1568748" cy="757111"/>
            </a:xfrm>
            <a:prstGeom prst="rect">
              <a:avLst/>
            </a:prstGeom>
            <a:noFill/>
          </p:spPr>
          <p:txBody>
            <a:bodyPr wrap="square" rtlCol="0">
              <a:spAutoFit/>
            </a:bodyPr>
            <a:lstStyle/>
            <a:p>
              <a:pPr algn="ctr" rtl="0"/>
              <a:r>
                <a:rPr lang="it" sz="2000" b="1">
                  <a:solidFill>
                    <a:schemeClr val="tx2"/>
                  </a:solidFill>
                </a:rPr>
                <a:t>Parte B</a:t>
              </a:r>
            </a:p>
            <a:p>
              <a:pPr algn="ctr" rtl="0"/>
              <a:r>
                <a:rPr lang="it" sz="2000">
                  <a:solidFill>
                    <a:schemeClr val="tx2"/>
                  </a:solidFill>
                </a:rPr>
                <a:t>Assicurazione medica</a:t>
              </a:r>
            </a:p>
          </p:txBody>
        </p:sp>
      </p:grpSp>
      <p:sp>
        <p:nvSpPr>
          <p:cNvPr id="2" name="Rectangle 1">
            <a:extLst>
              <a:ext uri="{FF2B5EF4-FFF2-40B4-BE49-F238E27FC236}">
                <a16:creationId xmlns:a16="http://schemas.microsoft.com/office/drawing/2014/main" id="{61D760C5-BCFB-4626-A628-2F7DDEAF175D}"/>
              </a:ext>
            </a:extLst>
          </p:cNvPr>
          <p:cNvSpPr/>
          <p:nvPr/>
        </p:nvSpPr>
        <p:spPr>
          <a:xfrm>
            <a:off x="2335445" y="1310783"/>
            <a:ext cx="5017720" cy="523220"/>
          </a:xfrm>
          <a:prstGeom prst="rect">
            <a:avLst/>
          </a:prstGeom>
        </p:spPr>
        <p:txBody>
          <a:bodyPr wrap="none" rtlCol="0">
            <a:spAutoFit/>
          </a:bodyPr>
          <a:lstStyle/>
          <a:p>
            <a:pPr rtl="0">
              <a:spcBef>
                <a:spcPts val="451"/>
              </a:spcBef>
            </a:pPr>
            <a:r>
              <a:rPr lang="it" sz="2800" b="1" dirty="0">
                <a:solidFill>
                  <a:prstClr val="black"/>
                </a:solidFill>
                <a:latin typeface="Arial" panose="020B0604020202020204" pitchFamily="34" charset="0"/>
                <a:cs typeface="Arial" panose="020B0604020202020204" pitchFamily="34" charset="0"/>
              </a:rPr>
              <a:t>Parte B - Assicurazione medica </a:t>
            </a:r>
          </a:p>
        </p:txBody>
      </p:sp>
      <p:sp>
        <p:nvSpPr>
          <p:cNvPr id="3" name="Rectangle 2">
            <a:extLst>
              <a:ext uri="{FF2B5EF4-FFF2-40B4-BE49-F238E27FC236}">
                <a16:creationId xmlns:a16="http://schemas.microsoft.com/office/drawing/2014/main" id="{B1EB01A5-976C-42CA-A053-2E937D13F53C}"/>
              </a:ext>
            </a:extLst>
          </p:cNvPr>
          <p:cNvSpPr/>
          <p:nvPr/>
        </p:nvSpPr>
        <p:spPr>
          <a:xfrm>
            <a:off x="2653223" y="1882430"/>
            <a:ext cx="8534730" cy="4480714"/>
          </a:xfrm>
          <a:prstGeom prst="rect">
            <a:avLst/>
          </a:prstGeom>
        </p:spPr>
        <p:txBody>
          <a:bodyPr wrap="square" rtlCol="0">
            <a:spAutoFit/>
          </a:bodyPr>
          <a:lstStyle/>
          <a:p>
            <a:pPr rtl="0">
              <a:spcBef>
                <a:spcPts val="451"/>
              </a:spcBef>
              <a:spcAft>
                <a:spcPts val="1200"/>
              </a:spcAft>
            </a:pPr>
            <a:r>
              <a:rPr lang="it" sz="3000" dirty="0">
                <a:solidFill>
                  <a:prstClr val="black"/>
                </a:solidFill>
              </a:rPr>
              <a:t>Contribuisce a coprire le spese mediche necessarie:</a:t>
            </a:r>
          </a:p>
          <a:p>
            <a:pPr marL="342891" indent="-342891" rtl="0">
              <a:spcBef>
                <a:spcPts val="451"/>
              </a:spcBef>
              <a:buFont typeface="Wingdings" panose="05000000000000000000" pitchFamily="2" charset="2"/>
              <a:buChar char="§"/>
            </a:pPr>
            <a:r>
              <a:rPr lang="it" sz="2400" dirty="0">
                <a:solidFill>
                  <a:prstClr val="black"/>
                </a:solidFill>
              </a:rPr>
              <a:t>Servizi medici</a:t>
            </a:r>
          </a:p>
          <a:p>
            <a:pPr marL="342891" indent="-342891" rtl="0">
              <a:spcBef>
                <a:spcPts val="451"/>
              </a:spcBef>
              <a:buFont typeface="Wingdings" panose="05000000000000000000" pitchFamily="2" charset="2"/>
              <a:buChar char="§"/>
            </a:pPr>
            <a:r>
              <a:rPr lang="it" sz="2400" dirty="0">
                <a:solidFill>
                  <a:prstClr val="black"/>
                </a:solidFill>
              </a:rPr>
              <a:t>Servizi e forniture mediche e chirurgiche ambulatoriali</a:t>
            </a:r>
          </a:p>
          <a:p>
            <a:pPr marL="342891" indent="-342891" rtl="0">
              <a:spcBef>
                <a:spcPts val="451"/>
              </a:spcBef>
              <a:buFont typeface="Wingdings" panose="05000000000000000000" pitchFamily="2" charset="2"/>
              <a:buChar char="§"/>
            </a:pPr>
            <a:r>
              <a:rPr lang="it" sz="2400" dirty="0">
                <a:solidFill>
                  <a:prstClr val="black"/>
                </a:solidFill>
              </a:rPr>
              <a:t>Test di laboratorio clinici</a:t>
            </a:r>
          </a:p>
          <a:p>
            <a:pPr marL="342891" indent="-342891" rtl="0">
              <a:spcBef>
                <a:spcPts val="451"/>
              </a:spcBef>
              <a:buFont typeface="Wingdings" panose="05000000000000000000" pitchFamily="2" charset="2"/>
              <a:buChar char="§"/>
            </a:pPr>
            <a:r>
              <a:rPr lang="it" sz="2400" dirty="0">
                <a:solidFill>
                  <a:prstClr val="black"/>
                </a:solidFill>
              </a:rPr>
              <a:t>Apparecchiature mediche durevoli (può essere necessario ricorrere a determinati fornitori)</a:t>
            </a:r>
          </a:p>
          <a:p>
            <a:pPr marL="342891" indent="-342891" rtl="0">
              <a:spcBef>
                <a:spcPts val="451"/>
              </a:spcBef>
              <a:buFont typeface="Wingdings" panose="05000000000000000000" pitchFamily="2" charset="2"/>
              <a:buChar char="§"/>
            </a:pPr>
            <a:r>
              <a:rPr lang="it" sz="2400" dirty="0">
                <a:solidFill>
                  <a:prstClr val="black"/>
                </a:solidFill>
              </a:rPr>
              <a:t>Materiale per test diabetici</a:t>
            </a:r>
          </a:p>
          <a:p>
            <a:pPr marL="342891" indent="-342891" rtl="0">
              <a:spcBef>
                <a:spcPts val="451"/>
              </a:spcBef>
              <a:buFont typeface="Wingdings" panose="05000000000000000000" pitchFamily="2" charset="2"/>
              <a:buChar char="§"/>
            </a:pPr>
            <a:r>
              <a:rPr lang="it" sz="2400" dirty="0">
                <a:solidFill>
                  <a:prstClr val="black"/>
                </a:solidFill>
              </a:rPr>
              <a:t>Servizi di prevenzione (come vaccini antinfluenzali e visita annuale di benessere)</a:t>
            </a:r>
          </a:p>
          <a:p>
            <a:pPr marL="342891" indent="-342891" rtl="0">
              <a:spcBef>
                <a:spcPts val="451"/>
              </a:spcBef>
              <a:buFont typeface="Wingdings" panose="05000000000000000000" pitchFamily="2" charset="2"/>
              <a:buChar char="§"/>
            </a:pPr>
            <a:r>
              <a:rPr lang="it" sz="2400" dirty="0">
                <a:solidFill>
                  <a:prstClr val="black"/>
                </a:solidFill>
              </a:rPr>
              <a:t>Assistenza sanitaria a domicilio</a:t>
            </a:r>
          </a:p>
        </p:txBody>
      </p:sp>
    </p:spTree>
    <p:extLst>
      <p:ext uri="{BB962C8B-B14F-4D97-AF65-F5344CB8AC3E}">
        <p14:creationId xmlns:p14="http://schemas.microsoft.com/office/powerpoint/2010/main" val="397827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it" sz="4000">
                <a:solidFill>
                  <a:schemeClr val="bg1"/>
                </a:solidFill>
                <a:latin typeface="Arial" panose="020B0604020202020204" pitchFamily="34" charset="0"/>
                <a:cs typeface="Arial" panose="020B0604020202020204" pitchFamily="34" charset="0"/>
              </a:rPr>
              <a:t>Costi di Medicare Parte B</a:t>
            </a:r>
          </a:p>
          <a:p>
            <a:pPr algn="ctr" rtl="0"/>
            <a:endParaRPr lang="en-US" sz="1200" dirty="0">
              <a:solidFill>
                <a:schemeClr val="bg1"/>
              </a:solidFill>
              <a:latin typeface="Arial" panose="020B0604020202020204" pitchFamily="34" charset="0"/>
              <a:cs typeface="Arial" panose="020B0604020202020204" pitchFamily="34" charset="0"/>
            </a:endParaRPr>
          </a:p>
        </p:txBody>
      </p:sp>
      <p:grpSp>
        <p:nvGrpSpPr>
          <p:cNvPr id="7" name="Group 6" title="Part B icon">
            <a:extLst>
              <a:ext uri="{FF2B5EF4-FFF2-40B4-BE49-F238E27FC236}">
                <a16:creationId xmlns:a16="http://schemas.microsoft.com/office/drawing/2014/main" id="{1D826FE0-4A47-4F59-9E60-12987A34B5E8}"/>
              </a:ext>
            </a:extLst>
          </p:cNvPr>
          <p:cNvGrpSpPr/>
          <p:nvPr/>
        </p:nvGrpSpPr>
        <p:grpSpPr>
          <a:xfrm>
            <a:off x="855500" y="1754896"/>
            <a:ext cx="1781791" cy="1868853"/>
            <a:chOff x="153025" y="1963783"/>
            <a:chExt cx="1568748" cy="1393109"/>
          </a:xfrm>
        </p:grpSpPr>
        <p:pic>
          <p:nvPicPr>
            <p:cNvPr id="8" name="Picture 7" title="Part B icon">
              <a:extLst>
                <a:ext uri="{FF2B5EF4-FFF2-40B4-BE49-F238E27FC236}">
                  <a16:creationId xmlns:a16="http://schemas.microsoft.com/office/drawing/2014/main" id="{DD5781BF-8AA3-4667-8DFF-305DA34B508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3532" y="1963783"/>
              <a:ext cx="707734" cy="624371"/>
            </a:xfrm>
            <a:prstGeom prst="rect">
              <a:avLst/>
            </a:prstGeom>
          </p:spPr>
        </p:pic>
        <p:sp>
          <p:nvSpPr>
            <p:cNvPr id="9" name="TextBox 8">
              <a:extLst>
                <a:ext uri="{FF2B5EF4-FFF2-40B4-BE49-F238E27FC236}">
                  <a16:creationId xmlns:a16="http://schemas.microsoft.com/office/drawing/2014/main" id="{36604A49-1AB2-4CB0-8132-C9F599150901}"/>
                </a:ext>
              </a:extLst>
            </p:cNvPr>
            <p:cNvSpPr txBox="1"/>
            <p:nvPr/>
          </p:nvSpPr>
          <p:spPr>
            <a:xfrm>
              <a:off x="153025" y="2599781"/>
              <a:ext cx="1568748" cy="757111"/>
            </a:xfrm>
            <a:prstGeom prst="rect">
              <a:avLst/>
            </a:prstGeom>
            <a:noFill/>
          </p:spPr>
          <p:txBody>
            <a:bodyPr wrap="square" rtlCol="0">
              <a:spAutoFit/>
            </a:bodyPr>
            <a:lstStyle/>
            <a:p>
              <a:pPr algn="ctr" rtl="0"/>
              <a:r>
                <a:rPr lang="it" sz="2000" b="1">
                  <a:solidFill>
                    <a:schemeClr val="tx2"/>
                  </a:solidFill>
                </a:rPr>
                <a:t>Parte B</a:t>
              </a:r>
            </a:p>
            <a:p>
              <a:pPr algn="ctr" rtl="0"/>
              <a:r>
                <a:rPr lang="it" sz="2000">
                  <a:solidFill>
                    <a:schemeClr val="tx2"/>
                  </a:solidFill>
                </a:rPr>
                <a:t>Assicurazione medica</a:t>
              </a:r>
            </a:p>
          </p:txBody>
        </p:sp>
      </p:grpSp>
      <p:sp>
        <p:nvSpPr>
          <p:cNvPr id="2" name="Rectangle 1">
            <a:extLst>
              <a:ext uri="{FF2B5EF4-FFF2-40B4-BE49-F238E27FC236}">
                <a16:creationId xmlns:a16="http://schemas.microsoft.com/office/drawing/2014/main" id="{BE4F7488-E9AB-4F6A-B349-5D0B0EBC1D65}"/>
              </a:ext>
            </a:extLst>
          </p:cNvPr>
          <p:cNvSpPr/>
          <p:nvPr/>
        </p:nvSpPr>
        <p:spPr>
          <a:xfrm>
            <a:off x="2931621" y="1573619"/>
            <a:ext cx="7915907" cy="3170099"/>
          </a:xfrm>
          <a:prstGeom prst="rect">
            <a:avLst/>
          </a:prstGeom>
        </p:spPr>
        <p:txBody>
          <a:bodyPr wrap="square" rtlCol="0">
            <a:spAutoFit/>
          </a:bodyPr>
          <a:lstStyle/>
          <a:p>
            <a:pPr marL="369877" lvl="1" indent="-342891" rtl="0">
              <a:spcAft>
                <a:spcPts val="1200"/>
              </a:spcAft>
              <a:buFont typeface="Wingdings" panose="05000000000000000000" pitchFamily="2" charset="2"/>
              <a:buChar char="§"/>
            </a:pPr>
            <a:r>
              <a:rPr lang="it" sz="2800" b="1" dirty="0"/>
              <a:t>Premio mensile:</a:t>
            </a:r>
            <a:r>
              <a:rPr lang="it" sz="2800" dirty="0"/>
              <a:t> </a:t>
            </a:r>
            <a:r>
              <a:rPr lang="it" sz="2400" dirty="0">
                <a:hlinkClick r:id="rId4"/>
              </a:rPr>
              <a:t>In base al reddito</a:t>
            </a:r>
            <a:endParaRPr lang="en-US" sz="2400" dirty="0"/>
          </a:p>
          <a:p>
            <a:pPr marL="355591" lvl="1" indent="-342891" rtl="0">
              <a:spcAft>
                <a:spcPts val="1200"/>
              </a:spcAft>
              <a:buFont typeface="Wingdings" panose="05000000000000000000" pitchFamily="2" charset="2"/>
              <a:buChar char="§"/>
            </a:pPr>
            <a:r>
              <a:rPr lang="it" sz="2800" b="1" dirty="0"/>
              <a:t>Franchigia</a:t>
            </a:r>
            <a:r>
              <a:rPr lang="it" sz="2800" b="1" dirty="0">
                <a:hlinkClick r:id="rId4"/>
              </a:rPr>
              <a:t> annuale</a:t>
            </a:r>
            <a:r>
              <a:rPr lang="it" sz="2800" b="1" dirty="0"/>
              <a:t> </a:t>
            </a:r>
            <a:endParaRPr lang="en-US" sz="2400" b="1" dirty="0"/>
          </a:p>
          <a:p>
            <a:pPr marL="342891" lvl="1" indent="-342891" rtl="0">
              <a:buSzPct val="100000"/>
              <a:buFont typeface="Wingdings" panose="05000000000000000000" pitchFamily="2" charset="2"/>
              <a:buChar char="§"/>
            </a:pPr>
            <a:r>
              <a:rPr lang="it" sz="2800" b="1" dirty="0"/>
              <a:t>Coassicurazione:</a:t>
            </a:r>
            <a:r>
              <a:rPr lang="it" sz="2800" dirty="0"/>
              <a:t> </a:t>
            </a:r>
            <a:r>
              <a:rPr lang="it" sz="2400" dirty="0"/>
              <a:t>20% di coassicurazione per la maggior parte dei servizi coperti, come le prestazioni mediche. </a:t>
            </a:r>
          </a:p>
          <a:p>
            <a:pPr marL="800091" lvl="2" indent="-342891" rtl="0">
              <a:buSzPct val="100000"/>
              <a:buFont typeface="Wingdings" panose="05000000000000000000" pitchFamily="2" charset="2"/>
              <a:buChar char="§"/>
            </a:pPr>
            <a:r>
              <a:rPr lang="it" sz="2400" dirty="0"/>
              <a:t>0 dollari per alcuni servizi di prevenzione</a:t>
            </a:r>
          </a:p>
          <a:p>
            <a:pPr marL="800091" lvl="2" indent="-342891" rtl="0">
              <a:buSzPct val="100000"/>
              <a:buFont typeface="Wingdings" panose="05000000000000000000" pitchFamily="2" charset="2"/>
              <a:buChar char="§"/>
            </a:pPr>
            <a:r>
              <a:rPr lang="it" sz="2400" dirty="0"/>
              <a:t>+15% per i fornitori che non "accettano l'incarico".</a:t>
            </a:r>
            <a:br>
              <a:rPr lang="en-US" sz="2400" dirty="0"/>
            </a:br>
            <a:r>
              <a:rPr lang="it" sz="2400" dirty="0"/>
              <a:t>(l'importo del pagamento Medicare)</a:t>
            </a:r>
          </a:p>
        </p:txBody>
      </p:sp>
      <p:sp>
        <p:nvSpPr>
          <p:cNvPr id="10" name="Slide Number Placeholder 9">
            <a:extLst>
              <a:ext uri="{FF2B5EF4-FFF2-40B4-BE49-F238E27FC236}">
                <a16:creationId xmlns:a16="http://schemas.microsoft.com/office/drawing/2014/main" id="{0E685D25-2CE7-4A4C-B92D-42DCDA0A1E69}"/>
              </a:ext>
            </a:extLst>
          </p:cNvPr>
          <p:cNvSpPr>
            <a:spLocks noGrp="1"/>
          </p:cNvSpPr>
          <p:nvPr>
            <p:ph type="sldNum" sz="quarter" idx="12"/>
          </p:nvPr>
        </p:nvSpPr>
        <p:spPr/>
        <p:txBody>
          <a:bodyPr rtlCol="0"/>
          <a:lstStyle/>
          <a:p>
            <a:pPr rtl="0"/>
            <a:fld id="{844A7B69-93E2-4D34-896D-EFDD7F03AB74}" type="slidenum">
              <a:rPr lang="en-US" smtClean="0"/>
              <a:t>24</a:t>
            </a:fld>
            <a:endParaRPr lang="en-US"/>
          </a:p>
        </p:txBody>
      </p:sp>
      <p:sp>
        <p:nvSpPr>
          <p:cNvPr id="11" name="Rectangle: Rounded Corners 10">
            <a:extLst>
              <a:ext uri="{FF2B5EF4-FFF2-40B4-BE49-F238E27FC236}">
                <a16:creationId xmlns:a16="http://schemas.microsoft.com/office/drawing/2014/main" id="{3D70401D-641F-48D3-A135-A7BA0D5EB7EE}"/>
              </a:ext>
            </a:extLst>
          </p:cNvPr>
          <p:cNvSpPr/>
          <p:nvPr/>
        </p:nvSpPr>
        <p:spPr>
          <a:xfrm>
            <a:off x="2931620" y="5507991"/>
            <a:ext cx="7431579" cy="1030921"/>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t" sz="2800" dirty="0"/>
              <a:t>I costi cambiano ogni anno. </a:t>
            </a:r>
            <a:br>
              <a:rPr lang="en-US" sz="2800" dirty="0"/>
            </a:br>
            <a:r>
              <a:rPr lang="it" sz="2800" b="1" dirty="0"/>
              <a:t>I costi attuali sono consultabili su </a:t>
            </a:r>
            <a:r>
              <a:rPr lang="it" sz="2800" b="1" dirty="0">
                <a:solidFill>
                  <a:schemeClr val="bg1"/>
                </a:solidFill>
                <a:hlinkClick r:id="rId4">
                  <a:extLst>
                    <a:ext uri="{A12FA001-AC4F-418D-AE19-62706E023703}">
                      <ahyp:hlinkClr xmlns:ahyp="http://schemas.microsoft.com/office/drawing/2018/hyperlinkcolor" val="tx"/>
                    </a:ext>
                  </a:extLst>
                </a:hlinkClick>
              </a:rPr>
              <a:t>medicare.gov</a:t>
            </a:r>
            <a:r>
              <a:rPr lang="it" sz="2800" b="1" dirty="0"/>
              <a:t>.</a:t>
            </a:r>
          </a:p>
        </p:txBody>
      </p:sp>
    </p:spTree>
    <p:extLst>
      <p:ext uri="{BB962C8B-B14F-4D97-AF65-F5344CB8AC3E}">
        <p14:creationId xmlns:p14="http://schemas.microsoft.com/office/powerpoint/2010/main" val="985298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it" sz="4000">
                <a:solidFill>
                  <a:schemeClr val="bg1"/>
                </a:solidFill>
                <a:latin typeface="Arial" panose="020B0604020202020204" pitchFamily="34" charset="0"/>
                <a:cs typeface="Arial" panose="020B0604020202020204" pitchFamily="34" charset="0"/>
              </a:rPr>
              <a:t>Medicare Part B – Costs  </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DE9F1407-3111-46F5-8BF4-E6A37943CFA6}"/>
              </a:ext>
            </a:extLst>
          </p:cNvPr>
          <p:cNvSpPr/>
          <p:nvPr/>
        </p:nvSpPr>
        <p:spPr>
          <a:xfrm>
            <a:off x="1536410" y="1338167"/>
            <a:ext cx="9263883" cy="461665"/>
          </a:xfrm>
          <a:prstGeom prst="rect">
            <a:avLst/>
          </a:prstGeom>
        </p:spPr>
        <p:txBody>
          <a:bodyPr wrap="none" rtlCol="0">
            <a:spAutoFit/>
          </a:bodyPr>
          <a:lstStyle/>
          <a:p>
            <a:r>
              <a:rPr lang="hu-HU" sz="2400" b="1" dirty="0" err="1">
                <a:latin typeface="Arial" panose="020B0604020202020204" pitchFamily="34" charset="0"/>
                <a:cs typeface="Arial" panose="020B0604020202020204" pitchFamily="34" charset="0"/>
              </a:rPr>
              <a:t>Importo</a:t>
            </a:r>
            <a:r>
              <a:rPr lang="hu-HU" sz="2400" b="1" dirty="0">
                <a:latin typeface="Arial" panose="020B0604020202020204" pitchFamily="34" charset="0"/>
                <a:cs typeface="Arial" panose="020B0604020202020204" pitchFamily="34" charset="0"/>
              </a:rPr>
              <a:t> di </a:t>
            </a:r>
            <a:r>
              <a:rPr lang="hu-HU" sz="2400" b="1" dirty="0" err="1">
                <a:latin typeface="Arial" panose="020B0604020202020204" pitchFamily="34" charset="0"/>
                <a:cs typeface="Arial" panose="020B0604020202020204" pitchFamily="34" charset="0"/>
              </a:rPr>
              <a:t>Adeguanento</a:t>
            </a:r>
            <a:r>
              <a:rPr lang="hu-HU" sz="2400" b="1" dirty="0">
                <a:latin typeface="Arial" panose="020B0604020202020204" pitchFamily="34" charset="0"/>
                <a:cs typeface="Arial" panose="020B0604020202020204" pitchFamily="34" charset="0"/>
              </a:rPr>
              <a:t> </a:t>
            </a:r>
            <a:r>
              <a:rPr lang="hu-HU" sz="2400" b="1" dirty="0" err="1">
                <a:latin typeface="Arial" panose="020B0604020202020204" pitchFamily="34" charset="0"/>
                <a:cs typeface="Arial" panose="020B0604020202020204" pitchFamily="34" charset="0"/>
              </a:rPr>
              <a:t>Mensile</a:t>
            </a:r>
            <a:r>
              <a:rPr lang="hu-HU" sz="2400" b="1" dirty="0">
                <a:latin typeface="Arial" panose="020B0604020202020204" pitchFamily="34" charset="0"/>
                <a:cs typeface="Arial" panose="020B0604020202020204" pitchFamily="34" charset="0"/>
              </a:rPr>
              <a:t> </a:t>
            </a:r>
            <a:r>
              <a:rPr lang="hu-HU" sz="2400" b="1" dirty="0" err="1">
                <a:latin typeface="Arial" panose="020B0604020202020204" pitchFamily="34" charset="0"/>
                <a:cs typeface="Arial" panose="020B0604020202020204" pitchFamily="34" charset="0"/>
              </a:rPr>
              <a:t>Correlato</a:t>
            </a:r>
            <a:r>
              <a:rPr lang="hu-HU" sz="2400" b="1" dirty="0">
                <a:latin typeface="Arial" panose="020B0604020202020204" pitchFamily="34" charset="0"/>
                <a:cs typeface="Arial" panose="020B0604020202020204" pitchFamily="34" charset="0"/>
              </a:rPr>
              <a:t> </a:t>
            </a:r>
            <a:r>
              <a:rPr lang="hu-HU" sz="2400" b="1" dirty="0" err="1">
                <a:latin typeface="Arial" panose="020B0604020202020204" pitchFamily="34" charset="0"/>
                <a:cs typeface="Arial" panose="020B0604020202020204" pitchFamily="34" charset="0"/>
              </a:rPr>
              <a:t>al</a:t>
            </a:r>
            <a:r>
              <a:rPr lang="hu-HU" sz="2400" b="1" dirty="0">
                <a:latin typeface="Arial" panose="020B0604020202020204" pitchFamily="34" charset="0"/>
                <a:cs typeface="Arial" panose="020B0604020202020204" pitchFamily="34" charset="0"/>
              </a:rPr>
              <a:t> </a:t>
            </a:r>
            <a:r>
              <a:rPr lang="hu-HU" sz="2400" b="1" dirty="0" err="1">
                <a:latin typeface="Arial" panose="020B0604020202020204" pitchFamily="34" charset="0"/>
                <a:cs typeface="Arial" panose="020B0604020202020204" pitchFamily="34" charset="0"/>
              </a:rPr>
              <a:t>Reddito</a:t>
            </a:r>
            <a:r>
              <a:rPr lang="hu-HU" sz="2400" b="1" dirty="0">
                <a:latin typeface="Arial" panose="020B0604020202020204" pitchFamily="34" charset="0"/>
                <a:cs typeface="Arial" panose="020B0604020202020204" pitchFamily="34" charset="0"/>
              </a:rPr>
              <a:t> </a:t>
            </a:r>
            <a:r>
              <a:rPr lang="it" sz="2400" b="1" dirty="0">
                <a:latin typeface="Arial" panose="020B0604020202020204" pitchFamily="34" charset="0"/>
                <a:cs typeface="Arial" panose="020B0604020202020204" pitchFamily="34" charset="0"/>
              </a:rPr>
              <a:t>(IRMAA)</a:t>
            </a:r>
          </a:p>
        </p:txBody>
      </p:sp>
      <p:sp>
        <p:nvSpPr>
          <p:cNvPr id="3" name="TextBox 2">
            <a:extLst>
              <a:ext uri="{FF2B5EF4-FFF2-40B4-BE49-F238E27FC236}">
                <a16:creationId xmlns:a16="http://schemas.microsoft.com/office/drawing/2014/main" id="{2784A1EA-56FC-4665-A407-B611313FB2B6}"/>
              </a:ext>
            </a:extLst>
          </p:cNvPr>
          <p:cNvSpPr txBox="1"/>
          <p:nvPr/>
        </p:nvSpPr>
        <p:spPr>
          <a:xfrm>
            <a:off x="1739899" y="1966572"/>
            <a:ext cx="8901596" cy="400110"/>
          </a:xfrm>
          <a:prstGeom prst="rect">
            <a:avLst/>
          </a:prstGeom>
          <a:noFill/>
        </p:spPr>
        <p:txBody>
          <a:bodyPr wrap="square" rtlCol="0">
            <a:spAutoFit/>
          </a:bodyPr>
          <a:lstStyle/>
          <a:p>
            <a:r>
              <a:rPr lang="hu-HU" sz="2000" dirty="0"/>
              <a:t>I </a:t>
            </a:r>
            <a:r>
              <a:rPr lang="hu-HU" sz="2000" dirty="0" err="1"/>
              <a:t>premi</a:t>
            </a:r>
            <a:r>
              <a:rPr lang="hu-HU" sz="2000" dirty="0"/>
              <a:t> della Parte B </a:t>
            </a:r>
            <a:r>
              <a:rPr lang="hu-HU" sz="2000" dirty="0" err="1"/>
              <a:t>si</a:t>
            </a:r>
            <a:r>
              <a:rPr lang="hu-HU" sz="2000" dirty="0"/>
              <a:t> </a:t>
            </a:r>
            <a:r>
              <a:rPr lang="hu-HU" sz="2000" dirty="0" err="1"/>
              <a:t>basano</a:t>
            </a:r>
            <a:r>
              <a:rPr lang="hu-HU" sz="2000" dirty="0"/>
              <a:t> </a:t>
            </a:r>
            <a:r>
              <a:rPr lang="hu-HU" sz="2000" dirty="0" err="1"/>
              <a:t>sulla</a:t>
            </a:r>
            <a:r>
              <a:rPr lang="hu-HU" sz="2000" dirty="0"/>
              <a:t> </a:t>
            </a:r>
            <a:r>
              <a:rPr lang="hu-HU" sz="2000" dirty="0" err="1"/>
              <a:t>dichiarazione</a:t>
            </a:r>
            <a:r>
              <a:rPr lang="hu-HU" sz="2000" dirty="0"/>
              <a:t> </a:t>
            </a:r>
            <a:r>
              <a:rPr lang="hu-HU" sz="2000" dirty="0" err="1"/>
              <a:t>dei</a:t>
            </a:r>
            <a:r>
              <a:rPr lang="hu-HU" sz="2000" dirty="0"/>
              <a:t> </a:t>
            </a:r>
            <a:r>
              <a:rPr lang="hu-HU" sz="2000" dirty="0" err="1"/>
              <a:t>redditi</a:t>
            </a:r>
            <a:r>
              <a:rPr lang="hu-HU" sz="2000" dirty="0"/>
              <a:t> di </a:t>
            </a:r>
            <a:r>
              <a:rPr lang="hu-HU" sz="2000" dirty="0" err="1"/>
              <a:t>due</a:t>
            </a:r>
            <a:r>
              <a:rPr lang="hu-HU" sz="2000" dirty="0"/>
              <a:t> </a:t>
            </a:r>
            <a:r>
              <a:rPr lang="hu-HU" sz="2000" dirty="0" err="1"/>
              <a:t>anni</a:t>
            </a:r>
            <a:r>
              <a:rPr lang="hu-HU" sz="2000" dirty="0"/>
              <a:t> </a:t>
            </a:r>
            <a:r>
              <a:rPr lang="hu-HU" sz="2000" dirty="0" err="1"/>
              <a:t>prima</a:t>
            </a:r>
            <a:r>
              <a:rPr lang="it" sz="2000" dirty="0"/>
              <a:t>. </a:t>
            </a:r>
          </a:p>
        </p:txBody>
      </p:sp>
      <p:sp>
        <p:nvSpPr>
          <p:cNvPr id="8" name="Slide Number Placeholder 7">
            <a:extLst>
              <a:ext uri="{FF2B5EF4-FFF2-40B4-BE49-F238E27FC236}">
                <a16:creationId xmlns:a16="http://schemas.microsoft.com/office/drawing/2014/main" id="{D3EF5A3C-77DF-4798-A9E1-C561C65DEA6B}"/>
              </a:ext>
            </a:extLst>
          </p:cNvPr>
          <p:cNvSpPr>
            <a:spLocks noGrp="1"/>
          </p:cNvSpPr>
          <p:nvPr>
            <p:ph type="sldNum" sz="quarter" idx="12"/>
          </p:nvPr>
        </p:nvSpPr>
        <p:spPr/>
        <p:txBody>
          <a:bodyPr rtlCol="0"/>
          <a:lstStyle/>
          <a:p>
            <a:pPr rtl="0"/>
            <a:fld id="{844A7B69-93E2-4D34-896D-EFDD7F03AB74}" type="slidenum">
              <a:rPr lang="en-US" smtClean="0"/>
              <a:t>25</a:t>
            </a:fld>
            <a:endParaRPr lang="en-US"/>
          </a:p>
        </p:txBody>
      </p:sp>
    </p:spTree>
    <p:extLst>
      <p:ext uri="{BB962C8B-B14F-4D97-AF65-F5344CB8AC3E}">
        <p14:creationId xmlns:p14="http://schemas.microsoft.com/office/powerpoint/2010/main" val="37466744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rtlCol="0"/>
          <a:lstStyle/>
          <a:p>
            <a:pPr rtl="0"/>
            <a:fld id="{844A7B69-93E2-4D34-896D-EFDD7F03AB74}" type="slidenum">
              <a:rPr lang="en-US" smtClean="0"/>
              <a:t>26</a:t>
            </a:fld>
            <a:endParaRPr lang="en-US" dirty="0"/>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it" sz="4000">
                <a:solidFill>
                  <a:schemeClr val="bg1"/>
                </a:solidFill>
                <a:latin typeface="Arial" panose="020B0604020202020204" pitchFamily="34" charset="0"/>
                <a:cs typeface="Arial" panose="020B0604020202020204" pitchFamily="34" charset="0"/>
              </a:rPr>
              <a:t>Medicare Parte B - Servizi preventivi</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DCB82E25-E180-49B5-AE4A-4CB39A605049}"/>
              </a:ext>
            </a:extLst>
          </p:cNvPr>
          <p:cNvSpPr/>
          <p:nvPr/>
        </p:nvSpPr>
        <p:spPr>
          <a:xfrm>
            <a:off x="4173256" y="1428453"/>
            <a:ext cx="4057521" cy="584775"/>
          </a:xfrm>
          <a:prstGeom prst="rect">
            <a:avLst/>
          </a:prstGeom>
        </p:spPr>
        <p:txBody>
          <a:bodyPr wrap="none" rtlCol="0">
            <a:spAutoFit/>
          </a:bodyPr>
          <a:lstStyle/>
          <a:p>
            <a:pPr rtl="0"/>
            <a:r>
              <a:rPr lang="it" sz="3200" b="1">
                <a:latin typeface="Arial" panose="020B0604020202020204" pitchFamily="34" charset="0"/>
                <a:cs typeface="Arial" panose="020B0604020202020204" pitchFamily="34" charset="0"/>
              </a:rPr>
              <a:t>Servizi di prevenzione</a:t>
            </a:r>
            <a:endParaRPr lang="en-US" sz="3200" b="1"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3522FA7A-3439-4227-9936-45D3A7FC43B8}"/>
              </a:ext>
            </a:extLst>
          </p:cNvPr>
          <p:cNvSpPr/>
          <p:nvPr/>
        </p:nvSpPr>
        <p:spPr>
          <a:xfrm>
            <a:off x="2942163" y="2482791"/>
            <a:ext cx="6798365" cy="2477601"/>
          </a:xfrm>
          <a:prstGeom prst="rect">
            <a:avLst/>
          </a:prstGeom>
        </p:spPr>
        <p:txBody>
          <a:bodyPr wrap="square" rtlCol="0">
            <a:spAutoFit/>
          </a:bodyPr>
          <a:lstStyle/>
          <a:p>
            <a:pPr marL="342900" indent="-342900" rtl="0">
              <a:spcAft>
                <a:spcPts val="1200"/>
              </a:spcAft>
              <a:buFont typeface="Wingdings" panose="05000000000000000000" pitchFamily="2" charset="2"/>
              <a:buChar char="§"/>
              <a:defRPr/>
            </a:pPr>
            <a:r>
              <a:rPr lang="it" sz="2600" dirty="0">
                <a:cs typeface="Arial" panose="020B0604020202020204" pitchFamily="34" charset="0"/>
              </a:rPr>
              <a:t>Benvenuti alla visita Medicare</a:t>
            </a:r>
          </a:p>
          <a:p>
            <a:pPr marL="342900" indent="-342900" rtl="0">
              <a:spcAft>
                <a:spcPts val="1200"/>
              </a:spcAft>
              <a:buFont typeface="Wingdings" panose="05000000000000000000" pitchFamily="2" charset="2"/>
              <a:buChar char="§"/>
              <a:defRPr/>
            </a:pPr>
            <a:r>
              <a:rPr lang="it" sz="2600" dirty="0">
                <a:cs typeface="Arial" panose="020B0604020202020204" pitchFamily="34" charset="0"/>
              </a:rPr>
              <a:t>Visita annuale di benessere</a:t>
            </a:r>
          </a:p>
          <a:p>
            <a:pPr marL="342900" indent="-342900" rtl="0">
              <a:spcAft>
                <a:spcPts val="600"/>
              </a:spcAft>
              <a:buFont typeface="Wingdings" panose="05000000000000000000" pitchFamily="2" charset="2"/>
              <a:buChar char="§"/>
              <a:defRPr/>
            </a:pPr>
            <a:r>
              <a:rPr lang="it" sz="2600" dirty="0">
                <a:cs typeface="Arial" panose="020B0604020202020204" pitchFamily="34" charset="0"/>
              </a:rPr>
              <a:t>Ulteriori screening/test/servizi</a:t>
            </a:r>
            <a:br>
              <a:rPr lang="en-US" altLang="en-US" sz="2600" dirty="0">
                <a:cs typeface="Arial" panose="020B0604020202020204" pitchFamily="34" charset="0"/>
              </a:rPr>
            </a:br>
            <a:r>
              <a:rPr lang="it" sz="2600" dirty="0">
                <a:cs typeface="Arial" panose="020B0604020202020204" pitchFamily="34" charset="0"/>
              </a:rPr>
              <a:t>(La maggior parte è coperta senza </a:t>
            </a:r>
            <a:endParaRPr lang="hu-HU" sz="2600" dirty="0">
              <a:cs typeface="Arial" panose="020B0604020202020204" pitchFamily="34" charset="0"/>
            </a:endParaRPr>
          </a:p>
          <a:p>
            <a:pPr rtl="0">
              <a:spcAft>
                <a:spcPts val="600"/>
              </a:spcAft>
              <a:defRPr/>
            </a:pPr>
            <a:r>
              <a:rPr lang="hu-HU" sz="2600" dirty="0">
                <a:cs typeface="Arial" panose="020B0604020202020204" pitchFamily="34" charset="0"/>
              </a:rPr>
              <a:t>     </a:t>
            </a:r>
            <a:r>
              <a:rPr lang="it" sz="2600" dirty="0">
                <a:cs typeface="Arial" panose="020B0604020202020204" pitchFamily="34" charset="0"/>
              </a:rPr>
              <a:t>franchigia o ticket)</a:t>
            </a:r>
          </a:p>
        </p:txBody>
      </p:sp>
      <p:sp>
        <p:nvSpPr>
          <p:cNvPr id="7" name="Rectangle 6">
            <a:extLst>
              <a:ext uri="{FF2B5EF4-FFF2-40B4-BE49-F238E27FC236}">
                <a16:creationId xmlns:a16="http://schemas.microsoft.com/office/drawing/2014/main" id="{4E1137A8-B2B1-45CC-8295-4A619EBD56B5}"/>
              </a:ext>
            </a:extLst>
          </p:cNvPr>
          <p:cNvSpPr/>
          <p:nvPr/>
        </p:nvSpPr>
        <p:spPr>
          <a:xfrm>
            <a:off x="9232423" y="4066237"/>
            <a:ext cx="2360066" cy="1938992"/>
          </a:xfrm>
          <a:prstGeom prst="rect">
            <a:avLst/>
          </a:prstGeom>
          <a:solidFill>
            <a:schemeClr val="accent1">
              <a:lumMod val="20000"/>
              <a:lumOff val="80000"/>
            </a:schemeClr>
          </a:solidFill>
          <a:ln>
            <a:solidFill>
              <a:schemeClr val="tx1"/>
            </a:solidFill>
          </a:ln>
        </p:spPr>
        <p:txBody>
          <a:bodyPr wrap="square" rtlCol="0">
            <a:spAutoFit/>
          </a:bodyPr>
          <a:lstStyle/>
          <a:p>
            <a:pPr algn="ctr" rtl="0">
              <a:defRPr/>
            </a:pPr>
            <a:r>
              <a:rPr lang="it" sz="2000" dirty="0">
                <a:latin typeface="Arial" panose="020B0604020202020204" pitchFamily="34" charset="0"/>
                <a:cs typeface="Arial" panose="020B0604020202020204" pitchFamily="34" charset="0"/>
              </a:rPr>
              <a:t>Esaminare la tabella dei servizi di prevenzione e</a:t>
            </a:r>
          </a:p>
          <a:p>
            <a:pPr algn="ctr" rtl="0">
              <a:defRPr/>
            </a:pPr>
            <a:r>
              <a:rPr lang="it" sz="2000" dirty="0">
                <a:latin typeface="Arial" panose="020B0604020202020204" pitchFamily="34" charset="0"/>
                <a:cs typeface="Arial" panose="020B0604020202020204" pitchFamily="34" charset="0"/>
              </a:rPr>
              <a:t>discutere il piano di prevenzione con il proprio medico.</a:t>
            </a:r>
          </a:p>
        </p:txBody>
      </p:sp>
      <p:sp>
        <p:nvSpPr>
          <p:cNvPr id="8" name="Rectangle 7">
            <a:extLst>
              <a:ext uri="{FF2B5EF4-FFF2-40B4-BE49-F238E27FC236}">
                <a16:creationId xmlns:a16="http://schemas.microsoft.com/office/drawing/2014/main" id="{BAC50407-1431-4482-A4EB-1E65C00FA040}"/>
              </a:ext>
            </a:extLst>
          </p:cNvPr>
          <p:cNvSpPr/>
          <p:nvPr/>
        </p:nvSpPr>
        <p:spPr>
          <a:xfrm>
            <a:off x="2942162" y="5088984"/>
            <a:ext cx="5910289" cy="707886"/>
          </a:xfrm>
          <a:prstGeom prst="rect">
            <a:avLst/>
          </a:prstGeom>
        </p:spPr>
        <p:txBody>
          <a:bodyPr wrap="square" rtlCol="0">
            <a:spAutoFit/>
          </a:bodyPr>
          <a:lstStyle/>
          <a:p>
            <a:pPr rtl="0"/>
            <a:r>
              <a:rPr lang="it" sz="2000" b="1" i="1" dirty="0">
                <a:latin typeface="+mj-lt"/>
                <a:cs typeface="Times New Roman" pitchFamily="18" charset="0"/>
              </a:rPr>
              <a:t>"Un grammo di prevenzione vale un chilo di cura".</a:t>
            </a:r>
          </a:p>
          <a:p>
            <a:pPr rtl="0"/>
            <a:r>
              <a:rPr lang="it" sz="2000" b="1" i="1" dirty="0">
                <a:latin typeface="+mj-lt"/>
                <a:cs typeface="Times New Roman" pitchFamily="18" charset="0"/>
              </a:rPr>
              <a:t>			-Benjamin Franklin</a:t>
            </a:r>
          </a:p>
        </p:txBody>
      </p:sp>
      <p:pic>
        <p:nvPicPr>
          <p:cNvPr id="9" name="irc_mi" descr="https://s-media-cache-ak0.pinimg.com/564x/84/9a/a5/849aa54e0104a41171a5464f803e4a5d.jpg">
            <a:hlinkClick r:id="rId3"/>
            <a:extLst>
              <a:ext uri="{FF2B5EF4-FFF2-40B4-BE49-F238E27FC236}">
                <a16:creationId xmlns:a16="http://schemas.microsoft.com/office/drawing/2014/main" id="{2E1F1916-C8AE-47E7-BC50-0DEF3A5E8F5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42613" y="2166602"/>
            <a:ext cx="1139687" cy="16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9" title="Part B icon">
            <a:extLst>
              <a:ext uri="{FF2B5EF4-FFF2-40B4-BE49-F238E27FC236}">
                <a16:creationId xmlns:a16="http://schemas.microsoft.com/office/drawing/2014/main" id="{9F98069A-571B-4A41-A2E0-052765C82F8C}"/>
              </a:ext>
            </a:extLst>
          </p:cNvPr>
          <p:cNvGrpSpPr/>
          <p:nvPr/>
        </p:nvGrpSpPr>
        <p:grpSpPr>
          <a:xfrm>
            <a:off x="272295" y="2197384"/>
            <a:ext cx="1781791" cy="1868853"/>
            <a:chOff x="153025" y="1963783"/>
            <a:chExt cx="1568748" cy="1393109"/>
          </a:xfrm>
        </p:grpSpPr>
        <p:pic>
          <p:nvPicPr>
            <p:cNvPr id="11" name="Picture 10" title="Part B icon">
              <a:extLst>
                <a:ext uri="{FF2B5EF4-FFF2-40B4-BE49-F238E27FC236}">
                  <a16:creationId xmlns:a16="http://schemas.microsoft.com/office/drawing/2014/main" id="{C8AE87FD-EAF8-487B-BBE1-CEE16E1E95F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3532" y="1963783"/>
              <a:ext cx="707734" cy="624371"/>
            </a:xfrm>
            <a:prstGeom prst="rect">
              <a:avLst/>
            </a:prstGeom>
          </p:spPr>
        </p:pic>
        <p:sp>
          <p:nvSpPr>
            <p:cNvPr id="12" name="TextBox 11">
              <a:extLst>
                <a:ext uri="{FF2B5EF4-FFF2-40B4-BE49-F238E27FC236}">
                  <a16:creationId xmlns:a16="http://schemas.microsoft.com/office/drawing/2014/main" id="{3371CC66-4E7D-48C9-8DF5-6E575CC2D86B}"/>
                </a:ext>
              </a:extLst>
            </p:cNvPr>
            <p:cNvSpPr txBox="1"/>
            <p:nvPr/>
          </p:nvSpPr>
          <p:spPr>
            <a:xfrm>
              <a:off x="153025" y="2599781"/>
              <a:ext cx="1568748" cy="757111"/>
            </a:xfrm>
            <a:prstGeom prst="rect">
              <a:avLst/>
            </a:prstGeom>
            <a:noFill/>
          </p:spPr>
          <p:txBody>
            <a:bodyPr wrap="square" rtlCol="0">
              <a:spAutoFit/>
            </a:bodyPr>
            <a:lstStyle/>
            <a:p>
              <a:pPr algn="ctr" rtl="0"/>
              <a:r>
                <a:rPr lang="it" sz="2000" b="1">
                  <a:solidFill>
                    <a:schemeClr val="tx2"/>
                  </a:solidFill>
                </a:rPr>
                <a:t>Parte B</a:t>
              </a:r>
            </a:p>
            <a:p>
              <a:pPr algn="ctr" rtl="0"/>
              <a:r>
                <a:rPr lang="it" sz="2000">
                  <a:solidFill>
                    <a:schemeClr val="tx2"/>
                  </a:solidFill>
                </a:rPr>
                <a:t>Assicurazione medica</a:t>
              </a:r>
            </a:p>
          </p:txBody>
        </p:sp>
      </p:grpSp>
    </p:spTree>
    <p:extLst>
      <p:ext uri="{BB962C8B-B14F-4D97-AF65-F5344CB8AC3E}">
        <p14:creationId xmlns:p14="http://schemas.microsoft.com/office/powerpoint/2010/main" val="31088746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rtlCol="0"/>
          <a:lstStyle/>
          <a:p>
            <a:pPr rtl="0"/>
            <a:fld id="{844A7B69-93E2-4D34-896D-EFDD7F03AB74}" type="slidenum">
              <a:rPr lang="en-US" smtClean="0"/>
              <a:t>27</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it" sz="4000">
                <a:solidFill>
                  <a:schemeClr val="bg1"/>
                </a:solidFill>
                <a:latin typeface="Arial" panose="020B0604020202020204" pitchFamily="34" charset="0"/>
                <a:cs typeface="Arial" panose="020B0604020202020204" pitchFamily="34" charset="0"/>
              </a:rPr>
              <a:t>Medicare Parte B - Servizi preventivi</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FE58331E-FBF6-438A-A19E-CFD8182C2D04}"/>
              </a:ext>
            </a:extLst>
          </p:cNvPr>
          <p:cNvSpPr/>
          <p:nvPr/>
        </p:nvSpPr>
        <p:spPr>
          <a:xfrm>
            <a:off x="2054087" y="1502671"/>
            <a:ext cx="8441635" cy="584775"/>
          </a:xfrm>
          <a:prstGeom prst="rect">
            <a:avLst/>
          </a:prstGeom>
        </p:spPr>
        <p:txBody>
          <a:bodyPr wrap="square" rtlCol="0">
            <a:spAutoFit/>
          </a:bodyPr>
          <a:lstStyle/>
          <a:p>
            <a:pPr algn="ctr" rtl="0"/>
            <a:r>
              <a:rPr lang="it" sz="3200" b="1">
                <a:latin typeface="Arial" panose="020B0604020202020204" pitchFamily="34" charset="0"/>
                <a:cs typeface="Arial" panose="020B0604020202020204" pitchFamily="34" charset="0"/>
              </a:rPr>
              <a:t>"Visita di benvenuto a Medicare</a:t>
            </a:r>
            <a:endParaRPr lang="en-US" sz="3200" b="1"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B9B3F0F1-4F6B-4C8E-B93A-38D797A0BA65}"/>
              </a:ext>
            </a:extLst>
          </p:cNvPr>
          <p:cNvSpPr/>
          <p:nvPr/>
        </p:nvSpPr>
        <p:spPr>
          <a:xfrm>
            <a:off x="3525078" y="2275137"/>
            <a:ext cx="6970644" cy="3785652"/>
          </a:xfrm>
          <a:prstGeom prst="rect">
            <a:avLst/>
          </a:prstGeom>
        </p:spPr>
        <p:txBody>
          <a:bodyPr wrap="square" rtlCol="0">
            <a:spAutoFit/>
          </a:bodyPr>
          <a:lstStyle/>
          <a:p>
            <a:pPr rtl="0"/>
            <a:r>
              <a:rPr lang="it" sz="2000" b="1" dirty="0">
                <a:cs typeface="Arial" charset="0"/>
              </a:rPr>
              <a:t>Include:</a:t>
            </a:r>
          </a:p>
          <a:p>
            <a:pPr marL="800100" lvl="1" indent="-342900" rtl="0">
              <a:spcAft>
                <a:spcPts val="1200"/>
              </a:spcAft>
              <a:buFont typeface="Wingdings" panose="05000000000000000000" pitchFamily="2" charset="2"/>
              <a:buChar char="§"/>
            </a:pPr>
            <a:r>
              <a:rPr lang="it" sz="2000" dirty="0">
                <a:cs typeface="Arial" charset="0"/>
              </a:rPr>
              <a:t>Altezza, peso e pressione sanguigna </a:t>
            </a:r>
          </a:p>
          <a:p>
            <a:pPr marL="800100" lvl="1" indent="-342900" rtl="0">
              <a:spcAft>
                <a:spcPts val="1200"/>
              </a:spcAft>
              <a:buFont typeface="Wingdings" panose="05000000000000000000" pitchFamily="2" charset="2"/>
              <a:buChar char="§"/>
            </a:pPr>
            <a:r>
              <a:rPr lang="it" sz="2000" dirty="0">
                <a:cs typeface="Arial" charset="0"/>
              </a:rPr>
              <a:t>Indice di massa corporea</a:t>
            </a:r>
          </a:p>
          <a:p>
            <a:pPr marL="800100" lvl="1" indent="-342900" rtl="0">
              <a:spcAft>
                <a:spcPts val="1200"/>
              </a:spcAft>
              <a:buFont typeface="Wingdings" panose="05000000000000000000" pitchFamily="2" charset="2"/>
              <a:buChar char="§"/>
            </a:pPr>
            <a:r>
              <a:rPr lang="it" sz="2000" dirty="0">
                <a:cs typeface="Arial" charset="0"/>
              </a:rPr>
              <a:t>Test della vista</a:t>
            </a:r>
          </a:p>
          <a:p>
            <a:pPr marL="800100" lvl="1" indent="-342900" rtl="0">
              <a:spcAft>
                <a:spcPts val="1200"/>
              </a:spcAft>
              <a:buFont typeface="Wingdings" panose="05000000000000000000" pitchFamily="2" charset="2"/>
              <a:buChar char="§"/>
            </a:pPr>
            <a:r>
              <a:rPr lang="it" sz="2000" dirty="0">
                <a:cs typeface="Arial" charset="0"/>
              </a:rPr>
              <a:t>Esame del rischio potenziale di depressione e livello di sicurezza</a:t>
            </a:r>
          </a:p>
          <a:p>
            <a:pPr marL="800100" lvl="1" indent="-342900" rtl="0">
              <a:spcAft>
                <a:spcPts val="1200"/>
              </a:spcAft>
              <a:buFont typeface="Wingdings" panose="05000000000000000000" pitchFamily="2" charset="2"/>
              <a:buChar char="§"/>
            </a:pPr>
            <a:r>
              <a:rPr lang="it" sz="2000" dirty="0">
                <a:cs typeface="Arial" charset="0"/>
              </a:rPr>
              <a:t>Discussione sulle direttive anticipate, se desiderate</a:t>
            </a:r>
          </a:p>
          <a:p>
            <a:pPr marL="800100" lvl="1" indent="-342900" rtl="0">
              <a:spcAft>
                <a:spcPts val="1200"/>
              </a:spcAft>
              <a:buFont typeface="Wingdings" panose="05000000000000000000" pitchFamily="2" charset="2"/>
              <a:buChar char="§"/>
            </a:pPr>
            <a:r>
              <a:rPr lang="it" sz="2000" dirty="0">
                <a:cs typeface="Arial" charset="0"/>
              </a:rPr>
              <a:t>Un piano scritto relativo a screening, vaccinazioni e altri servizi di prevenzione necessari.</a:t>
            </a:r>
          </a:p>
          <a:p>
            <a:pPr rtl="0"/>
            <a:r>
              <a:rPr lang="it" sz="2200" b="1" i="1" dirty="0">
                <a:cs typeface="Arial" charset="0"/>
              </a:rPr>
              <a:t>Nota:  NON è una visita medica!</a:t>
            </a:r>
          </a:p>
        </p:txBody>
      </p:sp>
      <p:sp>
        <p:nvSpPr>
          <p:cNvPr id="7" name="TextBox 6">
            <a:extLst>
              <a:ext uri="{FF2B5EF4-FFF2-40B4-BE49-F238E27FC236}">
                <a16:creationId xmlns:a16="http://schemas.microsoft.com/office/drawing/2014/main" id="{A067F526-064F-411E-934E-73A6957AA605}"/>
              </a:ext>
            </a:extLst>
          </p:cNvPr>
          <p:cNvSpPr txBox="1"/>
          <p:nvPr/>
        </p:nvSpPr>
        <p:spPr>
          <a:xfrm>
            <a:off x="577093" y="1943512"/>
            <a:ext cx="2076459" cy="954107"/>
          </a:xfrm>
          <a:prstGeom prst="rect">
            <a:avLst/>
          </a:prstGeom>
          <a:noFill/>
          <a:ln>
            <a:solidFill>
              <a:schemeClr val="accent5">
                <a:lumMod val="75000"/>
              </a:schemeClr>
            </a:solidFill>
          </a:ln>
          <a:effectLst>
            <a:glow rad="63500">
              <a:schemeClr val="accent1">
                <a:satMod val="175000"/>
                <a:alpha val="40000"/>
              </a:schemeClr>
            </a:glow>
          </a:effectLst>
        </p:spPr>
        <p:txBody>
          <a:bodyPr wrap="square" rtlCol="0">
            <a:spAutoFit/>
          </a:bodyPr>
          <a:lstStyle/>
          <a:p>
            <a:pPr rtl="0"/>
            <a:r>
              <a:rPr lang="it" sz="2800" b="1" dirty="0"/>
              <a:t>Servizi di prevenzione</a:t>
            </a:r>
          </a:p>
        </p:txBody>
      </p:sp>
      <p:grpSp>
        <p:nvGrpSpPr>
          <p:cNvPr id="8" name="Group 7" title="Part B icon">
            <a:extLst>
              <a:ext uri="{FF2B5EF4-FFF2-40B4-BE49-F238E27FC236}">
                <a16:creationId xmlns:a16="http://schemas.microsoft.com/office/drawing/2014/main" id="{F3C0E139-3FE7-42A9-B14F-EDB598037408}"/>
              </a:ext>
            </a:extLst>
          </p:cNvPr>
          <p:cNvGrpSpPr/>
          <p:nvPr/>
        </p:nvGrpSpPr>
        <p:grpSpPr>
          <a:xfrm>
            <a:off x="610849" y="3749167"/>
            <a:ext cx="1781791" cy="1868853"/>
            <a:chOff x="153025" y="1963783"/>
            <a:chExt cx="1568748" cy="1393109"/>
          </a:xfrm>
        </p:grpSpPr>
        <p:pic>
          <p:nvPicPr>
            <p:cNvPr id="9" name="Picture 8" title="Part B icon">
              <a:extLst>
                <a:ext uri="{FF2B5EF4-FFF2-40B4-BE49-F238E27FC236}">
                  <a16:creationId xmlns:a16="http://schemas.microsoft.com/office/drawing/2014/main" id="{58CADAA1-D64B-4208-B7D4-26013D37412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3532" y="1963783"/>
              <a:ext cx="707734" cy="624371"/>
            </a:xfrm>
            <a:prstGeom prst="rect">
              <a:avLst/>
            </a:prstGeom>
          </p:spPr>
        </p:pic>
        <p:sp>
          <p:nvSpPr>
            <p:cNvPr id="10" name="TextBox 9">
              <a:extLst>
                <a:ext uri="{FF2B5EF4-FFF2-40B4-BE49-F238E27FC236}">
                  <a16:creationId xmlns:a16="http://schemas.microsoft.com/office/drawing/2014/main" id="{FF7753F8-81C3-4CA4-A019-6E5C7A76E18E}"/>
                </a:ext>
              </a:extLst>
            </p:cNvPr>
            <p:cNvSpPr txBox="1"/>
            <p:nvPr/>
          </p:nvSpPr>
          <p:spPr>
            <a:xfrm>
              <a:off x="153025" y="2599781"/>
              <a:ext cx="1568748" cy="757111"/>
            </a:xfrm>
            <a:prstGeom prst="rect">
              <a:avLst/>
            </a:prstGeom>
            <a:noFill/>
          </p:spPr>
          <p:txBody>
            <a:bodyPr wrap="square" rtlCol="0">
              <a:spAutoFit/>
            </a:bodyPr>
            <a:lstStyle/>
            <a:p>
              <a:pPr algn="ctr" rtl="0"/>
              <a:r>
                <a:rPr lang="it" sz="2000" b="1">
                  <a:solidFill>
                    <a:schemeClr val="tx2"/>
                  </a:solidFill>
                </a:rPr>
                <a:t>Parte B</a:t>
              </a:r>
            </a:p>
            <a:p>
              <a:pPr algn="ctr" rtl="0"/>
              <a:r>
                <a:rPr lang="it" sz="2000">
                  <a:solidFill>
                    <a:schemeClr val="tx2"/>
                  </a:solidFill>
                </a:rPr>
                <a:t>Assicurazione medica</a:t>
              </a:r>
            </a:p>
          </p:txBody>
        </p:sp>
      </p:grpSp>
    </p:spTree>
    <p:extLst>
      <p:ext uri="{BB962C8B-B14F-4D97-AF65-F5344CB8AC3E}">
        <p14:creationId xmlns:p14="http://schemas.microsoft.com/office/powerpoint/2010/main" val="39602398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rtlCol="0"/>
          <a:lstStyle/>
          <a:p>
            <a:pPr rtl="0"/>
            <a:fld id="{844A7B69-93E2-4D34-896D-EFDD7F03AB74}" type="slidenum">
              <a:rPr lang="en-US" smtClean="0"/>
              <a:t>28</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it" sz="4000">
                <a:solidFill>
                  <a:schemeClr val="bg1"/>
                </a:solidFill>
                <a:latin typeface="Arial" panose="020B0604020202020204" pitchFamily="34" charset="0"/>
                <a:cs typeface="Arial" panose="020B0604020202020204" pitchFamily="34" charset="0"/>
              </a:rPr>
              <a:t>Medicare Parte B - Servizi preventivi</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B120F9DC-BCC9-4567-A449-597AA1B19B22}"/>
              </a:ext>
            </a:extLst>
          </p:cNvPr>
          <p:cNvSpPr/>
          <p:nvPr/>
        </p:nvSpPr>
        <p:spPr>
          <a:xfrm>
            <a:off x="4362962" y="1396725"/>
            <a:ext cx="4247638" cy="584775"/>
          </a:xfrm>
          <a:prstGeom prst="rect">
            <a:avLst/>
          </a:prstGeom>
        </p:spPr>
        <p:txBody>
          <a:bodyPr wrap="none" rtlCol="0">
            <a:spAutoFit/>
          </a:bodyPr>
          <a:lstStyle/>
          <a:p>
            <a:pPr rtl="0"/>
            <a:r>
              <a:rPr lang="it" sz="3200" b="1">
                <a:latin typeface="Arial" panose="020B0604020202020204" pitchFamily="34" charset="0"/>
                <a:cs typeface="Arial" panose="020B0604020202020204" pitchFamily="34" charset="0"/>
              </a:rPr>
              <a:t>Visita annuale di benessere</a:t>
            </a:r>
            <a:endParaRPr lang="en-US" sz="3200"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25041669-ADC2-46D5-8F61-E1C775B90A95}"/>
              </a:ext>
            </a:extLst>
          </p:cNvPr>
          <p:cNvSpPr/>
          <p:nvPr/>
        </p:nvSpPr>
        <p:spPr>
          <a:xfrm>
            <a:off x="3254828" y="1994360"/>
            <a:ext cx="8098972" cy="4462760"/>
          </a:xfrm>
          <a:prstGeom prst="rect">
            <a:avLst/>
          </a:prstGeom>
        </p:spPr>
        <p:txBody>
          <a:bodyPr wrap="square" rtlCol="0">
            <a:spAutoFit/>
          </a:bodyPr>
          <a:lstStyle/>
          <a:p>
            <a:pPr rtl="0"/>
            <a:r>
              <a:rPr lang="it" sz="2400" b="1" dirty="0">
                <a:cs typeface="Arial" charset="0"/>
              </a:rPr>
              <a:t>Include</a:t>
            </a:r>
            <a:r>
              <a:rPr lang="it" sz="2200" dirty="0">
                <a:cs typeface="Arial" charset="0"/>
              </a:rPr>
              <a:t>:</a:t>
            </a:r>
            <a:r>
              <a:rPr lang="it" sz="2200" b="1" dirty="0">
                <a:cs typeface="Arial" charset="0"/>
              </a:rPr>
              <a:t> </a:t>
            </a:r>
          </a:p>
          <a:p>
            <a:pPr marL="800100" lvl="1" indent="-342900" rtl="0">
              <a:buFont typeface="Wingdings" panose="05000000000000000000" pitchFamily="2" charset="2"/>
              <a:buChar char="§"/>
            </a:pPr>
            <a:r>
              <a:rPr lang="it" sz="2200" dirty="0">
                <a:cs typeface="Arial" charset="0"/>
              </a:rPr>
              <a:t>Esame dell'anamnesi medica e familiare</a:t>
            </a:r>
          </a:p>
          <a:p>
            <a:pPr marL="800100" lvl="1" indent="-342900" rtl="0">
              <a:spcAft>
                <a:spcPts val="600"/>
              </a:spcAft>
              <a:buFont typeface="Wingdings" panose="05000000000000000000" pitchFamily="2" charset="2"/>
              <a:buChar char="§"/>
            </a:pPr>
            <a:r>
              <a:rPr lang="it" sz="2200" dirty="0">
                <a:cs typeface="Arial" charset="0"/>
              </a:rPr>
              <a:t>Sviluppare un elenco di fornitori e prescrizioni attuali</a:t>
            </a:r>
          </a:p>
          <a:p>
            <a:pPr marL="800100" lvl="1" indent="-342900" rtl="0">
              <a:spcAft>
                <a:spcPts val="600"/>
              </a:spcAft>
              <a:buFont typeface="Wingdings" panose="05000000000000000000" pitchFamily="2" charset="2"/>
              <a:buChar char="§"/>
            </a:pPr>
            <a:r>
              <a:rPr lang="it" sz="2200" dirty="0">
                <a:cs typeface="Arial" charset="0"/>
              </a:rPr>
              <a:t>Registrare altezza, peso, pressione sanguigna</a:t>
            </a:r>
          </a:p>
          <a:p>
            <a:pPr marL="800100" lvl="1" indent="-342900" rtl="0">
              <a:spcAft>
                <a:spcPts val="600"/>
              </a:spcAft>
              <a:buFont typeface="Wingdings" panose="05000000000000000000" pitchFamily="2" charset="2"/>
              <a:buChar char="§"/>
            </a:pPr>
            <a:r>
              <a:rPr lang="it" sz="2200" dirty="0">
                <a:cs typeface="Arial" charset="0"/>
              </a:rPr>
              <a:t>Creare un elenco di fattori di rischio e di opzioni di trattamento</a:t>
            </a:r>
          </a:p>
          <a:p>
            <a:pPr marL="800100" lvl="1" indent="-342900" rtl="0">
              <a:spcAft>
                <a:spcPts val="600"/>
              </a:spcAft>
              <a:buFont typeface="Wingdings" panose="05000000000000000000" pitchFamily="2" charset="2"/>
              <a:buChar char="§"/>
            </a:pPr>
            <a:r>
              <a:rPr lang="it" sz="2200" dirty="0">
                <a:cs typeface="Arial" charset="0"/>
              </a:rPr>
              <a:t>Rilevamento del deterioramento cognitivo</a:t>
            </a:r>
          </a:p>
          <a:p>
            <a:pPr marL="800100" lvl="1" indent="-342900" rtl="0">
              <a:spcAft>
                <a:spcPts val="600"/>
              </a:spcAft>
              <a:buFont typeface="Wingdings" panose="05000000000000000000" pitchFamily="2" charset="2"/>
              <a:buChar char="§"/>
            </a:pPr>
            <a:r>
              <a:rPr lang="it" sz="2200" dirty="0">
                <a:cs typeface="Arial" charset="0"/>
              </a:rPr>
              <a:t>Stabilire un programma di screening per servizi di prevenzione appropriati.</a:t>
            </a:r>
          </a:p>
          <a:p>
            <a:pPr marL="800100" lvl="1" indent="-342900" rtl="0">
              <a:spcAft>
                <a:spcPts val="1800"/>
              </a:spcAft>
              <a:buFont typeface="Wingdings" panose="05000000000000000000" pitchFamily="2" charset="2"/>
              <a:buChar char="§"/>
            </a:pPr>
            <a:r>
              <a:rPr lang="it" sz="2200" dirty="0">
                <a:cs typeface="Arial" charset="0"/>
              </a:rPr>
              <a:t>Offrire consigli personalizzati sulla salute</a:t>
            </a:r>
          </a:p>
          <a:p>
            <a:pPr rtl="0">
              <a:spcAft>
                <a:spcPts val="600"/>
              </a:spcAft>
            </a:pPr>
            <a:r>
              <a:rPr lang="it" sz="2200" b="1" dirty="0">
                <a:latin typeface="Arial" charset="0"/>
                <a:cs typeface="Arial" charset="0"/>
              </a:rPr>
              <a:t>Nota:  </a:t>
            </a:r>
            <a:r>
              <a:rPr lang="it" sz="2200" dirty="0">
                <a:latin typeface="Arial" charset="0"/>
                <a:cs typeface="Arial" charset="0"/>
              </a:rPr>
              <a:t>Non si tratta di una visita medica.  Assicurarsi di richiedere la visita </a:t>
            </a:r>
            <a:r>
              <a:rPr lang="it" sz="2200" b="1" i="1" dirty="0">
                <a:latin typeface="Arial" charset="0"/>
                <a:cs typeface="Arial" charset="0"/>
              </a:rPr>
              <a:t>Benessere 	annuale 	</a:t>
            </a:r>
            <a:r>
              <a:rPr lang="it" sz="2200" dirty="0">
                <a:latin typeface="Arial" charset="0"/>
                <a:cs typeface="Arial" charset="0"/>
              </a:rPr>
              <a:t>per nome.</a:t>
            </a:r>
            <a:endParaRPr lang="en-US" dirty="0"/>
          </a:p>
        </p:txBody>
      </p:sp>
      <p:sp>
        <p:nvSpPr>
          <p:cNvPr id="8" name="TextBox 7">
            <a:extLst>
              <a:ext uri="{FF2B5EF4-FFF2-40B4-BE49-F238E27FC236}">
                <a16:creationId xmlns:a16="http://schemas.microsoft.com/office/drawing/2014/main" id="{E7BE29EA-BB5B-49FF-8FCD-069C6261FE97}"/>
              </a:ext>
            </a:extLst>
          </p:cNvPr>
          <p:cNvSpPr txBox="1"/>
          <p:nvPr/>
        </p:nvSpPr>
        <p:spPr>
          <a:xfrm>
            <a:off x="577094" y="1943512"/>
            <a:ext cx="1934818" cy="954107"/>
          </a:xfrm>
          <a:prstGeom prst="rect">
            <a:avLst/>
          </a:prstGeom>
          <a:noFill/>
          <a:ln>
            <a:solidFill>
              <a:schemeClr val="accent5">
                <a:lumMod val="75000"/>
              </a:schemeClr>
            </a:solidFill>
          </a:ln>
          <a:effectLst>
            <a:glow rad="63500">
              <a:schemeClr val="accent1">
                <a:satMod val="175000"/>
                <a:alpha val="40000"/>
              </a:schemeClr>
            </a:glow>
          </a:effectLst>
        </p:spPr>
        <p:txBody>
          <a:bodyPr wrap="square" rtlCol="0">
            <a:spAutoFit/>
          </a:bodyPr>
          <a:lstStyle/>
          <a:p>
            <a:pPr rtl="0"/>
            <a:r>
              <a:rPr lang="it" sz="2800" b="1" dirty="0"/>
              <a:t>Servizio preventivo</a:t>
            </a:r>
          </a:p>
        </p:txBody>
      </p:sp>
      <p:grpSp>
        <p:nvGrpSpPr>
          <p:cNvPr id="9" name="Group 8" title="Part B icon">
            <a:extLst>
              <a:ext uri="{FF2B5EF4-FFF2-40B4-BE49-F238E27FC236}">
                <a16:creationId xmlns:a16="http://schemas.microsoft.com/office/drawing/2014/main" id="{8EBA8A37-02BA-44A9-82EB-B8FA4BE249D0}"/>
              </a:ext>
            </a:extLst>
          </p:cNvPr>
          <p:cNvGrpSpPr/>
          <p:nvPr/>
        </p:nvGrpSpPr>
        <p:grpSpPr>
          <a:xfrm>
            <a:off x="610849" y="3749168"/>
            <a:ext cx="1781791" cy="1868853"/>
            <a:chOff x="153025" y="1963783"/>
            <a:chExt cx="1568748" cy="1393109"/>
          </a:xfrm>
        </p:grpSpPr>
        <p:pic>
          <p:nvPicPr>
            <p:cNvPr id="10" name="Picture 9" title="Part B icon">
              <a:extLst>
                <a:ext uri="{FF2B5EF4-FFF2-40B4-BE49-F238E27FC236}">
                  <a16:creationId xmlns:a16="http://schemas.microsoft.com/office/drawing/2014/main" id="{6496B4E1-2DCC-4FC5-834A-2F784495763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3532" y="1963783"/>
              <a:ext cx="707734" cy="624371"/>
            </a:xfrm>
            <a:prstGeom prst="rect">
              <a:avLst/>
            </a:prstGeom>
          </p:spPr>
        </p:pic>
        <p:sp>
          <p:nvSpPr>
            <p:cNvPr id="11" name="TextBox 10">
              <a:extLst>
                <a:ext uri="{FF2B5EF4-FFF2-40B4-BE49-F238E27FC236}">
                  <a16:creationId xmlns:a16="http://schemas.microsoft.com/office/drawing/2014/main" id="{DA3B59DB-D84F-458A-AC6E-7458FE84DB24}"/>
                </a:ext>
              </a:extLst>
            </p:cNvPr>
            <p:cNvSpPr txBox="1"/>
            <p:nvPr/>
          </p:nvSpPr>
          <p:spPr>
            <a:xfrm>
              <a:off x="153025" y="2599781"/>
              <a:ext cx="1568748" cy="757111"/>
            </a:xfrm>
            <a:prstGeom prst="rect">
              <a:avLst/>
            </a:prstGeom>
            <a:noFill/>
          </p:spPr>
          <p:txBody>
            <a:bodyPr wrap="square" rtlCol="0">
              <a:spAutoFit/>
            </a:bodyPr>
            <a:lstStyle/>
            <a:p>
              <a:pPr algn="ctr" rtl="0"/>
              <a:r>
                <a:rPr lang="it" sz="2000" b="1">
                  <a:solidFill>
                    <a:schemeClr val="tx2"/>
                  </a:solidFill>
                </a:rPr>
                <a:t>Parte B</a:t>
              </a:r>
            </a:p>
            <a:p>
              <a:pPr algn="ctr" rtl="0"/>
              <a:r>
                <a:rPr lang="it" sz="2000">
                  <a:solidFill>
                    <a:schemeClr val="tx2"/>
                  </a:solidFill>
                </a:rPr>
                <a:t>Assicurazione medica</a:t>
              </a:r>
            </a:p>
          </p:txBody>
        </p:sp>
      </p:grpSp>
    </p:spTree>
    <p:extLst>
      <p:ext uri="{BB962C8B-B14F-4D97-AF65-F5344CB8AC3E}">
        <p14:creationId xmlns:p14="http://schemas.microsoft.com/office/powerpoint/2010/main" val="26201684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419C795-0A00-4242-86F6-8D1E5ECCF4AC}"/>
              </a:ext>
            </a:extLst>
          </p:cNvPr>
          <p:cNvSpPr/>
          <p:nvPr/>
        </p:nvSpPr>
        <p:spPr>
          <a:xfrm>
            <a:off x="1126825" y="1107996"/>
            <a:ext cx="10663222" cy="3093154"/>
          </a:xfrm>
          <a:prstGeom prst="rect">
            <a:avLst/>
          </a:prstGeom>
        </p:spPr>
        <p:txBody>
          <a:bodyPr wrap="square" rtlCol="0">
            <a:spAutoFit/>
          </a:bodyPr>
          <a:lstStyle/>
          <a:p>
            <a:pPr rtl="0">
              <a:spcAft>
                <a:spcPts val="1200"/>
              </a:spcAft>
              <a:defRPr/>
            </a:pPr>
            <a:r>
              <a:rPr lang="it" sz="3600" dirty="0">
                <a:cs typeface="Arial" panose="020B0604020202020204" pitchFamily="34" charset="0"/>
              </a:rPr>
              <a:t>Per un </a:t>
            </a:r>
            <a:r>
              <a:rPr lang="it" sz="3600" b="1" dirty="0">
                <a:cs typeface="Arial" panose="020B0604020202020204" pitchFamily="34" charset="0"/>
              </a:rPr>
              <a:t>aiuto gratuito e imparziale su Medicare</a:t>
            </a:r>
            <a:r>
              <a:rPr lang="it" sz="3600" dirty="0">
                <a:cs typeface="Arial" panose="020B0604020202020204" pitchFamily="34" charset="0"/>
              </a:rPr>
              <a:t>, contattare il Wisconsin State Health Insurance Assistance Program:</a:t>
            </a:r>
          </a:p>
          <a:p>
            <a:pPr marL="457200" indent="-457200" rtl="0">
              <a:spcAft>
                <a:spcPts val="600"/>
              </a:spcAft>
              <a:buFont typeface="Arial" panose="020B0604020202020204" pitchFamily="34" charset="0"/>
              <a:buChar char="•"/>
              <a:defRPr/>
            </a:pPr>
            <a:r>
              <a:rPr lang="it" sz="3600" dirty="0">
                <a:cs typeface="Arial" panose="020B0604020202020204" pitchFamily="34" charset="0"/>
              </a:rPr>
              <a:t>Chiamare la Medigap Helpline al numero 1-800-242-1060.</a:t>
            </a:r>
          </a:p>
          <a:p>
            <a:pPr marL="457200" indent="-457200" rtl="0">
              <a:spcAft>
                <a:spcPts val="600"/>
              </a:spcAft>
              <a:buFont typeface="Arial" panose="020B0604020202020204" pitchFamily="34" charset="0"/>
              <a:buChar char="•"/>
              <a:defRPr/>
            </a:pPr>
            <a:r>
              <a:rPr lang="it" sz="3600" dirty="0">
                <a:cs typeface="Arial" panose="020B0604020202020204" pitchFamily="34" charset="0"/>
              </a:rPr>
              <a:t>Visitare il sito web del Wisconsin Department of Health Services all'indirizzo </a:t>
            </a:r>
            <a:r>
              <a:rPr lang="it" sz="3600" dirty="0">
                <a:cs typeface="Arial" panose="020B0604020202020204" pitchFamily="34" charset="0"/>
                <a:hlinkClick r:id="rId3"/>
              </a:rPr>
              <a:t>dhs.wi.gov/medicare-help</a:t>
            </a:r>
            <a:r>
              <a:rPr lang="it" sz="3600" dirty="0">
                <a:cs typeface="Arial" panose="020B0604020202020204" pitchFamily="34" charset="0"/>
              </a:rPr>
              <a:t>. </a:t>
            </a:r>
            <a:endParaRPr lang="en-US" sz="2400" dirty="0">
              <a:cs typeface="Arial" panose="020B0604020202020204" pitchFamily="34" charset="0"/>
            </a:endParaRPr>
          </a:p>
        </p:txBody>
      </p:sp>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rtlCol="0"/>
          <a:lstStyle/>
          <a:p>
            <a:pPr rtl="0"/>
            <a:fld id="{844A7B69-93E2-4D34-896D-EFDD7F03AB74}" type="slidenum">
              <a:rPr lang="en-US" smtClean="0"/>
              <a:t>29</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it" sz="4000">
                <a:solidFill>
                  <a:schemeClr val="bg1"/>
                </a:solidFill>
                <a:latin typeface="Arial" panose="020B0604020202020204" pitchFamily="34" charset="0"/>
                <a:cs typeface="Arial" panose="020B0604020202020204" pitchFamily="34" charset="0"/>
              </a:rPr>
              <a:t>Aiuto locale per le persone con Medicare</a:t>
            </a:r>
          </a:p>
          <a:p>
            <a:pPr algn="ctr" rtl="0"/>
            <a:endParaRPr lang="en-US" sz="1200" dirty="0">
              <a:solidFill>
                <a:schemeClr val="bg1"/>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823EEF29-0CEC-4923-8448-438C598789E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8784" y="5879457"/>
            <a:ext cx="2328804" cy="731417"/>
          </a:xfrm>
          <a:prstGeom prst="rect">
            <a:avLst/>
          </a:prstGeom>
          <a:noFill/>
          <a:ln>
            <a:noFill/>
          </a:ln>
        </p:spPr>
      </p:pic>
    </p:spTree>
    <p:extLst>
      <p:ext uri="{BB962C8B-B14F-4D97-AF65-F5344CB8AC3E}">
        <p14:creationId xmlns:p14="http://schemas.microsoft.com/office/powerpoint/2010/main" val="1022958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24493" y="1716422"/>
            <a:ext cx="6523768" cy="400613"/>
          </a:xfrm>
          <a:prstGeom prst="rect">
            <a:avLst/>
          </a:prstGeom>
          <a:solidFill>
            <a:schemeClr val="accent4">
              <a:lumMod val="20000"/>
              <a:lumOff val="80000"/>
            </a:schemeClr>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it" sz="4000">
                <a:solidFill>
                  <a:schemeClr val="bg1"/>
                </a:solidFill>
                <a:latin typeface="Arial" panose="020B0604020202020204" pitchFamily="34" charset="0"/>
                <a:cs typeface="Arial" panose="020B0604020202020204" pitchFamily="34" charset="0"/>
              </a:rPr>
              <a:t>Schema di presentazione</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7" name="Subtitle 2">
            <a:extLst>
              <a:ext uri="{FF2B5EF4-FFF2-40B4-BE49-F238E27FC236}">
                <a16:creationId xmlns:a16="http://schemas.microsoft.com/office/drawing/2014/main" id="{77FD71F1-D557-48C5-8393-F1E95CD87680}"/>
              </a:ext>
            </a:extLst>
          </p:cNvPr>
          <p:cNvSpPr txBox="1">
            <a:spLocks/>
          </p:cNvSpPr>
          <p:nvPr/>
        </p:nvSpPr>
        <p:spPr>
          <a:xfrm>
            <a:off x="2073349" y="1766116"/>
            <a:ext cx="7285806" cy="4709111"/>
          </a:xfrm>
          <a:prstGeom prst="rect">
            <a:avLst/>
          </a:prstGeom>
        </p:spPr>
        <p:txBody>
          <a:bodyPr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600"/>
              </a:spcAft>
              <a:buNone/>
              <a:tabLst>
                <a:tab pos="914400" algn="l"/>
              </a:tabLst>
            </a:pPr>
            <a:r>
              <a:rPr lang="it" sz="2600" b="1" dirty="0">
                <a:cs typeface="Arial" panose="020B0604020202020204" pitchFamily="34" charset="0"/>
              </a:rPr>
              <a:t>Parte 1: 	Iscrizione a Medicare </a:t>
            </a:r>
          </a:p>
          <a:p>
            <a:pPr marL="0" indent="0" rtl="0">
              <a:lnSpc>
                <a:spcPct val="120000"/>
              </a:lnSpc>
              <a:spcBef>
                <a:spcPts val="0"/>
              </a:spcBef>
              <a:buNone/>
            </a:pPr>
            <a:r>
              <a:rPr lang="it" sz="2600" b="1" dirty="0">
                <a:cs typeface="Arial" panose="020B0604020202020204" pitchFamily="34" charset="0"/>
              </a:rPr>
              <a:t>Parte 2:</a:t>
            </a:r>
            <a:r>
              <a:rPr lang="hu-HU" sz="2600" b="1" dirty="0">
                <a:cs typeface="Arial" panose="020B0604020202020204" pitchFamily="34" charset="0"/>
              </a:rPr>
              <a:t> </a:t>
            </a:r>
            <a:r>
              <a:rPr lang="it" sz="2600" dirty="0">
                <a:cs typeface="Arial" panose="020B0604020202020204" pitchFamily="34" charset="0"/>
              </a:rPr>
              <a:t>Nozioni di base di Medicare; Parte A; </a:t>
            </a:r>
            <a:endParaRPr lang="hu-HU" sz="2600" dirty="0">
              <a:cs typeface="Arial" panose="020B0604020202020204" pitchFamily="34" charset="0"/>
            </a:endParaRPr>
          </a:p>
          <a:p>
            <a:pPr marL="0" indent="0" rtl="0">
              <a:lnSpc>
                <a:spcPct val="120000"/>
              </a:lnSpc>
              <a:spcBef>
                <a:spcPts val="0"/>
              </a:spcBef>
              <a:buNone/>
            </a:pPr>
            <a:r>
              <a:rPr lang="hu-HU" sz="2600" dirty="0">
                <a:cs typeface="Arial" panose="020B0604020202020204" pitchFamily="34" charset="0"/>
              </a:rPr>
              <a:t>	  </a:t>
            </a:r>
            <a:r>
              <a:rPr lang="it" sz="2600" dirty="0">
                <a:cs typeface="Arial" panose="020B0604020202020204" pitchFamily="34" charset="0"/>
              </a:rPr>
              <a:t>Parte B</a:t>
            </a:r>
          </a:p>
          <a:p>
            <a:pPr marL="0" indent="0" rtl="0">
              <a:lnSpc>
                <a:spcPct val="110000"/>
              </a:lnSpc>
              <a:spcBef>
                <a:spcPts val="0"/>
              </a:spcBef>
              <a:buNone/>
            </a:pPr>
            <a:r>
              <a:rPr lang="it" sz="2600" b="1" dirty="0">
                <a:cs typeface="Arial" panose="020B0604020202020204" pitchFamily="34" charset="0"/>
              </a:rPr>
              <a:t>Parte 3: </a:t>
            </a:r>
            <a:r>
              <a:rPr lang="it" sz="2600" dirty="0">
                <a:cs typeface="Arial" panose="020B0604020202020204" pitchFamily="34" charset="0"/>
              </a:rPr>
              <a:t>Le vostre scelte di copertura; Original </a:t>
            </a:r>
            <a:endParaRPr lang="hu-HU" sz="2600" dirty="0">
              <a:cs typeface="Arial" panose="020B0604020202020204" pitchFamily="34" charset="0"/>
            </a:endParaRPr>
          </a:p>
          <a:p>
            <a:pPr marL="0" indent="0" rtl="0">
              <a:lnSpc>
                <a:spcPct val="110000"/>
              </a:lnSpc>
              <a:spcBef>
                <a:spcPts val="0"/>
              </a:spcBef>
              <a:buNone/>
            </a:pPr>
            <a:r>
              <a:rPr lang="hu-HU" sz="2600" dirty="0">
                <a:cs typeface="Arial" panose="020B0604020202020204" pitchFamily="34" charset="0"/>
              </a:rPr>
              <a:t>	  </a:t>
            </a:r>
            <a:r>
              <a:rPr lang="it" sz="2600" dirty="0">
                <a:cs typeface="Arial" panose="020B0604020202020204" pitchFamily="34" charset="0"/>
              </a:rPr>
              <a:t>Medicare; Assicurazione Medigap</a:t>
            </a:r>
          </a:p>
          <a:p>
            <a:pPr marL="0" indent="0" rtl="0">
              <a:spcAft>
                <a:spcPts val="600"/>
              </a:spcAft>
              <a:buNone/>
            </a:pPr>
            <a:r>
              <a:rPr lang="it" sz="2600" b="1" dirty="0">
                <a:cs typeface="Arial" panose="020B0604020202020204" pitchFamily="34" charset="0"/>
              </a:rPr>
              <a:t>Parte 4: </a:t>
            </a:r>
            <a:r>
              <a:rPr lang="it" sz="2600" dirty="0">
                <a:cs typeface="Arial" panose="020B0604020202020204" pitchFamily="34" charset="0"/>
              </a:rPr>
              <a:t>Piani Medicare Advantage (Parte C); </a:t>
            </a:r>
            <a:br>
              <a:rPr lang="en-US" sz="2600" dirty="0">
                <a:cs typeface="Arial" panose="020B0604020202020204" pitchFamily="34" charset="0"/>
              </a:rPr>
            </a:br>
            <a:r>
              <a:rPr lang="it" sz="2600" dirty="0">
                <a:cs typeface="Arial" panose="020B0604020202020204" pitchFamily="34" charset="0"/>
              </a:rPr>
              <a:t>	</a:t>
            </a:r>
            <a:r>
              <a:rPr lang="hu-HU" sz="2600" dirty="0">
                <a:cs typeface="Arial" panose="020B0604020202020204" pitchFamily="34" charset="0"/>
              </a:rPr>
              <a:t>  </a:t>
            </a:r>
            <a:r>
              <a:rPr lang="it" sz="2600" dirty="0">
                <a:cs typeface="Arial" panose="020B0604020202020204" pitchFamily="34" charset="0"/>
              </a:rPr>
              <a:t>Altri tipi di copertura </a:t>
            </a:r>
          </a:p>
          <a:p>
            <a:pPr marL="0" indent="0" rtl="0">
              <a:spcAft>
                <a:spcPts val="600"/>
              </a:spcAft>
              <a:buNone/>
            </a:pPr>
            <a:r>
              <a:rPr lang="it" sz="2600" b="1" dirty="0">
                <a:cs typeface="Arial" panose="020B0604020202020204" pitchFamily="34" charset="0"/>
              </a:rPr>
              <a:t>Parte 5: </a:t>
            </a:r>
            <a:r>
              <a:rPr lang="it" sz="2600" dirty="0">
                <a:cs typeface="Arial" panose="020B0604020202020204" pitchFamily="34" charset="0"/>
              </a:rPr>
              <a:t>Medicare Part D; SeniorCare; </a:t>
            </a:r>
            <a:br>
              <a:rPr lang="en-US" sz="2600" dirty="0">
                <a:cs typeface="Arial" panose="020B0604020202020204" pitchFamily="34" charset="0"/>
              </a:rPr>
            </a:br>
            <a:r>
              <a:rPr lang="it" sz="2600" dirty="0">
                <a:cs typeface="Arial" panose="020B0604020202020204" pitchFamily="34" charset="0"/>
              </a:rPr>
              <a:t>	Periodo Annuale di Apertura delle Iscrizioni</a:t>
            </a:r>
          </a:p>
          <a:p>
            <a:pPr marL="0" indent="0" rtl="0">
              <a:buNone/>
            </a:pPr>
            <a:r>
              <a:rPr lang="it" sz="2600" b="1" dirty="0">
                <a:cs typeface="Arial" panose="020B0604020202020204" pitchFamily="34" charset="0"/>
              </a:rPr>
              <a:t>Parte 6: </a:t>
            </a:r>
            <a:r>
              <a:rPr lang="it" sz="2600" dirty="0">
                <a:cs typeface="Arial" panose="020B0604020202020204" pitchFamily="34" charset="0"/>
              </a:rPr>
              <a:t>Aiuto alle Persone con Reddito Limitato; 	</a:t>
            </a:r>
            <a:r>
              <a:rPr lang="hu-HU" sz="2600" dirty="0">
                <a:cs typeface="Arial" panose="020B0604020202020204" pitchFamily="34" charset="0"/>
              </a:rPr>
              <a:t>  </a:t>
            </a:r>
            <a:r>
              <a:rPr lang="it" sz="2600" dirty="0">
                <a:cs typeface="Arial" panose="020B0604020202020204" pitchFamily="34" charset="0"/>
              </a:rPr>
              <a:t>Proteggersi e prevenire le frodi; </a:t>
            </a:r>
            <a:br>
              <a:rPr lang="en-US" sz="2600" dirty="0">
                <a:cs typeface="Arial" panose="020B0604020202020204" pitchFamily="34" charset="0"/>
              </a:rPr>
            </a:br>
            <a:r>
              <a:rPr lang="it" sz="2600" dirty="0">
                <a:cs typeface="Arial" panose="020B0604020202020204" pitchFamily="34" charset="0"/>
              </a:rPr>
              <a:t>	</a:t>
            </a:r>
            <a:r>
              <a:rPr lang="hu-HU" sz="2600" dirty="0">
                <a:cs typeface="Arial" panose="020B0604020202020204" pitchFamily="34" charset="0"/>
              </a:rPr>
              <a:t>  </a:t>
            </a:r>
            <a:r>
              <a:rPr lang="it" sz="2600" dirty="0">
                <a:cs typeface="Arial" panose="020B0604020202020204" pitchFamily="34" charset="0"/>
              </a:rPr>
              <a:t>Revisione e risorse</a:t>
            </a:r>
          </a:p>
          <a:p>
            <a:pPr marL="0" indent="0" rtl="0">
              <a:buNone/>
            </a:pPr>
            <a:endParaRPr lang="en-US" dirty="0"/>
          </a:p>
        </p:txBody>
      </p:sp>
      <p:sp>
        <p:nvSpPr>
          <p:cNvPr id="9" name="TextBox 8">
            <a:extLst>
              <a:ext uri="{FF2B5EF4-FFF2-40B4-BE49-F238E27FC236}">
                <a16:creationId xmlns:a16="http://schemas.microsoft.com/office/drawing/2014/main" id="{9EA4FD0B-5A9E-4C38-97BE-E98AF066CACD}"/>
              </a:ext>
            </a:extLst>
          </p:cNvPr>
          <p:cNvSpPr txBox="1"/>
          <p:nvPr/>
        </p:nvSpPr>
        <p:spPr>
          <a:xfrm>
            <a:off x="8939606" y="5196755"/>
            <a:ext cx="2743200" cy="877163"/>
          </a:xfrm>
          <a:prstGeom prst="rect">
            <a:avLst/>
          </a:prstGeom>
          <a:solidFill>
            <a:schemeClr val="accent1">
              <a:lumMod val="20000"/>
              <a:lumOff val="80000"/>
            </a:schemeClr>
          </a:solidFill>
          <a:ln>
            <a:solidFill>
              <a:schemeClr val="accent1">
                <a:lumMod val="50000"/>
              </a:schemeClr>
            </a:solidFill>
          </a:ln>
        </p:spPr>
        <p:txBody>
          <a:bodyPr wrap="square" rtlCol="0">
            <a:spAutoFit/>
          </a:bodyPr>
          <a:lstStyle/>
          <a:p>
            <a:pPr algn="ctr" rtl="0"/>
            <a:r>
              <a:rPr lang="it" sz="1700"/>
              <a:t>Per informazioni più dettagliate, consultare il </a:t>
            </a:r>
            <a:r>
              <a:rPr lang="it" sz="1700">
                <a:hlinkClick r:id="rId3"/>
              </a:rPr>
              <a:t>manuale Medicare &amp; You</a:t>
            </a:r>
            <a:r>
              <a:rPr lang="it" sz="1700"/>
              <a:t>.</a:t>
            </a:r>
          </a:p>
        </p:txBody>
      </p:sp>
      <p:sp>
        <p:nvSpPr>
          <p:cNvPr id="6" name="Slide Number Placeholder 5">
            <a:extLst>
              <a:ext uri="{FF2B5EF4-FFF2-40B4-BE49-F238E27FC236}">
                <a16:creationId xmlns:a16="http://schemas.microsoft.com/office/drawing/2014/main" id="{0716A08E-6E40-457C-9472-1FC40EE8BFEE}"/>
              </a:ext>
            </a:extLst>
          </p:cNvPr>
          <p:cNvSpPr>
            <a:spLocks noGrp="1"/>
          </p:cNvSpPr>
          <p:nvPr>
            <p:ph type="sldNum" sz="quarter" idx="12"/>
          </p:nvPr>
        </p:nvSpPr>
        <p:spPr/>
        <p:txBody>
          <a:bodyPr rtlCol="0"/>
          <a:lstStyle/>
          <a:p>
            <a:pPr rtl="0"/>
            <a:fld id="{844A7B69-93E2-4D34-896D-EFDD7F03AB74}" type="slidenum">
              <a:rPr lang="en-US" smtClean="0"/>
              <a:t>3</a:t>
            </a:fld>
            <a:endParaRPr lang="en-US" dirty="0"/>
          </a:p>
        </p:txBody>
      </p:sp>
      <p:pic>
        <p:nvPicPr>
          <p:cNvPr id="5" name="Picture 4" descr="A close-up of a poster&#10;&#10;AI-generated content may be incorrect.">
            <a:extLst>
              <a:ext uri="{FF2B5EF4-FFF2-40B4-BE49-F238E27FC236}">
                <a16:creationId xmlns:a16="http://schemas.microsoft.com/office/drawing/2014/main" id="{A5025F0F-A0A8-07F6-6B63-D47E051C51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39606" y="1519868"/>
            <a:ext cx="2675440" cy="3465272"/>
          </a:xfrm>
          <a:prstGeom prst="rect">
            <a:avLst/>
          </a:prstGeom>
        </p:spPr>
      </p:pic>
    </p:spTree>
    <p:extLst>
      <p:ext uri="{BB962C8B-B14F-4D97-AF65-F5344CB8AC3E}">
        <p14:creationId xmlns:p14="http://schemas.microsoft.com/office/powerpoint/2010/main" val="18918564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EEA74-8740-4133-9A10-5223FEF1FC19}"/>
              </a:ext>
            </a:extLst>
          </p:cNvPr>
          <p:cNvSpPr>
            <a:spLocks noGrp="1"/>
          </p:cNvSpPr>
          <p:nvPr>
            <p:ph type="ctrTitle"/>
          </p:nvPr>
        </p:nvSpPr>
        <p:spPr>
          <a:xfrm>
            <a:off x="1523999" y="850866"/>
            <a:ext cx="9144000" cy="1581080"/>
          </a:xfrm>
        </p:spPr>
        <p:txBody>
          <a:bodyPr rtlCol="0"/>
          <a:lstStyle/>
          <a:p>
            <a:pPr rtl="0"/>
            <a:r>
              <a:rPr lang="it">
                <a:solidFill>
                  <a:schemeClr val="accent1">
                    <a:lumMod val="50000"/>
                  </a:schemeClr>
                </a:solidFill>
                <a:latin typeface="Arial" panose="020B0604020202020204" pitchFamily="34" charset="0"/>
                <a:cs typeface="Arial" panose="020B0604020202020204" pitchFamily="34" charset="0"/>
              </a:rPr>
              <a:t>Benvenuti in Medicare</a:t>
            </a:r>
          </a:p>
        </p:txBody>
      </p:sp>
      <p:sp>
        <p:nvSpPr>
          <p:cNvPr id="3" name="Subtitle 2">
            <a:extLst>
              <a:ext uri="{FF2B5EF4-FFF2-40B4-BE49-F238E27FC236}">
                <a16:creationId xmlns:a16="http://schemas.microsoft.com/office/drawing/2014/main" id="{0D98B7A4-7219-45A8-B73E-7394D3728B9F}"/>
              </a:ext>
            </a:extLst>
          </p:cNvPr>
          <p:cNvSpPr>
            <a:spLocks noGrp="1"/>
          </p:cNvSpPr>
          <p:nvPr>
            <p:ph type="subTitle" idx="1"/>
          </p:nvPr>
        </p:nvSpPr>
        <p:spPr>
          <a:xfrm>
            <a:off x="2327315" y="2594502"/>
            <a:ext cx="7537369" cy="996588"/>
          </a:xfrm>
        </p:spPr>
        <p:txBody>
          <a:bodyPr rtlCol="0">
            <a:normAutofit/>
          </a:bodyPr>
          <a:lstStyle/>
          <a:p>
            <a:pPr rtl="0"/>
            <a:r>
              <a:rPr lang="it" sz="2800">
                <a:solidFill>
                  <a:srgbClr val="FF0000"/>
                </a:solidFill>
                <a:latin typeface="Arial" charset="0"/>
                <a:cs typeface="Arial" charset="0"/>
              </a:rPr>
              <a:t> </a:t>
            </a:r>
            <a:r>
              <a:rPr lang="it" sz="3200">
                <a:latin typeface="Arial" charset="0"/>
                <a:cs typeface="Arial" charset="0"/>
              </a:rPr>
              <a:t>Un ciclo di formazione per le persone con Medicare nel Wisconsin</a:t>
            </a:r>
          </a:p>
          <a:p>
            <a:pPr rtl="0"/>
            <a:endParaRPr lang="en-US" sz="2800" dirty="0"/>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22363"/>
          </a:xfrm>
          <a:prstGeom prst="rect">
            <a:avLst/>
          </a:prstGeom>
          <a:solidFill>
            <a:schemeClr val="accent5">
              <a:lumMod val="50000"/>
            </a:schemeClr>
          </a:solidFill>
        </p:spPr>
        <p:txBody>
          <a:bodyPr wrap="square" rtlCol="0">
            <a:spAutoFit/>
          </a:bodyPr>
          <a:lstStyle/>
          <a:p>
            <a:pPr rtl="0"/>
            <a:endParaRPr lang="en-US" dirty="0"/>
          </a:p>
        </p:txBody>
      </p:sp>
      <p:sp>
        <p:nvSpPr>
          <p:cNvPr id="6" name="TextBox 5">
            <a:extLst>
              <a:ext uri="{FF2B5EF4-FFF2-40B4-BE49-F238E27FC236}">
                <a16:creationId xmlns:a16="http://schemas.microsoft.com/office/drawing/2014/main" id="{A0DDB328-E1A9-4585-97CD-07C6D93A2A70}"/>
              </a:ext>
            </a:extLst>
          </p:cNvPr>
          <p:cNvSpPr txBox="1"/>
          <p:nvPr/>
        </p:nvSpPr>
        <p:spPr>
          <a:xfrm>
            <a:off x="0" y="6240004"/>
            <a:ext cx="12192000" cy="369332"/>
          </a:xfrm>
          <a:prstGeom prst="rect">
            <a:avLst/>
          </a:prstGeom>
          <a:solidFill>
            <a:schemeClr val="accent1">
              <a:lumMod val="50000"/>
            </a:schemeClr>
          </a:solidFill>
        </p:spPr>
        <p:txBody>
          <a:bodyPr wrap="square" rtlCol="0">
            <a:spAutoFit/>
          </a:bodyPr>
          <a:lstStyle/>
          <a:p>
            <a:pPr rtl="0"/>
            <a:endParaRPr lang="en-US" dirty="0"/>
          </a:p>
        </p:txBody>
      </p:sp>
      <p:sp>
        <p:nvSpPr>
          <p:cNvPr id="7" name="TextBox 6">
            <a:extLst>
              <a:ext uri="{FF2B5EF4-FFF2-40B4-BE49-F238E27FC236}">
                <a16:creationId xmlns:a16="http://schemas.microsoft.com/office/drawing/2014/main" id="{88354D11-0E1D-4207-A620-5279E9C89608}"/>
              </a:ext>
            </a:extLst>
          </p:cNvPr>
          <p:cNvSpPr txBox="1"/>
          <p:nvPr/>
        </p:nvSpPr>
        <p:spPr>
          <a:xfrm>
            <a:off x="0" y="6536809"/>
            <a:ext cx="12192000" cy="369332"/>
          </a:xfrm>
          <a:prstGeom prst="rect">
            <a:avLst/>
          </a:prstGeom>
          <a:solidFill>
            <a:srgbClr val="00817E"/>
          </a:solidFill>
        </p:spPr>
        <p:txBody>
          <a:bodyPr wrap="square" rtlCol="0">
            <a:spAutoFit/>
          </a:bodyPr>
          <a:lstStyle/>
          <a:p>
            <a:pPr algn="r" rtl="0"/>
            <a:endParaRPr lang="en-US" dirty="0">
              <a:solidFill>
                <a:schemeClr val="bg1"/>
              </a:solidFill>
            </a:endParaRPr>
          </a:p>
        </p:txBody>
      </p:sp>
      <p:pic>
        <p:nvPicPr>
          <p:cNvPr id="9" name="Picture 8">
            <a:extLst>
              <a:ext uri="{FF2B5EF4-FFF2-40B4-BE49-F238E27FC236}">
                <a16:creationId xmlns:a16="http://schemas.microsoft.com/office/drawing/2014/main" id="{38C95957-1CED-4155-9B8B-852B9661443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77763" y="4250264"/>
            <a:ext cx="4236472" cy="1330566"/>
          </a:xfrm>
          <a:prstGeom prst="rect">
            <a:avLst/>
          </a:prstGeom>
          <a:noFill/>
          <a:ln>
            <a:noFill/>
          </a:ln>
        </p:spPr>
      </p:pic>
    </p:spTree>
    <p:extLst>
      <p:ext uri="{BB962C8B-B14F-4D97-AF65-F5344CB8AC3E}">
        <p14:creationId xmlns:p14="http://schemas.microsoft.com/office/powerpoint/2010/main" val="19477184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8EBBC01-D7CC-412C-965C-FC56B8F1D96B}"/>
              </a:ext>
            </a:extLst>
          </p:cNvPr>
          <p:cNvSpPr>
            <a:spLocks noGrp="1"/>
          </p:cNvSpPr>
          <p:nvPr>
            <p:ph type="title"/>
          </p:nvPr>
        </p:nvSpPr>
        <p:spPr/>
        <p:txBody>
          <a:bodyPr rtlCol="0"/>
          <a:lstStyle/>
          <a:p>
            <a:pPr algn="ctr" rtl="0"/>
            <a:r>
              <a:rPr lang="it"/>
              <a:t>Esclusione di responsabilità per le sovvenzioni</a:t>
            </a:r>
          </a:p>
        </p:txBody>
      </p:sp>
      <p:sp>
        <p:nvSpPr>
          <p:cNvPr id="3" name="Content Placeholder 2">
            <a:extLst>
              <a:ext uri="{FF2B5EF4-FFF2-40B4-BE49-F238E27FC236}">
                <a16:creationId xmlns:a16="http://schemas.microsoft.com/office/drawing/2014/main" id="{E3864779-0E76-4DBB-AECC-68B5AFF6C2E5}"/>
              </a:ext>
            </a:extLst>
          </p:cNvPr>
          <p:cNvSpPr>
            <a:spLocks noGrp="1"/>
          </p:cNvSpPr>
          <p:nvPr>
            <p:ph idx="1"/>
          </p:nvPr>
        </p:nvSpPr>
        <p:spPr>
          <a:xfrm>
            <a:off x="1952403" y="2345439"/>
            <a:ext cx="8287193" cy="3356159"/>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marL="0" indent="0" algn="just" rtl="0">
              <a:buNone/>
            </a:pPr>
            <a:r>
              <a:rPr lang="it" sz="2400">
                <a:latin typeface="Arial" panose="020B0604020202020204" pitchFamily="34" charset="0"/>
                <a:cs typeface="Arial" panose="020B0604020202020204" pitchFamily="34" charset="0"/>
              </a:rPr>
              <a:t>Questo progetto è stato sostenuto dal Wisconsin Dipartimento della Salute e dei Servizi Umani con l'assistenza finanziaria, totale o parziale, della sovvenzione n. 90SAPG0091, dagli Stati Uniti. Amministrazione per la vita in comunità, Dipartimento della Salute e dei Servizi Umani, Washington. 20201. I borsisti che intraprendono progetti con il patrocinio del governo sono incoraggiati ad esprimere liberamente i loro pareri e le loro conclusioni. I punti di vista o le opinioni non rappresentano quindi necessariamente la politica ufficiale dell'ACL.</a:t>
            </a:r>
          </a:p>
        </p:txBody>
      </p:sp>
      <p:sp>
        <p:nvSpPr>
          <p:cNvPr id="5" name="Slide Number Placeholder 4">
            <a:extLst>
              <a:ext uri="{FF2B5EF4-FFF2-40B4-BE49-F238E27FC236}">
                <a16:creationId xmlns:a16="http://schemas.microsoft.com/office/drawing/2014/main" id="{7AF26E53-EFE7-49D9-98D0-4C8E72500302}"/>
              </a:ext>
            </a:extLst>
          </p:cNvPr>
          <p:cNvSpPr>
            <a:spLocks noGrp="1"/>
          </p:cNvSpPr>
          <p:nvPr>
            <p:ph type="sldNum" sz="quarter" idx="12"/>
          </p:nvPr>
        </p:nvSpPr>
        <p:spPr/>
        <p:txBody>
          <a:bodyPr rtlCol="0"/>
          <a:lstStyle/>
          <a:p>
            <a:pPr rtl="0"/>
            <a:fld id="{844A7B69-93E2-4D34-896D-EFDD7F03AB74}" type="slidenum">
              <a:rPr lang="en-US" smtClean="0"/>
              <a:t>31</a:t>
            </a:fld>
            <a:endParaRPr lang="en-US"/>
          </a:p>
        </p:txBody>
      </p:sp>
    </p:spTree>
    <p:extLst>
      <p:ext uri="{BB962C8B-B14F-4D97-AF65-F5344CB8AC3E}">
        <p14:creationId xmlns:p14="http://schemas.microsoft.com/office/powerpoint/2010/main" val="40984601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10804" y="2820597"/>
            <a:ext cx="7285806" cy="777181"/>
          </a:xfrm>
          <a:prstGeom prst="rect">
            <a:avLst/>
          </a:prstGeom>
          <a:solidFill>
            <a:schemeClr val="accent4">
              <a:lumMod val="20000"/>
              <a:lumOff val="80000"/>
            </a:schemeClr>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7" name="Subtitle 2">
            <a:extLst>
              <a:ext uri="{FF2B5EF4-FFF2-40B4-BE49-F238E27FC236}">
                <a16:creationId xmlns:a16="http://schemas.microsoft.com/office/drawing/2014/main" id="{77FD71F1-D557-48C5-8393-F1E95CD87680}"/>
              </a:ext>
            </a:extLst>
          </p:cNvPr>
          <p:cNvSpPr txBox="1">
            <a:spLocks/>
          </p:cNvSpPr>
          <p:nvPr/>
        </p:nvSpPr>
        <p:spPr>
          <a:xfrm>
            <a:off x="1810804" y="1829801"/>
            <a:ext cx="7285806" cy="4709111"/>
          </a:xfrm>
          <a:prstGeom prst="rect">
            <a:avLst/>
          </a:prstGeom>
        </p:spPr>
        <p:txBody>
          <a:bodyPr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600"/>
              </a:spcAft>
              <a:buNone/>
              <a:tabLst>
                <a:tab pos="914400" algn="l"/>
              </a:tabLst>
            </a:pPr>
            <a:r>
              <a:rPr lang="it" b="1" dirty="0">
                <a:cs typeface="Arial" panose="020B0604020202020204" pitchFamily="34" charset="0"/>
              </a:rPr>
              <a:t>Parte 1: </a:t>
            </a:r>
            <a:r>
              <a:rPr lang="it" dirty="0">
                <a:cs typeface="Arial" panose="020B0604020202020204" pitchFamily="34" charset="0"/>
              </a:rPr>
              <a:t>Iscrizione a Medicare </a:t>
            </a:r>
          </a:p>
          <a:p>
            <a:pPr marL="0" indent="0" rtl="0">
              <a:spcAft>
                <a:spcPts val="600"/>
              </a:spcAft>
              <a:buNone/>
            </a:pPr>
            <a:r>
              <a:rPr lang="it" b="1" dirty="0">
                <a:cs typeface="Arial" panose="020B0604020202020204" pitchFamily="34" charset="0"/>
              </a:rPr>
              <a:t>Parte 2:</a:t>
            </a:r>
            <a:r>
              <a:rPr lang="hu-HU" b="1" dirty="0">
                <a:cs typeface="Arial" panose="020B0604020202020204" pitchFamily="34" charset="0"/>
              </a:rPr>
              <a:t> </a:t>
            </a:r>
            <a:r>
              <a:rPr lang="it" dirty="0">
                <a:cs typeface="Arial" panose="020B0604020202020204" pitchFamily="34" charset="0"/>
              </a:rPr>
              <a:t>Nozioni di base di Medicare; Parte A; Parte B</a:t>
            </a:r>
          </a:p>
          <a:p>
            <a:pPr marL="0" indent="0" rtl="0">
              <a:spcAft>
                <a:spcPts val="600"/>
              </a:spcAft>
              <a:buNone/>
            </a:pPr>
            <a:r>
              <a:rPr lang="it" b="1" dirty="0">
                <a:cs typeface="Arial" panose="020B0604020202020204" pitchFamily="34" charset="0"/>
              </a:rPr>
              <a:t>Parte 3: Le sue scelte di copertura; Original </a:t>
            </a:r>
            <a:r>
              <a:rPr lang="hu-HU" b="1" dirty="0">
                <a:cs typeface="Arial" panose="020B0604020202020204" pitchFamily="34" charset="0"/>
              </a:rPr>
              <a:t>	   	   </a:t>
            </a:r>
            <a:r>
              <a:rPr lang="it" b="1" dirty="0">
                <a:cs typeface="Arial" panose="020B0604020202020204" pitchFamily="34" charset="0"/>
              </a:rPr>
              <a:t>Medicare; 	Assicurazione Medigap</a:t>
            </a:r>
          </a:p>
          <a:p>
            <a:pPr marL="0" indent="0" rtl="0">
              <a:spcAft>
                <a:spcPts val="600"/>
              </a:spcAft>
              <a:buNone/>
            </a:pPr>
            <a:r>
              <a:rPr lang="it" b="1" dirty="0">
                <a:cs typeface="Arial" panose="020B0604020202020204" pitchFamily="34" charset="0"/>
              </a:rPr>
              <a:t>Parte 4: </a:t>
            </a:r>
            <a:r>
              <a:rPr lang="it" dirty="0">
                <a:cs typeface="Arial" panose="020B0604020202020204" pitchFamily="34" charset="0"/>
              </a:rPr>
              <a:t>Piani Medicare Advantage (Parte C); </a:t>
            </a:r>
            <a:br>
              <a:rPr lang="en-US" dirty="0">
                <a:cs typeface="Arial" panose="020B0604020202020204" pitchFamily="34" charset="0"/>
              </a:rPr>
            </a:br>
            <a:r>
              <a:rPr lang="it" dirty="0">
                <a:cs typeface="Arial" panose="020B0604020202020204" pitchFamily="34" charset="0"/>
              </a:rPr>
              <a:t>	</a:t>
            </a:r>
            <a:r>
              <a:rPr lang="hu-HU" dirty="0">
                <a:cs typeface="Arial" panose="020B0604020202020204" pitchFamily="34" charset="0"/>
              </a:rPr>
              <a:t>   </a:t>
            </a:r>
            <a:r>
              <a:rPr lang="it" dirty="0">
                <a:cs typeface="Arial" panose="020B0604020202020204" pitchFamily="34" charset="0"/>
              </a:rPr>
              <a:t>Altri tipi di copertura </a:t>
            </a:r>
          </a:p>
          <a:p>
            <a:pPr marL="0" indent="0" rtl="0">
              <a:spcAft>
                <a:spcPts val="600"/>
              </a:spcAft>
              <a:buNone/>
            </a:pPr>
            <a:r>
              <a:rPr lang="it" b="1" dirty="0">
                <a:cs typeface="Arial" panose="020B0604020202020204" pitchFamily="34" charset="0"/>
              </a:rPr>
              <a:t>Parte 5: </a:t>
            </a:r>
            <a:r>
              <a:rPr lang="it" dirty="0">
                <a:cs typeface="Arial" panose="020B0604020202020204" pitchFamily="34" charset="0"/>
              </a:rPr>
              <a:t>Medicare Part D; SeniorCare; </a:t>
            </a:r>
            <a:br>
              <a:rPr lang="en-US" dirty="0">
                <a:cs typeface="Arial" panose="020B0604020202020204" pitchFamily="34" charset="0"/>
              </a:rPr>
            </a:br>
            <a:r>
              <a:rPr lang="it" dirty="0">
                <a:cs typeface="Arial" panose="020B0604020202020204" pitchFamily="34" charset="0"/>
              </a:rPr>
              <a:t>	</a:t>
            </a:r>
            <a:r>
              <a:rPr lang="hu-HU" dirty="0">
                <a:cs typeface="Arial" panose="020B0604020202020204" pitchFamily="34" charset="0"/>
              </a:rPr>
              <a:t>   </a:t>
            </a:r>
            <a:r>
              <a:rPr lang="it" dirty="0">
                <a:cs typeface="Arial" panose="020B0604020202020204" pitchFamily="34" charset="0"/>
              </a:rPr>
              <a:t>Periodo Annuale di Apertura delle Iscrizioni</a:t>
            </a:r>
          </a:p>
          <a:p>
            <a:pPr marL="0" indent="0" rtl="0">
              <a:buNone/>
            </a:pPr>
            <a:r>
              <a:rPr lang="it" b="1" dirty="0">
                <a:cs typeface="Arial" panose="020B0604020202020204" pitchFamily="34" charset="0"/>
              </a:rPr>
              <a:t>Parte 6: </a:t>
            </a:r>
            <a:r>
              <a:rPr lang="it" dirty="0">
                <a:cs typeface="Arial" panose="020B0604020202020204" pitchFamily="34" charset="0"/>
              </a:rPr>
              <a:t>Aiuto alle Persone con Reddito Limitato; 	</a:t>
            </a:r>
            <a:r>
              <a:rPr lang="hu-HU" dirty="0">
                <a:cs typeface="Arial" panose="020B0604020202020204" pitchFamily="34" charset="0"/>
              </a:rPr>
              <a:t>   </a:t>
            </a:r>
            <a:r>
              <a:rPr lang="it" dirty="0">
                <a:cs typeface="Arial" panose="020B0604020202020204" pitchFamily="34" charset="0"/>
              </a:rPr>
              <a:t>Proteggersi e prevenire le frodi; </a:t>
            </a:r>
            <a:br>
              <a:rPr lang="en-US" dirty="0">
                <a:cs typeface="Arial" panose="020B0604020202020204" pitchFamily="34" charset="0"/>
              </a:rPr>
            </a:br>
            <a:r>
              <a:rPr lang="it" dirty="0">
                <a:cs typeface="Arial" panose="020B0604020202020204" pitchFamily="34" charset="0"/>
              </a:rPr>
              <a:t>	</a:t>
            </a:r>
            <a:r>
              <a:rPr lang="hu-HU" dirty="0">
                <a:cs typeface="Arial" panose="020B0604020202020204" pitchFamily="34" charset="0"/>
              </a:rPr>
              <a:t>   </a:t>
            </a:r>
            <a:r>
              <a:rPr lang="it" dirty="0">
                <a:cs typeface="Arial" panose="020B0604020202020204" pitchFamily="34" charset="0"/>
              </a:rPr>
              <a:t>Revisione e risorse</a:t>
            </a:r>
          </a:p>
          <a:p>
            <a:pPr marL="0" indent="0" rtl="0">
              <a:buNone/>
            </a:pPr>
            <a:endParaRPr lang="en-US" dirty="0"/>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it" sz="4000">
                <a:solidFill>
                  <a:schemeClr val="bg1"/>
                </a:solidFill>
                <a:latin typeface="Arial" panose="020B0604020202020204" pitchFamily="34" charset="0"/>
                <a:cs typeface="Arial" panose="020B0604020202020204" pitchFamily="34" charset="0"/>
              </a:rPr>
              <a:t>Schema di presentazione</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9EA4FD0B-5A9E-4C38-97BE-E98AF066CACD}"/>
              </a:ext>
            </a:extLst>
          </p:cNvPr>
          <p:cNvSpPr txBox="1"/>
          <p:nvPr/>
        </p:nvSpPr>
        <p:spPr>
          <a:xfrm>
            <a:off x="9201498" y="5225053"/>
            <a:ext cx="2743200" cy="877163"/>
          </a:xfrm>
          <a:prstGeom prst="rect">
            <a:avLst/>
          </a:prstGeom>
          <a:solidFill>
            <a:schemeClr val="accent1">
              <a:lumMod val="20000"/>
              <a:lumOff val="80000"/>
            </a:schemeClr>
          </a:solidFill>
          <a:ln>
            <a:solidFill>
              <a:schemeClr val="accent1">
                <a:lumMod val="50000"/>
              </a:schemeClr>
            </a:solidFill>
          </a:ln>
        </p:spPr>
        <p:txBody>
          <a:bodyPr wrap="square" rtlCol="0">
            <a:spAutoFit/>
          </a:bodyPr>
          <a:lstStyle/>
          <a:p>
            <a:pPr algn="ctr" rtl="0"/>
            <a:r>
              <a:rPr lang="it" sz="1700" dirty="0"/>
              <a:t>Per informazioni più dettagliate, consultare il </a:t>
            </a:r>
            <a:r>
              <a:rPr lang="it" sz="1700" dirty="0">
                <a:hlinkClick r:id="rId3"/>
              </a:rPr>
              <a:t>manuale Medicare &amp; You</a:t>
            </a:r>
            <a:r>
              <a:rPr lang="it" sz="1700" dirty="0"/>
              <a:t>.</a:t>
            </a:r>
          </a:p>
        </p:txBody>
      </p:sp>
      <p:sp>
        <p:nvSpPr>
          <p:cNvPr id="6" name="Slide Number Placeholder 5">
            <a:extLst>
              <a:ext uri="{FF2B5EF4-FFF2-40B4-BE49-F238E27FC236}">
                <a16:creationId xmlns:a16="http://schemas.microsoft.com/office/drawing/2014/main" id="{0716A08E-6E40-457C-9472-1FC40EE8BFEE}"/>
              </a:ext>
            </a:extLst>
          </p:cNvPr>
          <p:cNvSpPr>
            <a:spLocks noGrp="1"/>
          </p:cNvSpPr>
          <p:nvPr>
            <p:ph type="sldNum" sz="quarter" idx="12"/>
          </p:nvPr>
        </p:nvSpPr>
        <p:spPr/>
        <p:txBody>
          <a:bodyPr rtlCol="0"/>
          <a:lstStyle/>
          <a:p>
            <a:pPr rtl="0"/>
            <a:fld id="{844A7B69-93E2-4D34-896D-EFDD7F03AB74}" type="slidenum">
              <a:rPr lang="en-US" smtClean="0"/>
              <a:t>32</a:t>
            </a:fld>
            <a:endParaRPr lang="en-US" dirty="0"/>
          </a:p>
        </p:txBody>
      </p:sp>
      <p:pic>
        <p:nvPicPr>
          <p:cNvPr id="5" name="Picture 4" descr="A close-up of a poster&#10;&#10;AI-generated content may be incorrect.">
            <a:extLst>
              <a:ext uri="{FF2B5EF4-FFF2-40B4-BE49-F238E27FC236}">
                <a16:creationId xmlns:a16="http://schemas.microsoft.com/office/drawing/2014/main" id="{4184739C-D3C5-2E05-B8D4-1BF0A01D55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01498" y="1522072"/>
            <a:ext cx="2822435" cy="3655662"/>
          </a:xfrm>
          <a:prstGeom prst="rect">
            <a:avLst/>
          </a:prstGeom>
        </p:spPr>
      </p:pic>
    </p:spTree>
    <p:extLst>
      <p:ext uri="{BB962C8B-B14F-4D97-AF65-F5344CB8AC3E}">
        <p14:creationId xmlns:p14="http://schemas.microsoft.com/office/powerpoint/2010/main" val="22026001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it" sz="4000">
                <a:solidFill>
                  <a:schemeClr val="bg1"/>
                </a:solidFill>
                <a:latin typeface="Arial" panose="020B0604020202020204" pitchFamily="34" charset="0"/>
                <a:cs typeface="Arial" panose="020B0604020202020204" pitchFamily="34" charset="0"/>
              </a:rPr>
              <a:t>Benvenuti in Medicare </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0716A08E-6E40-457C-9472-1FC40EE8BFEE}"/>
              </a:ext>
            </a:extLst>
          </p:cNvPr>
          <p:cNvSpPr>
            <a:spLocks noGrp="1"/>
          </p:cNvSpPr>
          <p:nvPr>
            <p:ph type="sldNum" sz="quarter" idx="12"/>
          </p:nvPr>
        </p:nvSpPr>
        <p:spPr/>
        <p:txBody>
          <a:bodyPr rtlCol="0"/>
          <a:lstStyle/>
          <a:p>
            <a:pPr rtl="0"/>
            <a:fld id="{844A7B69-93E2-4D34-896D-EFDD7F03AB74}" type="slidenum">
              <a:rPr lang="en-US" smtClean="0"/>
              <a:t>33</a:t>
            </a:fld>
            <a:endParaRPr lang="en-US"/>
          </a:p>
        </p:txBody>
      </p:sp>
      <p:sp>
        <p:nvSpPr>
          <p:cNvPr id="11" name="Subtitle 2">
            <a:extLst>
              <a:ext uri="{FF2B5EF4-FFF2-40B4-BE49-F238E27FC236}">
                <a16:creationId xmlns:a16="http://schemas.microsoft.com/office/drawing/2014/main" id="{8B7A9E30-9C0F-4982-9881-55C979676BB1}"/>
              </a:ext>
            </a:extLst>
          </p:cNvPr>
          <p:cNvSpPr txBox="1">
            <a:spLocks/>
          </p:cNvSpPr>
          <p:nvPr/>
        </p:nvSpPr>
        <p:spPr>
          <a:xfrm>
            <a:off x="3301701" y="1706261"/>
            <a:ext cx="7734748" cy="1412521"/>
          </a:xfrm>
          <a:prstGeom prst="rect">
            <a:avLst/>
          </a:prstGeom>
        </p:spPr>
        <p:txBody>
          <a:bodyPr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1800"/>
              </a:spcAft>
              <a:buNone/>
            </a:pPr>
            <a:r>
              <a:rPr lang="it" sz="21600" b="1"/>
              <a:t>Parte 3</a:t>
            </a:r>
          </a:p>
          <a:p>
            <a:pPr rtl="0">
              <a:spcAft>
                <a:spcPts val="600"/>
              </a:spcAft>
            </a:pPr>
            <a:r>
              <a:rPr lang="it" sz="16000"/>
              <a:t>Le vostre scelte di copertura</a:t>
            </a:r>
          </a:p>
          <a:p>
            <a:pPr rtl="0">
              <a:spcAft>
                <a:spcPts val="600"/>
              </a:spcAft>
            </a:pPr>
            <a:r>
              <a:rPr lang="it" sz="16000"/>
              <a:t>Original Medicare</a:t>
            </a:r>
          </a:p>
          <a:p>
            <a:pPr rtl="0"/>
            <a:r>
              <a:rPr lang="it" sz="16000"/>
              <a:t>Assicurazione integrativa Medicare (Medigap)</a:t>
            </a:r>
          </a:p>
        </p:txBody>
      </p:sp>
      <p:pic>
        <p:nvPicPr>
          <p:cNvPr id="8" name="Picture 7">
            <a:extLst>
              <a:ext uri="{FF2B5EF4-FFF2-40B4-BE49-F238E27FC236}">
                <a16:creationId xmlns:a16="http://schemas.microsoft.com/office/drawing/2014/main" id="{4790E3FA-4D57-4E2E-AD07-C7CBF1B1875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2014" y="5409052"/>
            <a:ext cx="3016160" cy="947298"/>
          </a:xfrm>
          <a:prstGeom prst="rect">
            <a:avLst/>
          </a:prstGeom>
          <a:noFill/>
          <a:ln>
            <a:noFill/>
          </a:ln>
        </p:spPr>
      </p:pic>
    </p:spTree>
    <p:extLst>
      <p:ext uri="{BB962C8B-B14F-4D97-AF65-F5344CB8AC3E}">
        <p14:creationId xmlns:p14="http://schemas.microsoft.com/office/powerpoint/2010/main" val="27910611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AD45B00-C21E-47D6-A23F-32B5A7B14869}"/>
              </a:ext>
            </a:extLst>
          </p:cNvPr>
          <p:cNvSpPr>
            <a:spLocks noGrp="1"/>
          </p:cNvSpPr>
          <p:nvPr>
            <p:ph type="sldNum" sz="quarter" idx="12"/>
          </p:nvPr>
        </p:nvSpPr>
        <p:spPr/>
        <p:txBody>
          <a:bodyPr rtlCol="0"/>
          <a:lstStyle/>
          <a:p>
            <a:pPr rtl="0"/>
            <a:fld id="{844A7B69-93E2-4D34-896D-EFDD7F03AB74}" type="slidenum">
              <a:rPr lang="en-US" smtClean="0"/>
              <a:t>34</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it" sz="4000">
                <a:solidFill>
                  <a:schemeClr val="bg1"/>
                </a:solidFill>
                <a:latin typeface="Arial" panose="020B0604020202020204" pitchFamily="34" charset="0"/>
                <a:cs typeface="Arial" panose="020B0604020202020204" pitchFamily="34" charset="0"/>
              </a:rPr>
              <a:t>Le sue scelte di copertura</a:t>
            </a:r>
          </a:p>
          <a:p>
            <a:pPr algn="ctr" rtl="0"/>
            <a:endParaRPr lang="en-US" sz="1200" dirty="0">
              <a:solidFill>
                <a:schemeClr val="bg1"/>
              </a:solidFill>
              <a:latin typeface="Arial" panose="020B0604020202020204" pitchFamily="34" charset="0"/>
              <a:cs typeface="Arial" panose="020B0604020202020204" pitchFamily="34" charset="0"/>
            </a:endParaRPr>
          </a:p>
        </p:txBody>
      </p:sp>
      <p:cxnSp>
        <p:nvCxnSpPr>
          <p:cNvPr id="27" name="Straight Connector 26">
            <a:extLst>
              <a:ext uri="{FF2B5EF4-FFF2-40B4-BE49-F238E27FC236}">
                <a16:creationId xmlns:a16="http://schemas.microsoft.com/office/drawing/2014/main" id="{709E7F63-472A-47E0-AF55-F153C1F614F3}"/>
              </a:ext>
            </a:extLst>
          </p:cNvPr>
          <p:cNvCxnSpPr/>
          <p:nvPr/>
        </p:nvCxnSpPr>
        <p:spPr bwMode="auto">
          <a:xfrm>
            <a:off x="5929997" y="1395373"/>
            <a:ext cx="1587" cy="43815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06095B3B-0A52-465E-B1B2-4720EA71516F}"/>
              </a:ext>
            </a:extLst>
          </p:cNvPr>
          <p:cNvCxnSpPr/>
          <p:nvPr/>
        </p:nvCxnSpPr>
        <p:spPr bwMode="auto">
          <a:xfrm flipH="1">
            <a:off x="5120372" y="1886993"/>
            <a:ext cx="809625" cy="45720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521B84B7-51BC-414A-ACBD-A49FB0C7ED65}"/>
              </a:ext>
            </a:extLst>
          </p:cNvPr>
          <p:cNvCxnSpPr>
            <a:cxnSpLocks/>
          </p:cNvCxnSpPr>
          <p:nvPr/>
        </p:nvCxnSpPr>
        <p:spPr bwMode="auto">
          <a:xfrm>
            <a:off x="5929997" y="1833523"/>
            <a:ext cx="764717" cy="45720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30" name="TextBox 20">
            <a:extLst>
              <a:ext uri="{FF2B5EF4-FFF2-40B4-BE49-F238E27FC236}">
                <a16:creationId xmlns:a16="http://schemas.microsoft.com/office/drawing/2014/main" id="{9C5AF75F-4D0D-40DB-9D3F-049B52201601}"/>
              </a:ext>
            </a:extLst>
          </p:cNvPr>
          <p:cNvSpPr txBox="1">
            <a:spLocks noChangeArrowheads="1"/>
          </p:cNvSpPr>
          <p:nvPr/>
        </p:nvSpPr>
        <p:spPr bwMode="auto">
          <a:xfrm>
            <a:off x="1752207" y="1539530"/>
            <a:ext cx="321200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a:r>
              <a:rPr lang="it" sz="2800" b="1">
                <a:solidFill>
                  <a:srgbClr val="000000"/>
                </a:solidFill>
              </a:rPr>
              <a:t>Original Medicare</a:t>
            </a:r>
          </a:p>
        </p:txBody>
      </p:sp>
      <p:sp>
        <p:nvSpPr>
          <p:cNvPr id="31" name="TextBox 23">
            <a:extLst>
              <a:ext uri="{FF2B5EF4-FFF2-40B4-BE49-F238E27FC236}">
                <a16:creationId xmlns:a16="http://schemas.microsoft.com/office/drawing/2014/main" id="{3A7727EF-656E-4EE9-8FE2-444E863FBE43}"/>
              </a:ext>
            </a:extLst>
          </p:cNvPr>
          <p:cNvSpPr txBox="1">
            <a:spLocks noChangeArrowheads="1"/>
          </p:cNvSpPr>
          <p:nvPr/>
        </p:nvSpPr>
        <p:spPr bwMode="auto">
          <a:xfrm>
            <a:off x="6694714" y="1614448"/>
            <a:ext cx="479803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a:r>
              <a:rPr lang="it" sz="2400" b="1" dirty="0">
                <a:solidFill>
                  <a:srgbClr val="000000"/>
                </a:solidFill>
              </a:rPr>
              <a:t> </a:t>
            </a:r>
            <a:r>
              <a:rPr lang="it" sz="2800" b="1" dirty="0">
                <a:solidFill>
                  <a:srgbClr val="000000"/>
                </a:solidFill>
              </a:rPr>
              <a:t>Piano Medicare Advantage</a:t>
            </a:r>
          </a:p>
        </p:txBody>
      </p:sp>
      <p:sp>
        <p:nvSpPr>
          <p:cNvPr id="32" name="Rectangle 31" descr="Hospital Insurance" title="Part A">
            <a:extLst>
              <a:ext uri="{FF2B5EF4-FFF2-40B4-BE49-F238E27FC236}">
                <a16:creationId xmlns:a16="http://schemas.microsoft.com/office/drawing/2014/main" id="{A0608724-A7D9-4F85-A32C-9DEABDBFABB4}"/>
              </a:ext>
            </a:extLst>
          </p:cNvPr>
          <p:cNvSpPr/>
          <p:nvPr/>
        </p:nvSpPr>
        <p:spPr bwMode="auto">
          <a:xfrm>
            <a:off x="1769164" y="2396657"/>
            <a:ext cx="1591752" cy="1077912"/>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r>
              <a:rPr lang="it" sz="2000" b="1" dirty="0">
                <a:solidFill>
                  <a:prstClr val="black"/>
                </a:solidFill>
              </a:rPr>
              <a:t>Parte A</a:t>
            </a:r>
          </a:p>
          <a:p>
            <a:pPr algn="ctr" rtl="0">
              <a:defRPr/>
            </a:pPr>
            <a:r>
              <a:rPr lang="it" sz="2000" dirty="0">
                <a:solidFill>
                  <a:prstClr val="black"/>
                </a:solidFill>
              </a:rPr>
              <a:t>Assicurazione ospedaliera</a:t>
            </a:r>
          </a:p>
        </p:txBody>
      </p:sp>
      <p:sp>
        <p:nvSpPr>
          <p:cNvPr id="33" name="Rectangle 32" descr="Medical Insurance" title="Part B">
            <a:extLst>
              <a:ext uri="{FF2B5EF4-FFF2-40B4-BE49-F238E27FC236}">
                <a16:creationId xmlns:a16="http://schemas.microsoft.com/office/drawing/2014/main" id="{C5AA23DA-D268-444F-8013-BB84F9F8C070}"/>
              </a:ext>
            </a:extLst>
          </p:cNvPr>
          <p:cNvSpPr/>
          <p:nvPr/>
        </p:nvSpPr>
        <p:spPr bwMode="auto">
          <a:xfrm>
            <a:off x="3647171" y="2378925"/>
            <a:ext cx="1473200" cy="1068388"/>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r>
              <a:rPr lang="it" sz="2000" b="1" dirty="0">
                <a:solidFill>
                  <a:prstClr val="black"/>
                </a:solidFill>
              </a:rPr>
              <a:t>Parte B</a:t>
            </a:r>
          </a:p>
          <a:p>
            <a:pPr algn="ctr" rtl="0">
              <a:defRPr/>
            </a:pPr>
            <a:r>
              <a:rPr lang="it" sz="2000" dirty="0">
                <a:solidFill>
                  <a:prstClr val="black"/>
                </a:solidFill>
              </a:rPr>
              <a:t>Assicurazione medica</a:t>
            </a:r>
          </a:p>
        </p:txBody>
      </p:sp>
      <p:cxnSp>
        <p:nvCxnSpPr>
          <p:cNvPr id="35" name="Straight Arrow Connector 34">
            <a:extLst>
              <a:ext uri="{FF2B5EF4-FFF2-40B4-BE49-F238E27FC236}">
                <a16:creationId xmlns:a16="http://schemas.microsoft.com/office/drawing/2014/main" id="{BE1BBF6F-522A-4105-A1DD-D962F049CE45}"/>
              </a:ext>
            </a:extLst>
          </p:cNvPr>
          <p:cNvCxnSpPr>
            <a:cxnSpLocks/>
          </p:cNvCxnSpPr>
          <p:nvPr/>
        </p:nvCxnSpPr>
        <p:spPr bwMode="auto">
          <a:xfrm flipH="1">
            <a:off x="2865378" y="3613131"/>
            <a:ext cx="492831" cy="388067"/>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98D6D26A-323D-4E3B-A627-42717A476AE3}"/>
              </a:ext>
            </a:extLst>
          </p:cNvPr>
          <p:cNvCxnSpPr>
            <a:cxnSpLocks/>
          </p:cNvCxnSpPr>
          <p:nvPr/>
        </p:nvCxnSpPr>
        <p:spPr bwMode="auto">
          <a:xfrm>
            <a:off x="3411271" y="3658718"/>
            <a:ext cx="471800" cy="338087"/>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39" name="Rectangle 38" descr="Also known as Medigap policy" title="Medicare Supplement Insurance">
            <a:extLst>
              <a:ext uri="{FF2B5EF4-FFF2-40B4-BE49-F238E27FC236}">
                <a16:creationId xmlns:a16="http://schemas.microsoft.com/office/drawing/2014/main" id="{0168EC3B-F6F5-4D21-BCBB-1334DF19A949}"/>
              </a:ext>
            </a:extLst>
          </p:cNvPr>
          <p:cNvSpPr/>
          <p:nvPr/>
        </p:nvSpPr>
        <p:spPr bwMode="auto">
          <a:xfrm>
            <a:off x="1591359" y="4303673"/>
            <a:ext cx="1811338" cy="1735137"/>
          </a:xfrm>
          <a:prstGeom prst="rect">
            <a:avLst/>
          </a:prstGeom>
          <a:solidFill>
            <a:schemeClr val="accent1">
              <a:lumMod val="7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r>
              <a:rPr lang="it" sz="2000" b="1">
                <a:solidFill>
                  <a:prstClr val="white"/>
                </a:solidFill>
              </a:rPr>
              <a:t>Polizza di assicurazione integrativa Medicare (Medigap)</a:t>
            </a:r>
          </a:p>
        </p:txBody>
      </p:sp>
      <p:sp>
        <p:nvSpPr>
          <p:cNvPr id="40" name="Rectangle 39" descr="Precription Drug Coverage" title="Part D">
            <a:extLst>
              <a:ext uri="{FF2B5EF4-FFF2-40B4-BE49-F238E27FC236}">
                <a16:creationId xmlns:a16="http://schemas.microsoft.com/office/drawing/2014/main" id="{06002F5D-C6B5-41B5-8546-22210C7EDEB2}"/>
              </a:ext>
            </a:extLst>
          </p:cNvPr>
          <p:cNvSpPr/>
          <p:nvPr/>
        </p:nvSpPr>
        <p:spPr bwMode="auto">
          <a:xfrm>
            <a:off x="3899584" y="4267160"/>
            <a:ext cx="1876425" cy="1801813"/>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r>
              <a:rPr lang="it" sz="2000" b="1" dirty="0">
                <a:solidFill>
                  <a:prstClr val="black"/>
                </a:solidFill>
              </a:rPr>
              <a:t>Parte D</a:t>
            </a:r>
          </a:p>
          <a:p>
            <a:pPr algn="ctr" rtl="0">
              <a:defRPr/>
            </a:pPr>
            <a:r>
              <a:rPr lang="it" sz="2000" dirty="0">
                <a:solidFill>
                  <a:prstClr val="black"/>
                </a:solidFill>
              </a:rPr>
              <a:t>Copertura dei farmaci su prescrizione</a:t>
            </a:r>
          </a:p>
        </p:txBody>
      </p:sp>
      <p:sp>
        <p:nvSpPr>
          <p:cNvPr id="41" name="TextBox 3">
            <a:extLst>
              <a:ext uri="{FF2B5EF4-FFF2-40B4-BE49-F238E27FC236}">
                <a16:creationId xmlns:a16="http://schemas.microsoft.com/office/drawing/2014/main" id="{B38C7933-1C57-474F-8B9F-DB6B85607A66}"/>
              </a:ext>
            </a:extLst>
          </p:cNvPr>
          <p:cNvSpPr txBox="1">
            <a:spLocks noChangeArrowheads="1"/>
          </p:cNvSpPr>
          <p:nvPr/>
        </p:nvSpPr>
        <p:spPr bwMode="auto">
          <a:xfrm>
            <a:off x="3871409" y="3863096"/>
            <a:ext cx="271739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a:r>
              <a:rPr lang="it" b="1" dirty="0">
                <a:solidFill>
                  <a:srgbClr val="000000"/>
                </a:solidFill>
              </a:rPr>
              <a:t>È possibile aggiungere</a:t>
            </a:r>
          </a:p>
        </p:txBody>
      </p:sp>
      <p:sp>
        <p:nvSpPr>
          <p:cNvPr id="55" name="Oval 54">
            <a:extLst>
              <a:ext uri="{FF2B5EF4-FFF2-40B4-BE49-F238E27FC236}">
                <a16:creationId xmlns:a16="http://schemas.microsoft.com/office/drawing/2014/main" id="{A0385E48-3378-4AD8-ABAC-9702664C5588}"/>
              </a:ext>
            </a:extLst>
          </p:cNvPr>
          <p:cNvSpPr/>
          <p:nvPr/>
        </p:nvSpPr>
        <p:spPr>
          <a:xfrm>
            <a:off x="5514383" y="5662325"/>
            <a:ext cx="1894114"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t" dirty="0"/>
              <a:t>E/O </a:t>
            </a:r>
          </a:p>
          <a:p>
            <a:pPr algn="ctr" rtl="0"/>
            <a:r>
              <a:rPr lang="it" dirty="0"/>
              <a:t>SeniorCare!</a:t>
            </a:r>
          </a:p>
        </p:txBody>
      </p:sp>
      <p:sp>
        <p:nvSpPr>
          <p:cNvPr id="57" name="Rectangle 56" descr="Combines Part A, B and usually D" title="Part C">
            <a:extLst>
              <a:ext uri="{FF2B5EF4-FFF2-40B4-BE49-F238E27FC236}">
                <a16:creationId xmlns:a16="http://schemas.microsoft.com/office/drawing/2014/main" id="{B31DE98E-E877-46DD-AE46-005A11F4C8B4}"/>
              </a:ext>
            </a:extLst>
          </p:cNvPr>
          <p:cNvSpPr/>
          <p:nvPr/>
        </p:nvSpPr>
        <p:spPr bwMode="auto">
          <a:xfrm>
            <a:off x="7755836" y="2284487"/>
            <a:ext cx="2667000" cy="989012"/>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r>
              <a:rPr lang="it" sz="2000" b="1" dirty="0">
                <a:solidFill>
                  <a:prstClr val="black"/>
                </a:solidFill>
              </a:rPr>
              <a:t>Parte C</a:t>
            </a:r>
          </a:p>
          <a:p>
            <a:pPr algn="ctr" rtl="0">
              <a:defRPr/>
            </a:pPr>
            <a:r>
              <a:rPr lang="it" sz="2000" dirty="0">
                <a:solidFill>
                  <a:prstClr val="black"/>
                </a:solidFill>
              </a:rPr>
              <a:t>Combina la Parte A e la Parte B</a:t>
            </a:r>
          </a:p>
        </p:txBody>
      </p:sp>
      <p:sp>
        <p:nvSpPr>
          <p:cNvPr id="58" name="TextBox 22">
            <a:extLst>
              <a:ext uri="{FF2B5EF4-FFF2-40B4-BE49-F238E27FC236}">
                <a16:creationId xmlns:a16="http://schemas.microsoft.com/office/drawing/2014/main" id="{97C0AE19-85C7-4C0F-A75F-362FDB200CC7}"/>
              </a:ext>
            </a:extLst>
          </p:cNvPr>
          <p:cNvSpPr txBox="1">
            <a:spLocks noChangeArrowheads="1"/>
          </p:cNvSpPr>
          <p:nvPr/>
        </p:nvSpPr>
        <p:spPr bwMode="auto">
          <a:xfrm>
            <a:off x="7652742" y="3733778"/>
            <a:ext cx="3344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0"/>
            <a:r>
              <a:rPr lang="it" b="1" dirty="0">
                <a:solidFill>
                  <a:srgbClr val="000000"/>
                </a:solidFill>
              </a:rPr>
              <a:t>Può includere o aggiungere</a:t>
            </a:r>
          </a:p>
        </p:txBody>
      </p:sp>
      <p:sp>
        <p:nvSpPr>
          <p:cNvPr id="59" name="Rectangle 58" descr="Prescription Drug coverage. Most Part C plans cover prescription drugs." title="Prescription Drug coverage">
            <a:extLst>
              <a:ext uri="{FF2B5EF4-FFF2-40B4-BE49-F238E27FC236}">
                <a16:creationId xmlns:a16="http://schemas.microsoft.com/office/drawing/2014/main" id="{4B333859-BBE2-4651-8D6D-F7105E84B328}"/>
              </a:ext>
            </a:extLst>
          </p:cNvPr>
          <p:cNvSpPr/>
          <p:nvPr/>
        </p:nvSpPr>
        <p:spPr bwMode="auto">
          <a:xfrm>
            <a:off x="7408497" y="4142461"/>
            <a:ext cx="4084256" cy="2135187"/>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r>
              <a:rPr lang="it" sz="2000" b="1" dirty="0">
                <a:solidFill>
                  <a:prstClr val="black"/>
                </a:solidFill>
              </a:rPr>
              <a:t>Parte D</a:t>
            </a:r>
          </a:p>
          <a:p>
            <a:pPr algn="ctr" rtl="0">
              <a:defRPr/>
            </a:pPr>
            <a:r>
              <a:rPr lang="it" sz="2000" dirty="0">
                <a:solidFill>
                  <a:prstClr val="black"/>
                </a:solidFill>
              </a:rPr>
              <a:t>Copertura dei farmaci su prescrizione</a:t>
            </a:r>
          </a:p>
          <a:p>
            <a:pPr algn="ctr" rtl="0">
              <a:defRPr/>
            </a:pPr>
            <a:r>
              <a:rPr lang="it" sz="2000" dirty="0">
                <a:solidFill>
                  <a:prstClr val="black"/>
                </a:solidFill>
              </a:rPr>
              <a:t>(La maggior parte dei piani della Parte C copre i farmaci da prescrizione. È possibile aggiungere la copertura per i farmaci ad </a:t>
            </a:r>
            <a:r>
              <a:rPr lang="it" sz="2000" b="1" dirty="0">
                <a:solidFill>
                  <a:prstClr val="black"/>
                </a:solidFill>
              </a:rPr>
              <a:t>alcuni</a:t>
            </a:r>
            <a:r>
              <a:rPr lang="it" sz="2000" dirty="0">
                <a:solidFill>
                  <a:prstClr val="black"/>
                </a:solidFill>
              </a:rPr>
              <a:t> tipi di piani, se </a:t>
            </a:r>
            <a:r>
              <a:rPr lang="it" sz="2000" i="1" dirty="0">
                <a:solidFill>
                  <a:prstClr val="black"/>
                </a:solidFill>
              </a:rPr>
              <a:t>non è</a:t>
            </a:r>
            <a:r>
              <a:rPr lang="it" sz="2000" dirty="0">
                <a:solidFill>
                  <a:prstClr val="black"/>
                </a:solidFill>
              </a:rPr>
              <a:t> già inclusa).</a:t>
            </a:r>
          </a:p>
        </p:txBody>
      </p:sp>
      <p:cxnSp>
        <p:nvCxnSpPr>
          <p:cNvPr id="62" name="Straight Arrow Connector 61">
            <a:extLst>
              <a:ext uri="{FF2B5EF4-FFF2-40B4-BE49-F238E27FC236}">
                <a16:creationId xmlns:a16="http://schemas.microsoft.com/office/drawing/2014/main" id="{5A17841D-37AD-406F-9A52-F74FA877C3D8}"/>
              </a:ext>
            </a:extLst>
          </p:cNvPr>
          <p:cNvCxnSpPr>
            <a:cxnSpLocks/>
          </p:cNvCxnSpPr>
          <p:nvPr/>
        </p:nvCxnSpPr>
        <p:spPr>
          <a:xfrm flipV="1">
            <a:off x="6733198" y="4963698"/>
            <a:ext cx="572023" cy="52094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BBE7D00F-AED4-4ACC-8992-F1DDC49D012D}"/>
              </a:ext>
            </a:extLst>
          </p:cNvPr>
          <p:cNvCxnSpPr>
            <a:cxnSpLocks/>
          </p:cNvCxnSpPr>
          <p:nvPr/>
        </p:nvCxnSpPr>
        <p:spPr>
          <a:xfrm flipH="1" flipV="1">
            <a:off x="5879285" y="4992360"/>
            <a:ext cx="493359" cy="46362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3" name="Rectangle: Rounded Corners 22">
            <a:extLst>
              <a:ext uri="{FF2B5EF4-FFF2-40B4-BE49-F238E27FC236}">
                <a16:creationId xmlns:a16="http://schemas.microsoft.com/office/drawing/2014/main" id="{0BD4C878-8C14-49B2-AAA5-7FFC0FADE3A9}"/>
              </a:ext>
            </a:extLst>
          </p:cNvPr>
          <p:cNvSpPr/>
          <p:nvPr/>
        </p:nvSpPr>
        <p:spPr>
          <a:xfrm>
            <a:off x="1663571" y="1482797"/>
            <a:ext cx="3389689" cy="701452"/>
          </a:xfrm>
          <a:prstGeom prst="roundRect">
            <a:avLst/>
          </a:prstGeom>
          <a:noFill/>
          <a:ln w="19050"/>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4" name="Rectangle 23">
            <a:extLst>
              <a:ext uri="{FF2B5EF4-FFF2-40B4-BE49-F238E27FC236}">
                <a16:creationId xmlns:a16="http://schemas.microsoft.com/office/drawing/2014/main" id="{291DC37F-0D63-42FF-B9B9-C1F05B092F4F}"/>
              </a:ext>
            </a:extLst>
          </p:cNvPr>
          <p:cNvSpPr/>
          <p:nvPr/>
        </p:nvSpPr>
        <p:spPr>
          <a:xfrm>
            <a:off x="1591359" y="4302797"/>
            <a:ext cx="1811338" cy="1766175"/>
          </a:xfrm>
          <a:prstGeom prst="rect">
            <a:avLst/>
          </a:prstGeom>
          <a:noFill/>
          <a:ln w="19050"/>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Tree>
    <p:extLst>
      <p:ext uri="{BB962C8B-B14F-4D97-AF65-F5344CB8AC3E}">
        <p14:creationId xmlns:p14="http://schemas.microsoft.com/office/powerpoint/2010/main" val="3077959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fade">
                                      <p:cBhvr>
                                        <p:cTn id="20" dur="500"/>
                                        <p:tgtEl>
                                          <p:spTgt spid="3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500"/>
                                        <p:tgtEl>
                                          <p:spTgt spid="41"/>
                                        </p:tgtEl>
                                      </p:cBhvr>
                                    </p:animEffect>
                                  </p:childTnLst>
                                </p:cTn>
                              </p:par>
                              <p:par>
                                <p:cTn id="26" presetID="10" presetClass="entr" presetSubtype="0" fill="hold" nodeType="with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500"/>
                                        <p:tgtEl>
                                          <p:spTgt spid="35"/>
                                        </p:tgtEl>
                                      </p:cBhvr>
                                    </p:animEffect>
                                  </p:childTnLst>
                                </p:cTn>
                              </p:par>
                              <p:par>
                                <p:cTn id="29" presetID="10" presetClass="entr" presetSubtype="0" fill="hold" nodeType="with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500"/>
                                        <p:tgtEl>
                                          <p:spTgt spid="3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fade">
                                      <p:cBhvr>
                                        <p:cTn id="36" dur="500"/>
                                        <p:tgtEl>
                                          <p:spTgt spid="3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40"/>
                                        </p:tgtEl>
                                        <p:attrNameLst>
                                          <p:attrName>style.visibility</p:attrName>
                                        </p:attrNameLst>
                                      </p:cBhvr>
                                      <p:to>
                                        <p:strVal val="visible"/>
                                      </p:to>
                                    </p:set>
                                    <p:animEffect transition="in" filter="fade">
                                      <p:cBhvr>
                                        <p:cTn id="41" dur="500"/>
                                        <p:tgtEl>
                                          <p:spTgt spid="4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500"/>
                                        <p:tgtEl>
                                          <p:spTgt spid="55"/>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500"/>
                                        <p:tgtEl>
                                          <p:spTgt spid="58"/>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59"/>
                                        </p:tgtEl>
                                        <p:attrNameLst>
                                          <p:attrName>style.visibility</p:attrName>
                                        </p:attrNameLst>
                                      </p:cBhvr>
                                      <p:to>
                                        <p:strVal val="visible"/>
                                      </p:to>
                                    </p:set>
                                    <p:animEffect transition="in" filter="fade">
                                      <p:cBhvr>
                                        <p:cTn id="54" dur="500"/>
                                        <p:tgtEl>
                                          <p:spTgt spid="59"/>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57"/>
                                        </p:tgtEl>
                                        <p:attrNameLst>
                                          <p:attrName>style.visibility</p:attrName>
                                        </p:attrNameLst>
                                      </p:cBhvr>
                                      <p:to>
                                        <p:strVal val="visible"/>
                                      </p:to>
                                    </p:set>
                                    <p:animEffect transition="in" filter="fade">
                                      <p:cBhvr>
                                        <p:cTn id="57" dur="500"/>
                                        <p:tgtEl>
                                          <p:spTgt spid="57"/>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62"/>
                                        </p:tgtEl>
                                        <p:attrNameLst>
                                          <p:attrName>style.visibility</p:attrName>
                                        </p:attrNameLst>
                                      </p:cBhvr>
                                      <p:to>
                                        <p:strVal val="visible"/>
                                      </p:to>
                                    </p:set>
                                    <p:animEffect transition="in" filter="wipe(down)">
                                      <p:cBhvr>
                                        <p:cTn id="62" dur="500"/>
                                        <p:tgtEl>
                                          <p:spTgt spid="62"/>
                                        </p:tgtEl>
                                      </p:cBhvr>
                                    </p:animEffect>
                                  </p:childTnLst>
                                </p:cTn>
                              </p:par>
                              <p:par>
                                <p:cTn id="63" presetID="22" presetClass="entr" presetSubtype="4" fill="hold"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wipe(down)">
                                      <p:cBhvr>
                                        <p:cTn id="65" dur="500"/>
                                        <p:tgtEl>
                                          <p:spTgt spid="65"/>
                                        </p:tgtEl>
                                      </p:cBhvr>
                                    </p:animEffec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23"/>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1" nodeType="clickEffect">
                                  <p:stCondLst>
                                    <p:cond delay="0"/>
                                  </p:stCondLst>
                                  <p:childTnLst>
                                    <p:set>
                                      <p:cBhvr>
                                        <p:cTn id="73" dur="1" fill="hold">
                                          <p:stCondLst>
                                            <p:cond delay="0"/>
                                          </p:stCondLst>
                                        </p:cTn>
                                        <p:tgtEl>
                                          <p:spTgt spid="24"/>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animBg="1"/>
      <p:bldP spid="33" grpId="0" animBg="1"/>
      <p:bldP spid="39" grpId="0" animBg="1"/>
      <p:bldP spid="40" grpId="0" animBg="1"/>
      <p:bldP spid="41" grpId="0"/>
      <p:bldP spid="55" grpId="0" animBg="1"/>
      <p:bldP spid="57" grpId="0" animBg="1"/>
      <p:bldP spid="58" grpId="0"/>
      <p:bldP spid="59" grpId="0" animBg="1"/>
      <p:bldP spid="23" grpId="0" animBg="1"/>
      <p:bldP spid="24" grpId="0" animBg="1"/>
      <p:bldP spid="24"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rtlCol="0"/>
          <a:lstStyle/>
          <a:p>
            <a:pPr rtl="0"/>
            <a:fld id="{844A7B69-93E2-4D34-896D-EFDD7F03AB74}" type="slidenum">
              <a:rPr lang="en-US" smtClean="0"/>
              <a:t>35</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it" sz="4000">
                <a:solidFill>
                  <a:schemeClr val="bg1"/>
                </a:solidFill>
                <a:latin typeface="Arial" panose="020B0604020202020204" pitchFamily="34" charset="0"/>
                <a:cs typeface="Arial" panose="020B0604020202020204" pitchFamily="34" charset="0"/>
              </a:rPr>
              <a:t>Original Medicare</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54C2A320-39A5-460A-A883-CE0EE2A9F89C}"/>
              </a:ext>
            </a:extLst>
          </p:cNvPr>
          <p:cNvSpPr/>
          <p:nvPr/>
        </p:nvSpPr>
        <p:spPr>
          <a:xfrm>
            <a:off x="2186578" y="1299343"/>
            <a:ext cx="9765935" cy="3211135"/>
          </a:xfrm>
          <a:prstGeom prst="rect">
            <a:avLst/>
          </a:prstGeom>
        </p:spPr>
        <p:txBody>
          <a:bodyPr wrap="square" rtlCol="0">
            <a:spAutoFit/>
          </a:bodyPr>
          <a:lstStyle/>
          <a:p>
            <a:pPr marL="214303" indent="-214303" rtl="0">
              <a:spcBef>
                <a:spcPts val="451"/>
              </a:spcBef>
              <a:buFont typeface="Wingdings" panose="05000000000000000000" pitchFamily="2" charset="2"/>
              <a:buChar char="§"/>
            </a:pPr>
            <a:r>
              <a:rPr lang="it" sz="2100" dirty="0">
                <a:solidFill>
                  <a:prstClr val="black"/>
                </a:solidFill>
              </a:rPr>
              <a:t>Original Medicare è costituito dalla Parte A (assicurazione ospedaliera) e/o dalla Parte B (assicurazione medica).</a:t>
            </a:r>
          </a:p>
          <a:p>
            <a:pPr marL="214303" indent="-214303" rtl="0">
              <a:spcBef>
                <a:spcPts val="451"/>
              </a:spcBef>
              <a:buFont typeface="Wingdings" panose="05000000000000000000" pitchFamily="2" charset="2"/>
              <a:buChar char="§"/>
            </a:pPr>
            <a:r>
              <a:rPr lang="it" sz="2100" dirty="0">
                <a:solidFill>
                  <a:prstClr val="black"/>
                </a:solidFill>
              </a:rPr>
              <a:t>Medicare fornisce la copertura.</a:t>
            </a:r>
          </a:p>
          <a:p>
            <a:pPr marL="214303" indent="-214303" rtl="0">
              <a:spcBef>
                <a:spcPts val="451"/>
              </a:spcBef>
              <a:buFont typeface="Wingdings" panose="05000000000000000000" pitchFamily="2" charset="2"/>
              <a:buChar char="§"/>
            </a:pPr>
            <a:r>
              <a:rPr lang="it" sz="2100" dirty="0">
                <a:solidFill>
                  <a:prstClr val="black"/>
                </a:solidFill>
              </a:rPr>
              <a:t>Potrà scegliere tra tutti i medici, gli ospedali e gli altri fornitori che accettano nuovi pazienti Medicare.</a:t>
            </a:r>
          </a:p>
          <a:p>
            <a:pPr marL="214303" indent="-214303" rtl="0">
              <a:spcBef>
                <a:spcPts val="451"/>
              </a:spcBef>
              <a:buFont typeface="Wingdings" panose="05000000000000000000" pitchFamily="2" charset="2"/>
              <a:buChar char="§"/>
            </a:pPr>
            <a:r>
              <a:rPr lang="it" sz="2100" dirty="0">
                <a:solidFill>
                  <a:prstClr val="black"/>
                </a:solidFill>
              </a:rPr>
              <a:t>I costi sono influenzati dall'accettazione o meno </a:t>
            </a:r>
            <a:r>
              <a:rPr lang="it" sz="2100" b="1" dirty="0">
                <a:solidFill>
                  <a:prstClr val="black"/>
                </a:solidFill>
              </a:rPr>
              <a:t>dell'incarico</a:t>
            </a:r>
            <a:r>
              <a:rPr lang="it" sz="2100" dirty="0">
                <a:solidFill>
                  <a:prstClr val="black"/>
                </a:solidFill>
              </a:rPr>
              <a:t>, che è un </a:t>
            </a:r>
            <a:r>
              <a:rPr lang="it" sz="2100" dirty="0"/>
              <a:t>accordo da parte del medico/fornitore di essere pagato direttamente da Medicare, di accettare l'importo approvato da Medicare per il servizio e di non fatturare più della franchigia e della compartecipazione Medicare</a:t>
            </a:r>
            <a:r>
              <a:rPr lang="it" sz="2000" dirty="0"/>
              <a:t>.</a:t>
            </a:r>
          </a:p>
          <a:p>
            <a:pPr marL="214302" lvl="1" rtl="0">
              <a:spcBef>
                <a:spcPts val="451"/>
              </a:spcBef>
            </a:pPr>
            <a:endParaRPr lang="en-US" dirty="0">
              <a:solidFill>
                <a:prstClr val="black"/>
              </a:solidFill>
            </a:endParaRPr>
          </a:p>
        </p:txBody>
      </p:sp>
      <p:pic>
        <p:nvPicPr>
          <p:cNvPr id="8" name="Picture 7" title="Part A icon">
            <a:extLst>
              <a:ext uri="{FF2B5EF4-FFF2-40B4-BE49-F238E27FC236}">
                <a16:creationId xmlns:a16="http://schemas.microsoft.com/office/drawing/2014/main" id="{BA86F40F-3FF2-422D-8FD0-186590E9236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3672" y="1284269"/>
            <a:ext cx="968067" cy="535371"/>
          </a:xfrm>
          <a:prstGeom prst="rect">
            <a:avLst/>
          </a:prstGeom>
          <a:ln>
            <a:solidFill>
              <a:schemeClr val="bg1"/>
            </a:solidFill>
          </a:ln>
        </p:spPr>
      </p:pic>
      <p:grpSp>
        <p:nvGrpSpPr>
          <p:cNvPr id="9" name="Group 8" title="Part B icon">
            <a:extLst>
              <a:ext uri="{FF2B5EF4-FFF2-40B4-BE49-F238E27FC236}">
                <a16:creationId xmlns:a16="http://schemas.microsoft.com/office/drawing/2014/main" id="{8ED3D7DD-1F52-430B-9F44-FFB867931EA6}"/>
              </a:ext>
            </a:extLst>
          </p:cNvPr>
          <p:cNvGrpSpPr/>
          <p:nvPr/>
        </p:nvGrpSpPr>
        <p:grpSpPr>
          <a:xfrm>
            <a:off x="589698" y="3171134"/>
            <a:ext cx="1226911" cy="1621862"/>
            <a:chOff x="153025" y="2067418"/>
            <a:chExt cx="1568748" cy="1572698"/>
          </a:xfrm>
        </p:grpSpPr>
        <p:pic>
          <p:nvPicPr>
            <p:cNvPr id="10" name="Picture 9" title="Part B icon">
              <a:extLst>
                <a:ext uri="{FF2B5EF4-FFF2-40B4-BE49-F238E27FC236}">
                  <a16:creationId xmlns:a16="http://schemas.microsoft.com/office/drawing/2014/main" id="{3CBB9A9C-A94F-4CA4-AE04-55F2738B280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3532" y="2067418"/>
              <a:ext cx="707734" cy="624371"/>
            </a:xfrm>
            <a:prstGeom prst="rect">
              <a:avLst/>
            </a:prstGeom>
          </p:spPr>
        </p:pic>
        <p:sp>
          <p:nvSpPr>
            <p:cNvPr id="11" name="TextBox 10">
              <a:extLst>
                <a:ext uri="{FF2B5EF4-FFF2-40B4-BE49-F238E27FC236}">
                  <a16:creationId xmlns:a16="http://schemas.microsoft.com/office/drawing/2014/main" id="{506C7316-4F1F-47C7-894B-8398D167F065}"/>
                </a:ext>
              </a:extLst>
            </p:cNvPr>
            <p:cNvSpPr txBox="1"/>
            <p:nvPr/>
          </p:nvSpPr>
          <p:spPr>
            <a:xfrm>
              <a:off x="153025" y="2714931"/>
              <a:ext cx="1568748" cy="925185"/>
            </a:xfrm>
            <a:prstGeom prst="rect">
              <a:avLst/>
            </a:prstGeom>
            <a:noFill/>
          </p:spPr>
          <p:txBody>
            <a:bodyPr wrap="square" rtlCol="0">
              <a:spAutoFit/>
            </a:bodyPr>
            <a:lstStyle/>
            <a:p>
              <a:pPr algn="ctr" rtl="0"/>
              <a:r>
                <a:rPr lang="it" b="1">
                  <a:solidFill>
                    <a:schemeClr val="tx2"/>
                  </a:solidFill>
                </a:rPr>
                <a:t>Parte B</a:t>
              </a:r>
            </a:p>
            <a:p>
              <a:pPr algn="ctr" rtl="0"/>
              <a:r>
                <a:rPr lang="it">
                  <a:solidFill>
                    <a:schemeClr val="tx2"/>
                  </a:solidFill>
                </a:rPr>
                <a:t>Assicurazione</a:t>
              </a:r>
              <a:r>
                <a:rPr lang="it" sz="2000">
                  <a:solidFill>
                    <a:schemeClr val="tx2"/>
                  </a:solidFill>
                </a:rPr>
                <a:t> medica</a:t>
              </a:r>
            </a:p>
          </p:txBody>
        </p:sp>
      </p:grpSp>
      <p:sp>
        <p:nvSpPr>
          <p:cNvPr id="12" name="TextBox 11">
            <a:extLst>
              <a:ext uri="{FF2B5EF4-FFF2-40B4-BE49-F238E27FC236}">
                <a16:creationId xmlns:a16="http://schemas.microsoft.com/office/drawing/2014/main" id="{91A3349D-63DC-46C4-AEE9-AFB4E6CC47AB}"/>
              </a:ext>
            </a:extLst>
          </p:cNvPr>
          <p:cNvSpPr txBox="1"/>
          <p:nvPr/>
        </p:nvSpPr>
        <p:spPr>
          <a:xfrm>
            <a:off x="346418" y="1843146"/>
            <a:ext cx="1661675" cy="1323439"/>
          </a:xfrm>
          <a:prstGeom prst="rect">
            <a:avLst/>
          </a:prstGeom>
          <a:noFill/>
        </p:spPr>
        <p:txBody>
          <a:bodyPr wrap="square" rtlCol="0">
            <a:spAutoFit/>
          </a:bodyPr>
          <a:lstStyle/>
          <a:p>
            <a:pPr algn="ctr" rtl="0"/>
            <a:r>
              <a:rPr lang="it" sz="2000" b="1" dirty="0">
                <a:solidFill>
                  <a:schemeClr val="tx2"/>
                </a:solidFill>
              </a:rPr>
              <a:t>Parte A</a:t>
            </a:r>
          </a:p>
          <a:p>
            <a:pPr algn="ctr" rtl="0"/>
            <a:r>
              <a:rPr lang="it" sz="2000" dirty="0">
                <a:solidFill>
                  <a:schemeClr val="tx2"/>
                </a:solidFill>
              </a:rPr>
              <a:t>Assicurazione ospedaliera</a:t>
            </a:r>
          </a:p>
          <a:p>
            <a:pPr algn="ctr" rtl="0"/>
            <a:endParaRPr lang="en-US" sz="2000" dirty="0">
              <a:solidFill>
                <a:schemeClr val="tx2"/>
              </a:solidFill>
            </a:endParaRPr>
          </a:p>
        </p:txBody>
      </p:sp>
      <p:pic>
        <p:nvPicPr>
          <p:cNvPr id="13" name="Graphic 12" descr="Add">
            <a:extLst>
              <a:ext uri="{FF2B5EF4-FFF2-40B4-BE49-F238E27FC236}">
                <a16:creationId xmlns:a16="http://schemas.microsoft.com/office/drawing/2014/main" id="{D6F0E07E-7956-40C8-9921-F0B5B6874B4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41258" y="2716999"/>
            <a:ext cx="375825" cy="375825"/>
          </a:xfrm>
          <a:prstGeom prst="rect">
            <a:avLst/>
          </a:prstGeom>
        </p:spPr>
      </p:pic>
      <p:pic>
        <p:nvPicPr>
          <p:cNvPr id="14" name="Picture 13" title="Medigap icon">
            <a:extLst>
              <a:ext uri="{FF2B5EF4-FFF2-40B4-BE49-F238E27FC236}">
                <a16:creationId xmlns:a16="http://schemas.microsoft.com/office/drawing/2014/main" id="{FDC8CE41-7EF5-4D1E-9839-F6063C306C6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676301" y="5083258"/>
            <a:ext cx="629806" cy="543497"/>
          </a:xfrm>
          <a:prstGeom prst="rect">
            <a:avLst/>
          </a:prstGeom>
        </p:spPr>
      </p:pic>
      <p:pic>
        <p:nvPicPr>
          <p:cNvPr id="15" name="Picture 14" title="Grouping of Orginal Medicare">
            <a:extLst>
              <a:ext uri="{FF2B5EF4-FFF2-40B4-BE49-F238E27FC236}">
                <a16:creationId xmlns:a16="http://schemas.microsoft.com/office/drawing/2014/main" id="{E1D2A954-7D6C-4303-AB93-7910FD5EFFB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767073" y="5828030"/>
            <a:ext cx="617400" cy="544674"/>
          </a:xfrm>
          <a:prstGeom prst="rect">
            <a:avLst/>
          </a:prstGeom>
        </p:spPr>
      </p:pic>
      <p:sp>
        <p:nvSpPr>
          <p:cNvPr id="3" name="TextBox 2">
            <a:extLst>
              <a:ext uri="{FF2B5EF4-FFF2-40B4-BE49-F238E27FC236}">
                <a16:creationId xmlns:a16="http://schemas.microsoft.com/office/drawing/2014/main" id="{5BD800B6-EBF4-4E5C-9034-765A81200800}"/>
              </a:ext>
            </a:extLst>
          </p:cNvPr>
          <p:cNvSpPr txBox="1"/>
          <p:nvPr/>
        </p:nvSpPr>
        <p:spPr>
          <a:xfrm>
            <a:off x="4063201" y="4510478"/>
            <a:ext cx="3449222" cy="523220"/>
          </a:xfrm>
          <a:prstGeom prst="rect">
            <a:avLst/>
          </a:prstGeom>
          <a:solidFill>
            <a:schemeClr val="accent1">
              <a:lumMod val="20000"/>
              <a:lumOff val="80000"/>
            </a:schemeClr>
          </a:solidFill>
          <a:ln>
            <a:solidFill>
              <a:schemeClr val="accent5">
                <a:lumMod val="50000"/>
              </a:schemeClr>
            </a:solidFill>
          </a:ln>
        </p:spPr>
        <p:txBody>
          <a:bodyPr wrap="square" rtlCol="0">
            <a:spAutoFit/>
          </a:bodyPr>
          <a:lstStyle/>
          <a:p>
            <a:pPr algn="ctr" rtl="0"/>
            <a:r>
              <a:rPr lang="it" sz="2800" b="1" dirty="0"/>
              <a:t>È possibile aggiungere</a:t>
            </a:r>
          </a:p>
        </p:txBody>
      </p:sp>
      <p:sp>
        <p:nvSpPr>
          <p:cNvPr id="7" name="TextBox 6">
            <a:extLst>
              <a:ext uri="{FF2B5EF4-FFF2-40B4-BE49-F238E27FC236}">
                <a16:creationId xmlns:a16="http://schemas.microsoft.com/office/drawing/2014/main" id="{F965E3CF-7ACB-4023-A2B8-D1C3F7D39FFD}"/>
              </a:ext>
            </a:extLst>
          </p:cNvPr>
          <p:cNvSpPr txBox="1"/>
          <p:nvPr/>
        </p:nvSpPr>
        <p:spPr>
          <a:xfrm>
            <a:off x="2741668" y="5094466"/>
            <a:ext cx="7514705" cy="1261884"/>
          </a:xfrm>
          <a:prstGeom prst="rect">
            <a:avLst/>
          </a:prstGeom>
          <a:noFill/>
        </p:spPr>
        <p:txBody>
          <a:bodyPr wrap="square" rtlCol="0">
            <a:spAutoFit/>
          </a:bodyPr>
          <a:lstStyle/>
          <a:p>
            <a:pPr marL="285750" indent="-285750" rtl="0">
              <a:spcAft>
                <a:spcPts val="2400"/>
              </a:spcAft>
              <a:buFont typeface="Arial" panose="020B0604020202020204" pitchFamily="34" charset="0"/>
              <a:buChar char="•"/>
            </a:pPr>
            <a:r>
              <a:rPr lang="it" sz="2800" b="1" dirty="0"/>
              <a:t>Assicurazione integrativa Medicare (Medigap)</a:t>
            </a:r>
          </a:p>
          <a:p>
            <a:pPr marL="285750" indent="-285750" rtl="0">
              <a:buFont typeface="Arial" panose="020B0604020202020204" pitchFamily="34" charset="0"/>
              <a:buChar char="•"/>
            </a:pPr>
            <a:r>
              <a:rPr lang="it" sz="2800" b="1" dirty="0"/>
              <a:t>Parte D</a:t>
            </a:r>
          </a:p>
        </p:txBody>
      </p:sp>
    </p:spTree>
    <p:extLst>
      <p:ext uri="{BB962C8B-B14F-4D97-AF65-F5344CB8AC3E}">
        <p14:creationId xmlns:p14="http://schemas.microsoft.com/office/powerpoint/2010/main" val="16248951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rtlCol="0"/>
          <a:lstStyle/>
          <a:p>
            <a:pPr rtl="0"/>
            <a:fld id="{844A7B69-93E2-4D34-896D-EFDD7F03AB74}" type="slidenum">
              <a:rPr lang="en-US" smtClean="0"/>
              <a:t>36</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it" sz="4000">
                <a:solidFill>
                  <a:schemeClr val="bg1"/>
                </a:solidFill>
                <a:latin typeface="Arial" panose="020B0604020202020204" pitchFamily="34" charset="0"/>
                <a:cs typeface="Arial" panose="020B0604020202020204" pitchFamily="34" charset="0"/>
              </a:rPr>
              <a:t>Original Medicare</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1D23BE80-382A-42D9-B3D4-EF33A9C92069}"/>
              </a:ext>
            </a:extLst>
          </p:cNvPr>
          <p:cNvSpPr/>
          <p:nvPr/>
        </p:nvSpPr>
        <p:spPr>
          <a:xfrm>
            <a:off x="2868706" y="1785098"/>
            <a:ext cx="8710320" cy="5139869"/>
          </a:xfrm>
          <a:prstGeom prst="rect">
            <a:avLst/>
          </a:prstGeom>
        </p:spPr>
        <p:txBody>
          <a:bodyPr wrap="square" rtlCol="0">
            <a:spAutoFit/>
          </a:bodyPr>
          <a:lstStyle/>
          <a:p>
            <a:pPr marL="342900" indent="-342900" rtl="0">
              <a:spcAft>
                <a:spcPts val="600"/>
              </a:spcAft>
              <a:buFont typeface="Wingdings" panose="05000000000000000000" pitchFamily="2" charset="2"/>
              <a:buChar char="§"/>
              <a:defRPr/>
            </a:pPr>
            <a:r>
              <a:rPr lang="it" sz="2400" dirty="0">
                <a:cs typeface="Arial" panose="020B0604020202020204" pitchFamily="34" charset="0"/>
              </a:rPr>
              <a:t>Agopuntura</a:t>
            </a:r>
          </a:p>
          <a:p>
            <a:pPr marL="342900" indent="-342900" rtl="0">
              <a:spcAft>
                <a:spcPts val="600"/>
              </a:spcAft>
              <a:buFont typeface="Wingdings" panose="05000000000000000000" pitchFamily="2" charset="2"/>
              <a:buChar char="§"/>
              <a:defRPr/>
            </a:pPr>
            <a:r>
              <a:rPr lang="it" sz="2400" dirty="0">
                <a:cs typeface="Arial" panose="020B0604020202020204" pitchFamily="34" charset="0"/>
              </a:rPr>
              <a:t>La maggior parte delle cure dentistiche o delle protesi</a:t>
            </a:r>
          </a:p>
          <a:p>
            <a:pPr marL="342900" indent="-342900" rtl="0">
              <a:spcAft>
                <a:spcPts val="600"/>
              </a:spcAft>
              <a:buFont typeface="Wingdings" panose="05000000000000000000" pitchFamily="2" charset="2"/>
              <a:buChar char="§"/>
              <a:defRPr/>
            </a:pPr>
            <a:r>
              <a:rPr lang="it" sz="2400" dirty="0">
                <a:cs typeface="Arial" panose="020B0604020202020204" pitchFamily="34" charset="0"/>
              </a:rPr>
              <a:t>Chirurgia estetica </a:t>
            </a:r>
          </a:p>
          <a:p>
            <a:pPr marL="342900" indent="-342900" rtl="0">
              <a:spcAft>
                <a:spcPts val="600"/>
              </a:spcAft>
              <a:buFont typeface="Wingdings" panose="05000000000000000000" pitchFamily="2" charset="2"/>
              <a:buChar char="§"/>
              <a:defRPr/>
            </a:pPr>
            <a:r>
              <a:rPr lang="it" sz="2400" dirty="0">
                <a:cs typeface="Arial" panose="020B0604020202020204" pitchFamily="34" charset="0"/>
              </a:rPr>
              <a:t>Assistenza sanitaria durante il viaggio fuori dagli Stati Uniti.</a:t>
            </a:r>
          </a:p>
          <a:p>
            <a:pPr marL="342900" indent="-342900" rtl="0">
              <a:spcAft>
                <a:spcPts val="600"/>
              </a:spcAft>
              <a:buFont typeface="Wingdings" panose="05000000000000000000" pitchFamily="2" charset="2"/>
              <a:buChar char="§"/>
              <a:defRPr/>
            </a:pPr>
            <a:r>
              <a:rPr lang="it" sz="2400" dirty="0">
                <a:cs typeface="Arial" panose="020B0604020202020204" pitchFamily="34" charset="0"/>
              </a:rPr>
              <a:t>Apparecchi acustici e/o esami per l'applicazione di apparecchi acustici</a:t>
            </a:r>
          </a:p>
          <a:p>
            <a:pPr marL="342900" indent="-342900" rtl="0">
              <a:spcAft>
                <a:spcPts val="600"/>
              </a:spcAft>
              <a:buFont typeface="Wingdings" panose="05000000000000000000" pitchFamily="2" charset="2"/>
              <a:buChar char="§"/>
              <a:defRPr/>
            </a:pPr>
            <a:r>
              <a:rPr lang="it" sz="2400" dirty="0">
                <a:cs typeface="Arial" panose="020B0604020202020204" pitchFamily="34" charset="0"/>
              </a:rPr>
              <a:t>Assistenza a lungo termine</a:t>
            </a:r>
          </a:p>
          <a:p>
            <a:pPr marL="342900" indent="-342900" rtl="0">
              <a:spcAft>
                <a:spcPts val="600"/>
              </a:spcAft>
              <a:buFont typeface="Wingdings" panose="05000000000000000000" pitchFamily="2" charset="2"/>
              <a:buChar char="§"/>
              <a:defRPr/>
            </a:pPr>
            <a:r>
              <a:rPr lang="it" sz="2400" dirty="0">
                <a:cs typeface="Arial" panose="020B0604020202020204" pitchFamily="34" charset="0"/>
              </a:rPr>
              <a:t>La maggior parte delle cure di routine e i dispositivi di supporto per i piedi</a:t>
            </a:r>
          </a:p>
          <a:p>
            <a:pPr marL="342900" indent="-342900" rtl="0">
              <a:spcAft>
                <a:spcPts val="600"/>
              </a:spcAft>
              <a:buFont typeface="Wingdings" panose="05000000000000000000" pitchFamily="2" charset="2"/>
              <a:buChar char="§"/>
              <a:defRPr/>
            </a:pPr>
            <a:r>
              <a:rPr lang="it" sz="2400" dirty="0">
                <a:cs typeface="Arial" panose="020B0604020202020204" pitchFamily="34" charset="0"/>
              </a:rPr>
              <a:t>Cure oculistiche di routine e la maggior parte degli occhiali da vista</a:t>
            </a:r>
          </a:p>
          <a:p>
            <a:pPr marL="342900" indent="-342900" rtl="0">
              <a:spcAft>
                <a:spcPts val="600"/>
              </a:spcAft>
              <a:buFont typeface="Wingdings" panose="05000000000000000000" pitchFamily="2" charset="2"/>
              <a:buChar char="§"/>
              <a:defRPr/>
            </a:pPr>
            <a:r>
              <a:rPr lang="it" sz="2400" dirty="0">
                <a:cs typeface="Arial" panose="020B0604020202020204" pitchFamily="34" charset="0"/>
              </a:rPr>
              <a:t>Visite mediche di routine</a:t>
            </a:r>
          </a:p>
        </p:txBody>
      </p:sp>
      <p:sp>
        <p:nvSpPr>
          <p:cNvPr id="7" name="TextBox 6">
            <a:extLst>
              <a:ext uri="{FF2B5EF4-FFF2-40B4-BE49-F238E27FC236}">
                <a16:creationId xmlns:a16="http://schemas.microsoft.com/office/drawing/2014/main" id="{55249A90-DC50-493C-BDA0-D1026DEDAE22}"/>
              </a:ext>
            </a:extLst>
          </p:cNvPr>
          <p:cNvSpPr txBox="1"/>
          <p:nvPr/>
        </p:nvSpPr>
        <p:spPr>
          <a:xfrm>
            <a:off x="1948549" y="1215787"/>
            <a:ext cx="9925878" cy="492443"/>
          </a:xfrm>
          <a:prstGeom prst="rect">
            <a:avLst/>
          </a:prstGeom>
          <a:noFill/>
        </p:spPr>
        <p:txBody>
          <a:bodyPr wrap="square" rtlCol="0">
            <a:spAutoFit/>
          </a:bodyPr>
          <a:lstStyle/>
          <a:p>
            <a:pPr rtl="0"/>
            <a:r>
              <a:rPr lang="it" sz="2600" b="1" dirty="0">
                <a:latin typeface="Arial" panose="020B0604020202020204" pitchFamily="34" charset="0"/>
                <a:cs typeface="Arial" panose="020B0604020202020204" pitchFamily="34" charset="0"/>
              </a:rPr>
              <a:t>Original Medicare </a:t>
            </a:r>
            <a:r>
              <a:rPr lang="it" sz="2600" b="1" i="1" dirty="0">
                <a:latin typeface="Arial" panose="020B0604020202020204" pitchFamily="34" charset="0"/>
                <a:cs typeface="Arial" panose="020B0604020202020204" pitchFamily="34" charset="0"/>
              </a:rPr>
              <a:t>non</a:t>
            </a:r>
            <a:r>
              <a:rPr lang="it" sz="2600" b="1" dirty="0">
                <a:latin typeface="Arial" panose="020B0604020202020204" pitchFamily="34" charset="0"/>
                <a:cs typeface="Arial" panose="020B0604020202020204" pitchFamily="34" charset="0"/>
              </a:rPr>
              <a:t> copre questi servizi o forniture:</a:t>
            </a:r>
          </a:p>
        </p:txBody>
      </p:sp>
      <p:pic>
        <p:nvPicPr>
          <p:cNvPr id="19" name="Picture 18">
            <a:extLst>
              <a:ext uri="{FF2B5EF4-FFF2-40B4-BE49-F238E27FC236}">
                <a16:creationId xmlns:a16="http://schemas.microsoft.com/office/drawing/2014/main" id="{7C7CDAF8-DE5A-444C-8FBD-B18DF8FAD8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974" y="2289632"/>
            <a:ext cx="1855304" cy="1614114"/>
          </a:xfrm>
          <a:prstGeom prst="rect">
            <a:avLst/>
          </a:prstGeom>
        </p:spPr>
      </p:pic>
    </p:spTree>
    <p:extLst>
      <p:ext uri="{BB962C8B-B14F-4D97-AF65-F5344CB8AC3E}">
        <p14:creationId xmlns:p14="http://schemas.microsoft.com/office/powerpoint/2010/main" val="35251699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rtlCol="0"/>
          <a:lstStyle/>
          <a:p>
            <a:pPr rtl="0"/>
            <a:fld id="{844A7B69-93E2-4D34-896D-EFDD7F03AB74}" type="slidenum">
              <a:rPr lang="en-US" smtClean="0"/>
              <a:t>37</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it" sz="4000">
                <a:solidFill>
                  <a:schemeClr val="bg1"/>
                </a:solidFill>
                <a:latin typeface="Arial" panose="020B0604020202020204" pitchFamily="34" charset="0"/>
                <a:cs typeface="Arial" panose="020B0604020202020204" pitchFamily="34" charset="0"/>
              </a:rPr>
              <a:t>Original Medicare</a:t>
            </a:r>
          </a:p>
          <a:p>
            <a:pPr algn="ctr" rtl="0"/>
            <a:endParaRPr lang="en-US" sz="1200" dirty="0">
              <a:solidFill>
                <a:schemeClr val="bg1"/>
              </a:solidFill>
              <a:latin typeface="Arial" panose="020B0604020202020204" pitchFamily="34" charset="0"/>
              <a:cs typeface="Arial" panose="020B0604020202020204" pitchFamily="34" charset="0"/>
            </a:endParaRPr>
          </a:p>
        </p:txBody>
      </p:sp>
      <p:pic>
        <p:nvPicPr>
          <p:cNvPr id="7" name="Picture 6" title="Medigap icon">
            <a:extLst>
              <a:ext uri="{FF2B5EF4-FFF2-40B4-BE49-F238E27FC236}">
                <a16:creationId xmlns:a16="http://schemas.microsoft.com/office/drawing/2014/main" id="{8530AC6D-E5AF-4B08-A53C-D28357A9BE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91762" y="3409009"/>
            <a:ext cx="1208475" cy="1042865"/>
          </a:xfrm>
          <a:prstGeom prst="rect">
            <a:avLst/>
          </a:prstGeom>
        </p:spPr>
      </p:pic>
      <p:sp>
        <p:nvSpPr>
          <p:cNvPr id="3" name="Rectangle 2">
            <a:extLst>
              <a:ext uri="{FF2B5EF4-FFF2-40B4-BE49-F238E27FC236}">
                <a16:creationId xmlns:a16="http://schemas.microsoft.com/office/drawing/2014/main" id="{F98DD7C9-BA3D-4AC3-9258-F0E3A273BE27}"/>
              </a:ext>
            </a:extLst>
          </p:cNvPr>
          <p:cNvSpPr/>
          <p:nvPr/>
        </p:nvSpPr>
        <p:spPr>
          <a:xfrm>
            <a:off x="4038600" y="2366141"/>
            <a:ext cx="4365298" cy="646331"/>
          </a:xfrm>
          <a:prstGeom prst="rect">
            <a:avLst/>
          </a:prstGeom>
        </p:spPr>
        <p:txBody>
          <a:bodyPr wrap="none" rtlCol="0">
            <a:spAutoFit/>
          </a:bodyPr>
          <a:lstStyle/>
          <a:p>
            <a:pPr rtl="0"/>
            <a:r>
              <a:rPr lang="it" sz="3600" b="1">
                <a:latin typeface="Arial" panose="020B0604020202020204" pitchFamily="34" charset="0"/>
                <a:cs typeface="Arial" panose="020B0604020202020204" pitchFamily="34" charset="0"/>
              </a:rPr>
              <a:t>Assicurazione Medigap</a:t>
            </a:r>
          </a:p>
        </p:txBody>
      </p:sp>
    </p:spTree>
    <p:extLst>
      <p:ext uri="{BB962C8B-B14F-4D97-AF65-F5344CB8AC3E}">
        <p14:creationId xmlns:p14="http://schemas.microsoft.com/office/powerpoint/2010/main" val="29675683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rtlCol="0"/>
          <a:lstStyle/>
          <a:p>
            <a:pPr rtl="0"/>
            <a:fld id="{844A7B69-93E2-4D34-896D-EFDD7F03AB74}" type="slidenum">
              <a:rPr lang="en-US" smtClean="0"/>
              <a:t>38</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it" sz="4000">
                <a:solidFill>
                  <a:schemeClr val="bg1"/>
                </a:solidFill>
                <a:latin typeface="Arial" panose="020B0604020202020204" pitchFamily="34" charset="0"/>
                <a:cs typeface="Arial" panose="020B0604020202020204" pitchFamily="34" charset="0"/>
              </a:rPr>
              <a:t>Assicurazione integrativa Medicare (Medigap)</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7289B232-5AFE-4E00-ACB1-61B1F7AA2191}"/>
              </a:ext>
            </a:extLst>
          </p:cNvPr>
          <p:cNvSpPr/>
          <p:nvPr/>
        </p:nvSpPr>
        <p:spPr>
          <a:xfrm>
            <a:off x="2459359" y="1291695"/>
            <a:ext cx="9732641" cy="5716950"/>
          </a:xfrm>
          <a:prstGeom prst="rect">
            <a:avLst/>
          </a:prstGeom>
        </p:spPr>
        <p:txBody>
          <a:bodyPr wrap="square" rtlCol="0">
            <a:spAutoFit/>
          </a:bodyPr>
          <a:lstStyle/>
          <a:p>
            <a:pPr marL="285750" indent="-285750" rtl="0">
              <a:spcAft>
                <a:spcPts val="600"/>
              </a:spcAft>
              <a:buFont typeface="Wingdings" panose="05000000000000000000" pitchFamily="2" charset="2"/>
              <a:buChar char="§"/>
              <a:defRPr/>
            </a:pPr>
            <a:r>
              <a:rPr lang="it" sz="2400" dirty="0">
                <a:latin typeface="Calibri" panose="020F0502020204030204" pitchFamily="34" charset="0"/>
                <a:cs typeface="Calibri" panose="020F0502020204030204" pitchFamily="34" charset="0"/>
              </a:rPr>
              <a:t>Assicurazione privata a integrazione di </a:t>
            </a:r>
            <a:r>
              <a:rPr lang="it" sz="2400" b="1" dirty="0">
                <a:latin typeface="Calibri" panose="020F0502020204030204" pitchFamily="34" charset="0"/>
                <a:cs typeface="Calibri" panose="020F0502020204030204" pitchFamily="34" charset="0"/>
              </a:rPr>
              <a:t>Original Medicare. </a:t>
            </a:r>
            <a:r>
              <a:rPr lang="it" sz="2400" dirty="0">
                <a:latin typeface="Calibri" panose="020F0502020204030204" pitchFamily="34" charset="0"/>
                <a:cs typeface="Calibri" panose="020F0502020204030204" pitchFamily="34" charset="0"/>
              </a:rPr>
              <a:t>Approvata e regolamentata dal Commissioner of Insurance del WI.</a:t>
            </a:r>
          </a:p>
          <a:p>
            <a:pPr marL="285750" indent="-285750" rtl="0">
              <a:buFont typeface="Wingdings" panose="05000000000000000000" pitchFamily="2" charset="2"/>
              <a:buChar char="§"/>
              <a:defRPr/>
            </a:pPr>
            <a:r>
              <a:rPr lang="it" sz="2400" dirty="0">
                <a:latin typeface="Calibri" panose="020F0502020204030204" pitchFamily="34" charset="0"/>
                <a:cs typeface="Calibri" panose="020F0502020204030204" pitchFamily="34" charset="0"/>
              </a:rPr>
              <a:t>Contribuisce a pagare alcune spese sanitarie non coperte da Original Medicare. </a:t>
            </a:r>
            <a:endParaRPr lang="en-US" altLang="en-US" sz="2400" dirty="0">
              <a:latin typeface="Calibri" panose="020F0502020204030204" pitchFamily="34" charset="0"/>
              <a:cs typeface="Calibri" panose="020F0502020204030204" pitchFamily="34" charset="0"/>
            </a:endParaRPr>
          </a:p>
          <a:p>
            <a:pPr marL="285750" indent="-285750" rtl="0">
              <a:lnSpc>
                <a:spcPct val="150000"/>
              </a:lnSpc>
              <a:buFont typeface="Wingdings" panose="05000000000000000000" pitchFamily="2" charset="2"/>
              <a:buChar char="§"/>
              <a:defRPr/>
            </a:pPr>
            <a:r>
              <a:rPr lang="it" sz="2400" dirty="0">
                <a:latin typeface="Calibri" panose="020F0502020204030204" pitchFamily="34" charset="0"/>
                <a:cs typeface="Calibri" panose="020F0502020204030204" pitchFamily="34" charset="0"/>
              </a:rPr>
              <a:t>Per acquistare una polizza Medigap è necessario avere le Parti A e B di Medicare.</a:t>
            </a:r>
          </a:p>
          <a:p>
            <a:pPr marL="285750" indent="-285750" rtl="0">
              <a:lnSpc>
                <a:spcPct val="150000"/>
              </a:lnSpc>
              <a:buFont typeface="Wingdings" panose="05000000000000000000" pitchFamily="2" charset="2"/>
              <a:buChar char="§"/>
              <a:defRPr/>
            </a:pPr>
            <a:r>
              <a:rPr lang="it" sz="2400" dirty="0">
                <a:latin typeface="Calibri" panose="020F0502020204030204" pitchFamily="34" charset="0"/>
                <a:cs typeface="Calibri" panose="020F0502020204030204" pitchFamily="34" charset="0"/>
              </a:rPr>
              <a:t>Il cliente paga un premio mensile per una polizza Medigap</a:t>
            </a:r>
            <a:r>
              <a:rPr lang="it" sz="2400" i="1" dirty="0">
                <a:latin typeface="Calibri" panose="020F0502020204030204" pitchFamily="34" charset="0"/>
                <a:cs typeface="Calibri" panose="020F0502020204030204" pitchFamily="34" charset="0"/>
              </a:rPr>
              <a:t>.</a:t>
            </a:r>
          </a:p>
          <a:p>
            <a:pPr marL="742950" lvl="1" indent="-285750" rtl="0">
              <a:buFont typeface="Wingdings" panose="05000000000000000000" pitchFamily="2" charset="2"/>
              <a:buChar char="§"/>
              <a:defRPr/>
            </a:pPr>
            <a:r>
              <a:rPr lang="it" sz="2200" dirty="0">
                <a:latin typeface="Calibri" panose="020F0502020204030204" pitchFamily="34" charset="0"/>
                <a:cs typeface="Calibri" panose="020F0502020204030204" pitchFamily="34" charset="0"/>
              </a:rPr>
              <a:t>I costi variano a seconda della compagnia assicurativa, delle prestazioni opzionali selezionate, dell'età del richiedente e del luogo di residenza.  </a:t>
            </a:r>
          </a:p>
          <a:p>
            <a:pPr marL="742950" lvl="1" indent="-285750" rtl="0">
              <a:spcAft>
                <a:spcPts val="600"/>
              </a:spcAft>
              <a:buFont typeface="Wingdings" panose="05000000000000000000" pitchFamily="2" charset="2"/>
              <a:buChar char="§"/>
              <a:defRPr/>
            </a:pPr>
            <a:r>
              <a:rPr lang="it" sz="2200" dirty="0">
                <a:latin typeface="Calibri" panose="020F0502020204030204" pitchFamily="34" charset="0"/>
                <a:cs typeface="Calibri" panose="020F0502020204030204" pitchFamily="34" charset="0"/>
              </a:rPr>
              <a:t>Una volta che Medicare ha pagato la sua quota di costi coperti, la polizza Medigap paga la sua parte.</a:t>
            </a:r>
            <a:endParaRPr lang="en-US" altLang="en-US" sz="2200" b="1" dirty="0">
              <a:latin typeface="Calibri" panose="020F0502020204030204" pitchFamily="34" charset="0"/>
              <a:cs typeface="Calibri" panose="020F0502020204030204" pitchFamily="34" charset="0"/>
            </a:endParaRPr>
          </a:p>
          <a:p>
            <a:pPr marL="285750" lvl="3" indent="-285750" rtl="0">
              <a:spcAft>
                <a:spcPts val="600"/>
              </a:spcAft>
              <a:buSzPct val="95000"/>
              <a:buFont typeface="Wingdings" panose="05000000000000000000" pitchFamily="2" charset="2"/>
              <a:buChar char="§"/>
              <a:defRPr/>
            </a:pPr>
            <a:r>
              <a:rPr lang="it" sz="2400" dirty="0">
                <a:latin typeface="Calibri" panose="020F0502020204030204" pitchFamily="34" charset="0"/>
                <a:cs typeface="Calibri" panose="020F0502020204030204" pitchFamily="34" charset="0"/>
              </a:rPr>
              <a:t>Non comprende la copertura dei farmaci da prescrizione ambulatoriali.</a:t>
            </a:r>
          </a:p>
          <a:p>
            <a:pPr marL="285750" lvl="3" indent="-285750" rtl="0">
              <a:buSzPct val="95000"/>
              <a:buFont typeface="Wingdings" panose="05000000000000000000" pitchFamily="2" charset="2"/>
              <a:buChar char="§"/>
              <a:defRPr/>
            </a:pPr>
            <a:r>
              <a:rPr lang="it" sz="2400" dirty="0">
                <a:latin typeface="Calibri" panose="020F0502020204030204" pitchFamily="34" charset="0"/>
                <a:cs typeface="Calibri" panose="020F0502020204030204" pitchFamily="34" charset="0"/>
              </a:rPr>
              <a:t>Non è necessario rivedere la copertura ogni anno.</a:t>
            </a:r>
          </a:p>
          <a:p>
            <a:pPr marL="0" lvl="3" rtl="0">
              <a:buSzPct val="95000"/>
              <a:defRPr/>
            </a:pPr>
            <a:endParaRPr lang="en-US" altLang="en-US" sz="1050" dirty="0">
              <a:cs typeface="Arial" panose="020B0604020202020204" pitchFamily="34" charset="0"/>
            </a:endParaRPr>
          </a:p>
        </p:txBody>
      </p:sp>
      <p:pic>
        <p:nvPicPr>
          <p:cNvPr id="7" name="Picture 6" title="Medigap icon">
            <a:extLst>
              <a:ext uri="{FF2B5EF4-FFF2-40B4-BE49-F238E27FC236}">
                <a16:creationId xmlns:a16="http://schemas.microsoft.com/office/drawing/2014/main" id="{8530AC6D-E5AF-4B08-A53C-D28357A9BE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0663" y="1986127"/>
            <a:ext cx="1208475" cy="1042865"/>
          </a:xfrm>
          <a:prstGeom prst="rect">
            <a:avLst/>
          </a:prstGeom>
        </p:spPr>
      </p:pic>
    </p:spTree>
    <p:extLst>
      <p:ext uri="{BB962C8B-B14F-4D97-AF65-F5344CB8AC3E}">
        <p14:creationId xmlns:p14="http://schemas.microsoft.com/office/powerpoint/2010/main" val="30406379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rtlCol="0"/>
          <a:lstStyle/>
          <a:p>
            <a:pPr rtl="0"/>
            <a:fld id="{844A7B69-93E2-4D34-896D-EFDD7F03AB74}" type="slidenum">
              <a:rPr lang="en-US" smtClean="0"/>
              <a:t>39</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it" sz="4000">
                <a:solidFill>
                  <a:schemeClr val="bg1"/>
                </a:solidFill>
                <a:latin typeface="Arial" panose="020B0604020202020204" pitchFamily="34" charset="0"/>
                <a:cs typeface="Arial" panose="020B0604020202020204" pitchFamily="34" charset="0"/>
              </a:rPr>
              <a:t>Assicurazione Medigap</a:t>
            </a:r>
          </a:p>
          <a:p>
            <a:pPr algn="ctr" rtl="0"/>
            <a:endParaRPr lang="en-US" sz="1200" dirty="0">
              <a:solidFill>
                <a:schemeClr val="bg1"/>
              </a:solidFill>
              <a:latin typeface="Arial" panose="020B0604020202020204" pitchFamily="34" charset="0"/>
              <a:cs typeface="Arial" panose="020B0604020202020204" pitchFamily="34" charset="0"/>
            </a:endParaRPr>
          </a:p>
        </p:txBody>
      </p:sp>
      <p:pic>
        <p:nvPicPr>
          <p:cNvPr id="7" name="Picture 6" title="Medigap icon">
            <a:extLst>
              <a:ext uri="{FF2B5EF4-FFF2-40B4-BE49-F238E27FC236}">
                <a16:creationId xmlns:a16="http://schemas.microsoft.com/office/drawing/2014/main" id="{8530AC6D-E5AF-4B08-A53C-D28357A9BE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0663" y="1986127"/>
            <a:ext cx="1208475" cy="1042865"/>
          </a:xfrm>
          <a:prstGeom prst="rect">
            <a:avLst/>
          </a:prstGeom>
        </p:spPr>
      </p:pic>
      <p:sp>
        <p:nvSpPr>
          <p:cNvPr id="3" name="Rectangle 2">
            <a:extLst>
              <a:ext uri="{FF2B5EF4-FFF2-40B4-BE49-F238E27FC236}">
                <a16:creationId xmlns:a16="http://schemas.microsoft.com/office/drawing/2014/main" id="{02573848-7E0D-4353-8F8A-AF4393DCA081}"/>
              </a:ext>
            </a:extLst>
          </p:cNvPr>
          <p:cNvSpPr/>
          <p:nvPr/>
        </p:nvSpPr>
        <p:spPr>
          <a:xfrm>
            <a:off x="4038600" y="1319177"/>
            <a:ext cx="5062331" cy="584775"/>
          </a:xfrm>
          <a:prstGeom prst="rect">
            <a:avLst/>
          </a:prstGeom>
        </p:spPr>
        <p:txBody>
          <a:bodyPr wrap="square" rtlCol="0">
            <a:spAutoFit/>
          </a:bodyPr>
          <a:lstStyle/>
          <a:p>
            <a:pPr rtl="0"/>
            <a:r>
              <a:rPr lang="it" sz="3200" b="1">
                <a:latin typeface="Arial" panose="020B0604020202020204" pitchFamily="34" charset="0"/>
                <a:cs typeface="Arial" panose="020B0604020202020204" pitchFamily="34" charset="0"/>
              </a:rPr>
              <a:t>Tipi di polizze</a:t>
            </a:r>
            <a:endParaRPr lang="en-US" sz="3200" b="1"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82381D4B-C21C-4D40-A5B1-9BD77A71676B}"/>
              </a:ext>
            </a:extLst>
          </p:cNvPr>
          <p:cNvSpPr/>
          <p:nvPr/>
        </p:nvSpPr>
        <p:spPr>
          <a:xfrm>
            <a:off x="2580860" y="1864055"/>
            <a:ext cx="8122999" cy="4124206"/>
          </a:xfrm>
          <a:prstGeom prst="rect">
            <a:avLst/>
          </a:prstGeom>
        </p:spPr>
        <p:txBody>
          <a:bodyPr wrap="square" rtlCol="0">
            <a:spAutoFit/>
          </a:bodyPr>
          <a:lstStyle/>
          <a:p>
            <a:pPr marL="800100" lvl="1" indent="-342900" rtl="0">
              <a:spcAft>
                <a:spcPts val="600"/>
              </a:spcAft>
              <a:buFont typeface="Wingdings" panose="05000000000000000000" pitchFamily="2" charset="2"/>
              <a:buChar char="§"/>
            </a:pPr>
            <a:r>
              <a:rPr lang="it" sz="2400" dirty="0">
                <a:cs typeface="Arial" charset="0"/>
              </a:rPr>
              <a:t>Polizze integrative Medicare tradizionali</a:t>
            </a:r>
          </a:p>
          <a:p>
            <a:pPr marL="1257300" lvl="2" indent="-342900" rtl="0">
              <a:spcAft>
                <a:spcPts val="600"/>
              </a:spcAft>
              <a:buFont typeface="Wingdings" panose="05000000000000000000" pitchFamily="2" charset="2"/>
              <a:buChar char="§"/>
            </a:pPr>
            <a:r>
              <a:rPr lang="it" sz="2200" i="1" dirty="0">
                <a:cs typeface="Arial" charset="0"/>
              </a:rPr>
              <a:t>Età raggiunta </a:t>
            </a:r>
            <a:r>
              <a:rPr lang="it" sz="2200" dirty="0">
                <a:cs typeface="Arial" charset="0"/>
              </a:rPr>
              <a:t>- Con l'avanzare dell'età i premi cambiano in base alla fascia di età e diventano più elevati*.</a:t>
            </a:r>
          </a:p>
          <a:p>
            <a:pPr marL="1257300" lvl="2" indent="-342900" rtl="0">
              <a:spcAft>
                <a:spcPts val="1200"/>
              </a:spcAft>
              <a:buFont typeface="Wingdings" panose="05000000000000000000" pitchFamily="2" charset="2"/>
              <a:buChar char="§"/>
            </a:pPr>
            <a:r>
              <a:rPr lang="it" sz="2200" i="1" dirty="0">
                <a:cs typeface="Arial" charset="0"/>
              </a:rPr>
              <a:t>Età di emissione </a:t>
            </a:r>
            <a:r>
              <a:rPr lang="it" sz="2200" dirty="0">
                <a:cs typeface="Arial" charset="0"/>
              </a:rPr>
              <a:t>- I premi sono fissati all'età del contraente al momento dell'acquisto della polizza e non aumentano se il contraente invecchia. </a:t>
            </a:r>
          </a:p>
          <a:p>
            <a:pPr marL="800100" lvl="1" indent="-342900" rtl="0">
              <a:spcAft>
                <a:spcPts val="1200"/>
              </a:spcAft>
              <a:buFont typeface="Wingdings" panose="05000000000000000000" pitchFamily="2" charset="2"/>
              <a:buChar char="§"/>
            </a:pPr>
            <a:r>
              <a:rPr lang="it" sz="2200" dirty="0">
                <a:cs typeface="Arial" charset="0"/>
              </a:rPr>
              <a:t>Polizze integrative con partecipazione ai costi (50% o 25% di partecipazione ai costi)</a:t>
            </a:r>
          </a:p>
          <a:p>
            <a:pPr marL="800100" lvl="1" indent="-342900" rtl="0">
              <a:spcAft>
                <a:spcPts val="1200"/>
              </a:spcAft>
              <a:buFont typeface="Wingdings" panose="05000000000000000000" pitchFamily="2" charset="2"/>
              <a:buChar char="§"/>
            </a:pPr>
            <a:r>
              <a:rPr lang="it" sz="2200" dirty="0">
                <a:cs typeface="Arial" charset="0"/>
              </a:rPr>
              <a:t>Supplemento Medicare ad alta deducibilità </a:t>
            </a:r>
          </a:p>
          <a:p>
            <a:pPr marL="800100" lvl="1" indent="-342900" rtl="0">
              <a:buFont typeface="Wingdings" panose="05000000000000000000" pitchFamily="2" charset="2"/>
              <a:buChar char="§"/>
            </a:pPr>
            <a:r>
              <a:rPr lang="it" sz="2200" dirty="0">
                <a:cs typeface="Arial" charset="0"/>
              </a:rPr>
              <a:t>Medicare Select  </a:t>
            </a:r>
          </a:p>
        </p:txBody>
      </p:sp>
      <p:sp>
        <p:nvSpPr>
          <p:cNvPr id="10" name="TextBox 9">
            <a:extLst>
              <a:ext uri="{FF2B5EF4-FFF2-40B4-BE49-F238E27FC236}">
                <a16:creationId xmlns:a16="http://schemas.microsoft.com/office/drawing/2014/main" id="{87BA9B50-46F3-4289-B99D-40961AE1A41B}"/>
              </a:ext>
            </a:extLst>
          </p:cNvPr>
          <p:cNvSpPr txBox="1"/>
          <p:nvPr/>
        </p:nvSpPr>
        <p:spPr>
          <a:xfrm>
            <a:off x="2023412" y="5974878"/>
            <a:ext cx="9330388" cy="400110"/>
          </a:xfrm>
          <a:prstGeom prst="rect">
            <a:avLst/>
          </a:prstGeom>
          <a:noFill/>
        </p:spPr>
        <p:txBody>
          <a:bodyPr wrap="square" rtlCol="0">
            <a:spAutoFit/>
          </a:bodyPr>
          <a:lstStyle/>
          <a:p>
            <a:pPr marL="0" lvl="3" rtl="0">
              <a:buSzPct val="95000"/>
              <a:defRPr/>
            </a:pPr>
            <a:r>
              <a:rPr lang="it" sz="2000" dirty="0">
                <a:cs typeface="Arial" panose="020B0604020202020204" pitchFamily="34" charset="0"/>
              </a:rPr>
              <a:t>*I </a:t>
            </a:r>
            <a:r>
              <a:rPr lang="it" sz="2000" i="1" dirty="0">
                <a:cs typeface="Arial" panose="020B0604020202020204" pitchFamily="34" charset="0"/>
              </a:rPr>
              <a:t>premi</a:t>
            </a:r>
            <a:r>
              <a:rPr lang="it" sz="1600" i="1" dirty="0"/>
              <a:t> Medigap possono anche aumentare ogni anno a causa degli adeguamenti al costo della vita.</a:t>
            </a:r>
          </a:p>
        </p:txBody>
      </p:sp>
    </p:spTree>
    <p:extLst>
      <p:ext uri="{BB962C8B-B14F-4D97-AF65-F5344CB8AC3E}">
        <p14:creationId xmlns:p14="http://schemas.microsoft.com/office/powerpoint/2010/main" val="2753956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it" sz="4000">
                <a:solidFill>
                  <a:schemeClr val="bg1"/>
                </a:solidFill>
                <a:latin typeface="Arial" panose="020B0604020202020204" pitchFamily="34" charset="0"/>
                <a:cs typeface="Arial" panose="020B0604020202020204" pitchFamily="34" charset="0"/>
              </a:rPr>
              <a:t>Benvenuti in Medicare </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0716A08E-6E40-457C-9472-1FC40EE8BFEE}"/>
              </a:ext>
            </a:extLst>
          </p:cNvPr>
          <p:cNvSpPr>
            <a:spLocks noGrp="1"/>
          </p:cNvSpPr>
          <p:nvPr>
            <p:ph type="sldNum" sz="quarter" idx="12"/>
          </p:nvPr>
        </p:nvSpPr>
        <p:spPr/>
        <p:txBody>
          <a:bodyPr rtlCol="0"/>
          <a:lstStyle/>
          <a:p>
            <a:pPr rtl="0"/>
            <a:fld id="{844A7B69-93E2-4D34-896D-EFDD7F03AB74}" type="slidenum">
              <a:rPr lang="en-US" smtClean="0"/>
              <a:t>4</a:t>
            </a:fld>
            <a:endParaRPr lang="en-US"/>
          </a:p>
        </p:txBody>
      </p:sp>
      <p:sp>
        <p:nvSpPr>
          <p:cNvPr id="11" name="Subtitle 2">
            <a:extLst>
              <a:ext uri="{FF2B5EF4-FFF2-40B4-BE49-F238E27FC236}">
                <a16:creationId xmlns:a16="http://schemas.microsoft.com/office/drawing/2014/main" id="{8B7A9E30-9C0F-4982-9881-55C979676BB1}"/>
              </a:ext>
            </a:extLst>
          </p:cNvPr>
          <p:cNvSpPr txBox="1">
            <a:spLocks/>
          </p:cNvSpPr>
          <p:nvPr/>
        </p:nvSpPr>
        <p:spPr>
          <a:xfrm>
            <a:off x="518031" y="1897334"/>
            <a:ext cx="5962282" cy="1412521"/>
          </a:xfrm>
          <a:prstGeom prst="rect">
            <a:avLst/>
          </a:prstGeom>
        </p:spPr>
        <p:txBody>
          <a:bodyPr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1800"/>
              </a:spcAft>
              <a:buNone/>
            </a:pPr>
            <a:r>
              <a:rPr lang="it" sz="21600" b="1"/>
              <a:t>Parte 1</a:t>
            </a:r>
          </a:p>
          <a:p>
            <a:pPr marL="0" indent="0" rtl="0">
              <a:buNone/>
            </a:pPr>
            <a:r>
              <a:rPr lang="it" sz="14400"/>
              <a:t> Iscrizione a Medicare</a:t>
            </a:r>
          </a:p>
          <a:p>
            <a:pPr marL="0" indent="0" rtl="0">
              <a:buNone/>
            </a:pPr>
            <a:endParaRPr lang="en-US" sz="14400" dirty="0"/>
          </a:p>
        </p:txBody>
      </p:sp>
      <p:pic>
        <p:nvPicPr>
          <p:cNvPr id="3" name="Picture 2">
            <a:extLst>
              <a:ext uri="{FF2B5EF4-FFF2-40B4-BE49-F238E27FC236}">
                <a16:creationId xmlns:a16="http://schemas.microsoft.com/office/drawing/2014/main" id="{AA8C5BEF-85F4-4F11-9A9A-9ADA846AB2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80383" y="1112216"/>
            <a:ext cx="6811617" cy="4633567"/>
          </a:xfrm>
          <a:prstGeom prst="rect">
            <a:avLst/>
          </a:prstGeom>
        </p:spPr>
      </p:pic>
      <p:pic>
        <p:nvPicPr>
          <p:cNvPr id="8" name="Picture 7">
            <a:extLst>
              <a:ext uri="{FF2B5EF4-FFF2-40B4-BE49-F238E27FC236}">
                <a16:creationId xmlns:a16="http://schemas.microsoft.com/office/drawing/2014/main" id="{957667BF-2E53-4E8D-8EA0-084DA4E014A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7568" y="5611122"/>
            <a:ext cx="2954044" cy="927789"/>
          </a:xfrm>
          <a:prstGeom prst="rect">
            <a:avLst/>
          </a:prstGeom>
          <a:noFill/>
          <a:ln>
            <a:noFill/>
          </a:ln>
        </p:spPr>
      </p:pic>
    </p:spTree>
    <p:extLst>
      <p:ext uri="{BB962C8B-B14F-4D97-AF65-F5344CB8AC3E}">
        <p14:creationId xmlns:p14="http://schemas.microsoft.com/office/powerpoint/2010/main" val="34750236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rtlCol="0"/>
          <a:lstStyle/>
          <a:p>
            <a:pPr rtl="0"/>
            <a:fld id="{844A7B69-93E2-4D34-896D-EFDD7F03AB74}" type="slidenum">
              <a:rPr lang="en-US" smtClean="0"/>
              <a:t>40</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it" sz="4000">
                <a:solidFill>
                  <a:schemeClr val="bg1"/>
                </a:solidFill>
                <a:latin typeface="Arial" panose="020B0604020202020204" pitchFamily="34" charset="0"/>
                <a:cs typeface="Arial" panose="020B0604020202020204" pitchFamily="34" charset="0"/>
              </a:rPr>
              <a:t>Assicurazione Medigap</a:t>
            </a:r>
          </a:p>
          <a:p>
            <a:pPr algn="ctr" rtl="0"/>
            <a:endParaRPr lang="en-US" sz="1200" dirty="0">
              <a:solidFill>
                <a:schemeClr val="bg1"/>
              </a:solidFill>
              <a:latin typeface="Arial" panose="020B0604020202020204" pitchFamily="34" charset="0"/>
              <a:cs typeface="Arial" panose="020B0604020202020204" pitchFamily="34" charset="0"/>
            </a:endParaRPr>
          </a:p>
        </p:txBody>
      </p:sp>
      <p:pic>
        <p:nvPicPr>
          <p:cNvPr id="7" name="Picture 6" title="Medigap icon">
            <a:extLst>
              <a:ext uri="{FF2B5EF4-FFF2-40B4-BE49-F238E27FC236}">
                <a16:creationId xmlns:a16="http://schemas.microsoft.com/office/drawing/2014/main" id="{8530AC6D-E5AF-4B08-A53C-D28357A9BE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0663" y="1986127"/>
            <a:ext cx="1208475" cy="1042865"/>
          </a:xfrm>
          <a:prstGeom prst="rect">
            <a:avLst/>
          </a:prstGeom>
        </p:spPr>
      </p:pic>
      <p:sp>
        <p:nvSpPr>
          <p:cNvPr id="3" name="Rectangle 2">
            <a:extLst>
              <a:ext uri="{FF2B5EF4-FFF2-40B4-BE49-F238E27FC236}">
                <a16:creationId xmlns:a16="http://schemas.microsoft.com/office/drawing/2014/main" id="{5DD0DC83-7224-49E2-99BE-1C58638AC856}"/>
              </a:ext>
            </a:extLst>
          </p:cNvPr>
          <p:cNvSpPr/>
          <p:nvPr/>
        </p:nvSpPr>
        <p:spPr>
          <a:xfrm>
            <a:off x="2330824" y="1150719"/>
            <a:ext cx="9170513" cy="5570756"/>
          </a:xfrm>
          <a:prstGeom prst="rect">
            <a:avLst/>
          </a:prstGeom>
        </p:spPr>
        <p:txBody>
          <a:bodyPr wrap="square" rtlCol="0">
            <a:spAutoFit/>
          </a:bodyPr>
          <a:lstStyle/>
          <a:p>
            <a:pPr marL="571500" indent="-571500" rtl="0">
              <a:buFont typeface="Wingdings" panose="05000000000000000000" pitchFamily="2" charset="2"/>
              <a:buChar char="§"/>
              <a:defRPr/>
            </a:pPr>
            <a:r>
              <a:rPr lang="it" sz="2400" b="1" dirty="0">
                <a:cs typeface="Arial" panose="020B0604020202020204" pitchFamily="34" charset="0"/>
              </a:rPr>
              <a:t>Le </a:t>
            </a:r>
            <a:r>
              <a:rPr lang="it" sz="2400" dirty="0">
                <a:cs typeface="Arial" panose="020B0604020202020204" pitchFamily="34" charset="0"/>
              </a:rPr>
              <a:t>prestazioni di base coprono:</a:t>
            </a:r>
          </a:p>
          <a:p>
            <a:pPr marL="1028700" lvl="1" indent="-571500" rtl="0">
              <a:buFont typeface="Wingdings" panose="05000000000000000000" pitchFamily="2" charset="2"/>
              <a:buChar char="§"/>
              <a:defRPr/>
            </a:pPr>
            <a:r>
              <a:rPr lang="it" sz="2400" dirty="0">
                <a:cs typeface="Arial" panose="020B0604020202020204" pitchFamily="34" charset="0"/>
              </a:rPr>
              <a:t>Copay Parte A</a:t>
            </a:r>
          </a:p>
          <a:p>
            <a:pPr marL="1028700" lvl="1" indent="-571500" rtl="0">
              <a:buFont typeface="Wingdings" panose="05000000000000000000" pitchFamily="2" charset="2"/>
              <a:buChar char="§"/>
              <a:defRPr/>
            </a:pPr>
            <a:r>
              <a:rPr lang="it" sz="2400" dirty="0">
                <a:cs typeface="Arial" panose="020B0604020202020204" pitchFamily="34" charset="0"/>
              </a:rPr>
              <a:t>Parte B 20% di coassicurazione</a:t>
            </a:r>
          </a:p>
          <a:p>
            <a:pPr marL="1028700" lvl="1" indent="-571500" rtl="0">
              <a:buFont typeface="Wingdings" panose="05000000000000000000" pitchFamily="2" charset="2"/>
              <a:buChar char="§"/>
              <a:defRPr/>
            </a:pPr>
            <a:r>
              <a:rPr lang="it" sz="2400" dirty="0">
                <a:cs typeface="Arial" panose="020B0604020202020204" pitchFamily="34" charset="0"/>
              </a:rPr>
              <a:t>Giorni aggiuntivi di degenza psichiatrica</a:t>
            </a:r>
          </a:p>
          <a:p>
            <a:pPr marL="1028700" lvl="1" indent="-571500" rtl="0">
              <a:buFont typeface="Wingdings" panose="05000000000000000000" pitchFamily="2" charset="2"/>
              <a:buChar char="§"/>
              <a:defRPr/>
            </a:pPr>
            <a:r>
              <a:rPr lang="it" sz="2400" dirty="0">
                <a:cs typeface="Arial" panose="020B0604020202020204" pitchFamily="34" charset="0"/>
              </a:rPr>
              <a:t>I primi 3 litri di sangue</a:t>
            </a:r>
          </a:p>
          <a:p>
            <a:pPr marL="1028700" lvl="1" indent="-571500" rtl="0">
              <a:spcAft>
                <a:spcPts val="1200"/>
              </a:spcAft>
              <a:buFont typeface="Wingdings" panose="05000000000000000000" pitchFamily="2" charset="2"/>
              <a:buChar char="§"/>
              <a:defRPr/>
            </a:pPr>
            <a:r>
              <a:rPr lang="it" sz="2400" dirty="0">
                <a:cs typeface="Arial" panose="020B0604020202020204" pitchFamily="34" charset="0"/>
              </a:rPr>
              <a:t>40 visite di assistenza sanitaria a domicilio.</a:t>
            </a:r>
            <a:endParaRPr lang="en-US" sz="3200" dirty="0">
              <a:cs typeface="Arial" panose="020B0604020202020204" pitchFamily="34" charset="0"/>
            </a:endParaRPr>
          </a:p>
          <a:p>
            <a:pPr marL="457200" indent="-457200" rtl="0">
              <a:spcAft>
                <a:spcPts val="1200"/>
              </a:spcAft>
              <a:buFont typeface="Wingdings" panose="05000000000000000000" pitchFamily="2" charset="2"/>
              <a:buChar char="§"/>
              <a:defRPr/>
            </a:pPr>
            <a:r>
              <a:rPr lang="it" sz="2400" b="1" dirty="0">
                <a:cs typeface="Arial" panose="020B0604020202020204" pitchFamily="34" charset="0"/>
              </a:rPr>
              <a:t>Prestazioni obbligatorie del Wisconsin: </a:t>
            </a:r>
            <a:br>
              <a:rPr lang="en-US" sz="2400" b="1" dirty="0">
                <a:cs typeface="Arial" panose="020B0604020202020204" pitchFamily="34" charset="0"/>
              </a:rPr>
            </a:br>
            <a:r>
              <a:rPr lang="it" sz="2400" dirty="0">
                <a:cs typeface="Arial" panose="020B0604020202020204" pitchFamily="34" charset="0"/>
              </a:rPr>
              <a:t>Copre alcuni servizi di chiropratica e 30 giorni di assistenza infermieristica qualificata non Medicare.  </a:t>
            </a:r>
            <a:r>
              <a:rPr lang="it" sz="2400" i="1" dirty="0">
                <a:cs typeface="Arial" panose="020B0604020202020204" pitchFamily="34" charset="0"/>
              </a:rPr>
              <a:t>(Si applica solo alle polizze emesse in Wisconsin per i residenti in Wisconsin).</a:t>
            </a:r>
          </a:p>
          <a:p>
            <a:pPr marL="457200" indent="-457200" rtl="0">
              <a:spcAft>
                <a:spcPts val="1200"/>
              </a:spcAft>
              <a:buFont typeface="Wingdings" panose="05000000000000000000" pitchFamily="2" charset="2"/>
              <a:buChar char="§"/>
              <a:defRPr/>
            </a:pPr>
            <a:r>
              <a:rPr lang="it" sz="2400" dirty="0">
                <a:cs typeface="Arial" panose="020B0604020202020204" pitchFamily="34" charset="0"/>
              </a:rPr>
              <a:t>Si veda l'Office of Commissioner of Insurance's </a:t>
            </a:r>
            <a:br>
              <a:rPr lang="en-US" sz="2400" dirty="0">
                <a:cs typeface="Arial" panose="020B0604020202020204" pitchFamily="34" charset="0"/>
              </a:rPr>
            </a:br>
            <a:r>
              <a:rPr lang="it" sz="2400" dirty="0">
                <a:cs typeface="Arial" panose="020B0604020202020204" pitchFamily="34" charset="0"/>
              </a:rPr>
              <a:t>"</a:t>
            </a:r>
            <a:r>
              <a:rPr lang="it" sz="2400" dirty="0">
                <a:cs typeface="Arial" panose="020B0604020202020204" pitchFamily="34" charset="0"/>
                <a:hlinkClick r:id="rId4"/>
              </a:rPr>
              <a:t>Guida del WI all'assicurazione sanitaria per le persone con Medicare</a:t>
            </a:r>
            <a:r>
              <a:rPr lang="it" sz="2400" dirty="0">
                <a:cs typeface="Arial" panose="020B0604020202020204" pitchFamily="34" charset="0"/>
              </a:rPr>
              <a:t>". </a:t>
            </a:r>
            <a:br>
              <a:rPr lang="en-US" sz="2400" dirty="0">
                <a:cs typeface="Arial" panose="020B0604020202020204" pitchFamily="34" charset="0"/>
              </a:rPr>
            </a:br>
            <a:r>
              <a:rPr lang="it" sz="2400" dirty="0">
                <a:cs typeface="Arial" panose="020B0604020202020204" pitchFamily="34" charset="0"/>
              </a:rPr>
              <a:t>per maggiori informazioni.</a:t>
            </a:r>
            <a:endParaRPr lang="en-US" sz="2400" dirty="0"/>
          </a:p>
        </p:txBody>
      </p:sp>
    </p:spTree>
    <p:extLst>
      <p:ext uri="{BB962C8B-B14F-4D97-AF65-F5344CB8AC3E}">
        <p14:creationId xmlns:p14="http://schemas.microsoft.com/office/powerpoint/2010/main" val="31313506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it" sz="4000">
                <a:solidFill>
                  <a:schemeClr val="bg1"/>
                </a:solidFill>
                <a:latin typeface="Arial" panose="020B0604020202020204" pitchFamily="34" charset="0"/>
                <a:cs typeface="Arial" panose="020B0604020202020204" pitchFamily="34" charset="0"/>
              </a:rPr>
              <a:t>Assicurazione Medigap</a:t>
            </a:r>
          </a:p>
          <a:p>
            <a:pPr algn="ctr" rtl="0"/>
            <a:endParaRPr lang="en-US" sz="1200" dirty="0">
              <a:solidFill>
                <a:schemeClr val="bg1"/>
              </a:solidFill>
              <a:latin typeface="Arial" panose="020B0604020202020204" pitchFamily="34" charset="0"/>
              <a:cs typeface="Arial" panose="020B0604020202020204" pitchFamily="34" charset="0"/>
            </a:endParaRPr>
          </a:p>
        </p:txBody>
      </p:sp>
      <p:pic>
        <p:nvPicPr>
          <p:cNvPr id="7" name="Picture 6" title="Medigap icon">
            <a:extLst>
              <a:ext uri="{FF2B5EF4-FFF2-40B4-BE49-F238E27FC236}">
                <a16:creationId xmlns:a16="http://schemas.microsoft.com/office/drawing/2014/main" id="{8530AC6D-E5AF-4B08-A53C-D28357A9BE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0663" y="1986127"/>
            <a:ext cx="1208475" cy="1042865"/>
          </a:xfrm>
          <a:prstGeom prst="rect">
            <a:avLst/>
          </a:prstGeom>
        </p:spPr>
      </p:pic>
      <p:sp>
        <p:nvSpPr>
          <p:cNvPr id="2" name="Rectangle 1">
            <a:extLst>
              <a:ext uri="{FF2B5EF4-FFF2-40B4-BE49-F238E27FC236}">
                <a16:creationId xmlns:a16="http://schemas.microsoft.com/office/drawing/2014/main" id="{2D178642-0688-413B-AAFB-7D292AE60FBA}"/>
              </a:ext>
            </a:extLst>
          </p:cNvPr>
          <p:cNvSpPr/>
          <p:nvPr/>
        </p:nvSpPr>
        <p:spPr>
          <a:xfrm>
            <a:off x="3323074" y="1534347"/>
            <a:ext cx="5373587" cy="584775"/>
          </a:xfrm>
          <a:prstGeom prst="rect">
            <a:avLst/>
          </a:prstGeom>
        </p:spPr>
        <p:txBody>
          <a:bodyPr wrap="none" rtlCol="0">
            <a:spAutoFit/>
          </a:bodyPr>
          <a:lstStyle/>
          <a:p>
            <a:pPr rtl="0"/>
            <a:r>
              <a:rPr lang="it" sz="3200" b="1">
                <a:latin typeface="Arial" panose="020B0604020202020204" pitchFamily="34" charset="0"/>
                <a:cs typeface="Arial" panose="020B0604020202020204" pitchFamily="34" charset="0"/>
              </a:rPr>
              <a:t>Riders opzionali (prestazioni):</a:t>
            </a:r>
            <a:endParaRPr lang="en-US" sz="3200" b="1"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05AFC34B-92DA-440C-9722-0457E6366C90}"/>
              </a:ext>
            </a:extLst>
          </p:cNvPr>
          <p:cNvSpPr/>
          <p:nvPr/>
        </p:nvSpPr>
        <p:spPr>
          <a:xfrm>
            <a:off x="2678654" y="2390569"/>
            <a:ext cx="8197327" cy="3539430"/>
          </a:xfrm>
          <a:prstGeom prst="rect">
            <a:avLst/>
          </a:prstGeom>
        </p:spPr>
        <p:txBody>
          <a:bodyPr wrap="square" rtlCol="0">
            <a:spAutoFit/>
          </a:bodyPr>
          <a:lstStyle/>
          <a:p>
            <a:pPr marL="342900" indent="-342900" rtl="0">
              <a:spcAft>
                <a:spcPts val="600"/>
              </a:spcAft>
              <a:buFont typeface="Wingdings" panose="05000000000000000000" pitchFamily="2" charset="2"/>
              <a:buChar char="§"/>
              <a:defRPr/>
            </a:pPr>
            <a:r>
              <a:rPr lang="it" sz="2400"/>
              <a:t>Parte A Deducibile (o Parte A 50% Deducibile)</a:t>
            </a:r>
          </a:p>
          <a:p>
            <a:pPr marL="342900" indent="-342900" rtl="0">
              <a:spcAft>
                <a:spcPts val="600"/>
              </a:spcAft>
              <a:buFont typeface="Wingdings" panose="05000000000000000000" pitchFamily="2" charset="2"/>
              <a:buChar char="§"/>
              <a:defRPr/>
            </a:pPr>
            <a:r>
              <a:rPr lang="it" sz="2400"/>
              <a:t>Parte B Franchigia*</a:t>
            </a:r>
            <a:endParaRPr lang="en-US" sz="2400" dirty="0">
              <a:solidFill>
                <a:srgbClr val="FF0000"/>
              </a:solidFill>
            </a:endParaRPr>
          </a:p>
          <a:p>
            <a:pPr marL="342900" indent="-342900" rtl="0">
              <a:spcAft>
                <a:spcPts val="600"/>
              </a:spcAft>
              <a:buFont typeface="Wingdings" panose="05000000000000000000" pitchFamily="2" charset="2"/>
              <a:buChar char="§"/>
              <a:defRPr/>
            </a:pPr>
            <a:r>
              <a:rPr lang="it" sz="2400"/>
              <a:t>Parte B Copay/Coinsurance (riduce i premi)</a:t>
            </a:r>
          </a:p>
          <a:p>
            <a:pPr marL="342900" indent="-342900" rtl="0">
              <a:spcAft>
                <a:spcPts val="600"/>
              </a:spcAft>
              <a:buFont typeface="Wingdings" panose="05000000000000000000" pitchFamily="2" charset="2"/>
              <a:buChar char="§"/>
              <a:defRPr/>
            </a:pPr>
            <a:r>
              <a:rPr lang="it" sz="2400"/>
              <a:t>Parte B Oneri in eccesso</a:t>
            </a:r>
          </a:p>
          <a:p>
            <a:pPr marL="342900" indent="-342900" rtl="0">
              <a:spcAft>
                <a:spcPts val="600"/>
              </a:spcAft>
              <a:buFont typeface="Wingdings" panose="05000000000000000000" pitchFamily="2" charset="2"/>
              <a:buChar char="§"/>
              <a:defRPr/>
            </a:pPr>
            <a:r>
              <a:rPr lang="it" sz="2400"/>
              <a:t>Assistenza sanitaria domiciliare aggiuntiva </a:t>
            </a:r>
          </a:p>
          <a:p>
            <a:pPr marL="342900" indent="-342900" rtl="0">
              <a:spcAft>
                <a:spcPts val="1800"/>
              </a:spcAft>
              <a:buFont typeface="Wingdings" panose="05000000000000000000" pitchFamily="2" charset="2"/>
              <a:buChar char="§"/>
              <a:defRPr/>
            </a:pPr>
            <a:r>
              <a:rPr lang="it" sz="2400"/>
              <a:t>Viaggi d'emergenza all'estero </a:t>
            </a:r>
          </a:p>
          <a:p>
            <a:pPr rtl="0">
              <a:spcAft>
                <a:spcPts val="600"/>
              </a:spcAft>
              <a:defRPr/>
            </a:pPr>
            <a:r>
              <a:rPr lang="it" sz="2000"/>
              <a:t>*A </a:t>
            </a:r>
            <a:r>
              <a:rPr lang="it" sz="2000" i="1"/>
              <a:t>partire dal 1° gennaio 2020, la franchigia della Parte B non è più un'opzione per i nuovi idonei a Medicare. </a:t>
            </a:r>
          </a:p>
        </p:txBody>
      </p:sp>
      <p:sp>
        <p:nvSpPr>
          <p:cNvPr id="9" name="Slide Number Placeholder 8">
            <a:extLst>
              <a:ext uri="{FF2B5EF4-FFF2-40B4-BE49-F238E27FC236}">
                <a16:creationId xmlns:a16="http://schemas.microsoft.com/office/drawing/2014/main" id="{12EDCC9D-16B9-47E8-8349-9C4C6BDA3B1F}"/>
              </a:ext>
            </a:extLst>
          </p:cNvPr>
          <p:cNvSpPr>
            <a:spLocks noGrp="1"/>
          </p:cNvSpPr>
          <p:nvPr>
            <p:ph type="sldNum" sz="quarter" idx="12"/>
          </p:nvPr>
        </p:nvSpPr>
        <p:spPr/>
        <p:txBody>
          <a:bodyPr rtlCol="0"/>
          <a:lstStyle/>
          <a:p>
            <a:pPr rtl="0"/>
            <a:fld id="{844A7B69-93E2-4D34-896D-EFDD7F03AB74}" type="slidenum">
              <a:rPr lang="en-US" smtClean="0"/>
              <a:t>41</a:t>
            </a:fld>
            <a:endParaRPr lang="en-US"/>
          </a:p>
        </p:txBody>
      </p:sp>
    </p:spTree>
    <p:extLst>
      <p:ext uri="{BB962C8B-B14F-4D97-AF65-F5344CB8AC3E}">
        <p14:creationId xmlns:p14="http://schemas.microsoft.com/office/powerpoint/2010/main" val="26775084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rtlCol="0"/>
          <a:lstStyle/>
          <a:p>
            <a:pPr rtl="0"/>
            <a:fld id="{844A7B69-93E2-4D34-896D-EFDD7F03AB74}" type="slidenum">
              <a:rPr lang="en-US" smtClean="0"/>
              <a:t>42</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it" sz="4000">
                <a:solidFill>
                  <a:schemeClr val="bg1"/>
                </a:solidFill>
                <a:latin typeface="Arial" panose="020B0604020202020204" pitchFamily="34" charset="0"/>
                <a:cs typeface="Arial" panose="020B0604020202020204" pitchFamily="34" charset="0"/>
              </a:rPr>
              <a:t>Assicurazione Medigap</a:t>
            </a:r>
          </a:p>
          <a:p>
            <a:pPr algn="ctr" rtl="0"/>
            <a:endParaRPr lang="en-US" sz="1200" dirty="0">
              <a:solidFill>
                <a:schemeClr val="bg1"/>
              </a:solidFill>
              <a:latin typeface="Arial" panose="020B0604020202020204" pitchFamily="34" charset="0"/>
              <a:cs typeface="Arial" panose="020B0604020202020204" pitchFamily="34" charset="0"/>
            </a:endParaRPr>
          </a:p>
        </p:txBody>
      </p:sp>
      <p:pic>
        <p:nvPicPr>
          <p:cNvPr id="7" name="Picture 6" title="Medigap icon">
            <a:extLst>
              <a:ext uri="{FF2B5EF4-FFF2-40B4-BE49-F238E27FC236}">
                <a16:creationId xmlns:a16="http://schemas.microsoft.com/office/drawing/2014/main" id="{8530AC6D-E5AF-4B08-A53C-D28357A9BE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0663" y="1986127"/>
            <a:ext cx="1208475" cy="1042865"/>
          </a:xfrm>
          <a:prstGeom prst="rect">
            <a:avLst/>
          </a:prstGeom>
        </p:spPr>
      </p:pic>
      <p:sp>
        <p:nvSpPr>
          <p:cNvPr id="2" name="Rectangle 1">
            <a:extLst>
              <a:ext uri="{FF2B5EF4-FFF2-40B4-BE49-F238E27FC236}">
                <a16:creationId xmlns:a16="http://schemas.microsoft.com/office/drawing/2014/main" id="{FDF57E1A-AB61-43AB-A6D6-D6E76884823B}"/>
              </a:ext>
            </a:extLst>
          </p:cNvPr>
          <p:cNvSpPr/>
          <p:nvPr/>
        </p:nvSpPr>
        <p:spPr>
          <a:xfrm>
            <a:off x="4259729" y="1401352"/>
            <a:ext cx="4350871" cy="584775"/>
          </a:xfrm>
          <a:prstGeom prst="rect">
            <a:avLst/>
          </a:prstGeom>
        </p:spPr>
        <p:txBody>
          <a:bodyPr wrap="none" rtlCol="0">
            <a:spAutoFit/>
          </a:bodyPr>
          <a:lstStyle/>
          <a:p>
            <a:pPr rtl="0"/>
            <a:r>
              <a:rPr lang="it" sz="3200" b="1">
                <a:latin typeface="Arial" panose="020B0604020202020204" pitchFamily="34" charset="0"/>
                <a:cs typeface="Arial" panose="020B0604020202020204" pitchFamily="34" charset="0"/>
              </a:rPr>
              <a:t>I passi per l'acquisto di una polizza</a:t>
            </a:r>
            <a:endParaRPr lang="en-US" sz="3200" b="1"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B7E7D924-DA45-4F36-A57D-80BC22B2D037}"/>
              </a:ext>
            </a:extLst>
          </p:cNvPr>
          <p:cNvSpPr/>
          <p:nvPr/>
        </p:nvSpPr>
        <p:spPr>
          <a:xfrm>
            <a:off x="2676938" y="2507559"/>
            <a:ext cx="8441635" cy="3600986"/>
          </a:xfrm>
          <a:prstGeom prst="rect">
            <a:avLst/>
          </a:prstGeom>
        </p:spPr>
        <p:txBody>
          <a:bodyPr wrap="square" rtlCol="0">
            <a:spAutoFit/>
          </a:bodyPr>
          <a:lstStyle/>
          <a:p>
            <a:pPr marL="342900" indent="-342900" rtl="0">
              <a:spcAft>
                <a:spcPts val="1200"/>
              </a:spcAft>
              <a:buFont typeface="Wingdings" panose="05000000000000000000" pitchFamily="2" charset="2"/>
              <a:buChar char="§"/>
              <a:defRPr/>
            </a:pPr>
            <a:r>
              <a:rPr lang="it" sz="2200"/>
              <a:t>FASE 1:	Decida quali benefici (rider) desidera, poi decida 			quale polizza Medigap soddisfa le sue esigenze.</a:t>
            </a:r>
          </a:p>
          <a:p>
            <a:pPr marL="342900" indent="-342900" rtl="0">
              <a:spcAft>
                <a:spcPts val="1200"/>
              </a:spcAft>
              <a:buFont typeface="Wingdings" panose="05000000000000000000" pitchFamily="2" charset="2"/>
              <a:buChar char="§"/>
              <a:defRPr/>
            </a:pPr>
            <a:r>
              <a:rPr lang="it" sz="2200"/>
              <a:t>FASE 2: 	Scoprite quali compagnie assicurative vendono Medigap 			politiche nel vostro Stato. </a:t>
            </a:r>
          </a:p>
          <a:p>
            <a:pPr marL="342900" indent="-342900" rtl="0">
              <a:spcAft>
                <a:spcPts val="1200"/>
              </a:spcAft>
              <a:buFont typeface="Wingdings" panose="05000000000000000000" pitchFamily="2" charset="2"/>
              <a:buChar char="§"/>
              <a:defRPr/>
            </a:pPr>
            <a:r>
              <a:rPr lang="it" sz="2200"/>
              <a:t>FASE 3: 	Chiamare le compagnie assicurative (o l'agente assicurativo) che 			vendere le polizze Medigap di suo interesse e 			confrontare i costi.</a:t>
            </a:r>
          </a:p>
          <a:p>
            <a:pPr marL="342900" indent="-342900" rtl="0">
              <a:buFont typeface="Wingdings" panose="05000000000000000000" pitchFamily="2" charset="2"/>
              <a:buChar char="§"/>
              <a:defRPr/>
            </a:pPr>
            <a:r>
              <a:rPr lang="it" sz="2200"/>
              <a:t>FASE 4:	Acquistare la polizza Medigap. </a:t>
            </a:r>
          </a:p>
          <a:p>
            <a:pPr marL="342900" indent="-342900" rtl="0">
              <a:buFont typeface="Wingdings" panose="05000000000000000000" pitchFamily="2" charset="2"/>
              <a:buChar char="§"/>
              <a:defRPr/>
            </a:pPr>
            <a:endParaRPr lang="en-US" sz="2200" dirty="0"/>
          </a:p>
        </p:txBody>
      </p:sp>
    </p:spTree>
    <p:extLst>
      <p:ext uri="{BB962C8B-B14F-4D97-AF65-F5344CB8AC3E}">
        <p14:creationId xmlns:p14="http://schemas.microsoft.com/office/powerpoint/2010/main" val="15491511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rtlCol="0"/>
          <a:lstStyle/>
          <a:p>
            <a:pPr rtl="0"/>
            <a:fld id="{844A7B69-93E2-4D34-896D-EFDD7F03AB74}" type="slidenum">
              <a:rPr lang="en-US" smtClean="0"/>
              <a:t>43</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it" sz="4000">
                <a:solidFill>
                  <a:schemeClr val="bg1"/>
                </a:solidFill>
                <a:latin typeface="Arial" panose="020B0604020202020204" pitchFamily="34" charset="0"/>
                <a:cs typeface="Arial" panose="020B0604020202020204" pitchFamily="34" charset="0"/>
              </a:rPr>
              <a:t>Assicurazione Medigap</a:t>
            </a:r>
          </a:p>
          <a:p>
            <a:pPr algn="ctr" rtl="0"/>
            <a:endParaRPr lang="en-US" sz="1200" dirty="0">
              <a:solidFill>
                <a:schemeClr val="bg1"/>
              </a:solidFill>
              <a:latin typeface="Arial" panose="020B0604020202020204" pitchFamily="34" charset="0"/>
              <a:cs typeface="Arial" panose="020B0604020202020204" pitchFamily="34" charset="0"/>
            </a:endParaRPr>
          </a:p>
        </p:txBody>
      </p:sp>
      <p:pic>
        <p:nvPicPr>
          <p:cNvPr id="7" name="Picture 6" title="Medigap icon">
            <a:extLst>
              <a:ext uri="{FF2B5EF4-FFF2-40B4-BE49-F238E27FC236}">
                <a16:creationId xmlns:a16="http://schemas.microsoft.com/office/drawing/2014/main" id="{8530AC6D-E5AF-4B08-A53C-D28357A9BE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0663" y="1986127"/>
            <a:ext cx="1208475" cy="1042865"/>
          </a:xfrm>
          <a:prstGeom prst="rect">
            <a:avLst/>
          </a:prstGeom>
        </p:spPr>
      </p:pic>
      <p:sp>
        <p:nvSpPr>
          <p:cNvPr id="2" name="Rectangle 1">
            <a:extLst>
              <a:ext uri="{FF2B5EF4-FFF2-40B4-BE49-F238E27FC236}">
                <a16:creationId xmlns:a16="http://schemas.microsoft.com/office/drawing/2014/main" id="{536A8B2A-E543-48DD-8742-9C35993B988C}"/>
              </a:ext>
            </a:extLst>
          </p:cNvPr>
          <p:cNvSpPr/>
          <p:nvPr/>
        </p:nvSpPr>
        <p:spPr>
          <a:xfrm>
            <a:off x="2745884" y="1277757"/>
            <a:ext cx="6700232" cy="538609"/>
          </a:xfrm>
          <a:prstGeom prst="rect">
            <a:avLst/>
          </a:prstGeom>
        </p:spPr>
        <p:txBody>
          <a:bodyPr wrap="none" rtlCol="0">
            <a:spAutoFit/>
          </a:bodyPr>
          <a:lstStyle/>
          <a:p>
            <a:pPr rtl="0"/>
            <a:r>
              <a:rPr lang="it" sz="2900" b="1">
                <a:latin typeface="Arial" panose="020B0604020202020204" pitchFamily="34" charset="0"/>
                <a:cs typeface="Arial" panose="020B0604020202020204" pitchFamily="34" charset="0"/>
              </a:rPr>
              <a:t>Quando è possibile acquistare una polizza Medigap</a:t>
            </a:r>
          </a:p>
        </p:txBody>
      </p:sp>
      <p:sp>
        <p:nvSpPr>
          <p:cNvPr id="3" name="Rectangle 2">
            <a:extLst>
              <a:ext uri="{FF2B5EF4-FFF2-40B4-BE49-F238E27FC236}">
                <a16:creationId xmlns:a16="http://schemas.microsoft.com/office/drawing/2014/main" id="{172B04E8-40A3-4072-BB2C-C19056BAC799}"/>
              </a:ext>
            </a:extLst>
          </p:cNvPr>
          <p:cNvSpPr/>
          <p:nvPr/>
        </p:nvSpPr>
        <p:spPr>
          <a:xfrm>
            <a:off x="2653119" y="1816366"/>
            <a:ext cx="8700681" cy="1862048"/>
          </a:xfrm>
          <a:prstGeom prst="rect">
            <a:avLst/>
          </a:prstGeom>
        </p:spPr>
        <p:txBody>
          <a:bodyPr wrap="square" rtlCol="0">
            <a:spAutoFit/>
          </a:bodyPr>
          <a:lstStyle/>
          <a:p>
            <a:pPr marL="285750" indent="-285750" rtl="0">
              <a:spcAft>
                <a:spcPts val="600"/>
              </a:spcAft>
              <a:buFont typeface="Wingdings" panose="05000000000000000000" pitchFamily="2" charset="2"/>
              <a:buChar char="§"/>
              <a:defRPr/>
            </a:pPr>
            <a:r>
              <a:rPr lang="it" sz="2200" dirty="0">
                <a:solidFill>
                  <a:srgbClr val="000000"/>
                </a:solidFill>
              </a:rPr>
              <a:t>Il periodo di iscrizione aperta </a:t>
            </a:r>
            <a:r>
              <a:rPr lang="it" sz="2200" b="1" dirty="0">
                <a:solidFill>
                  <a:srgbClr val="000000"/>
                </a:solidFill>
              </a:rPr>
              <a:t>( </a:t>
            </a:r>
            <a:r>
              <a:rPr lang="it" sz="2200" dirty="0">
                <a:solidFill>
                  <a:srgbClr val="000000"/>
                </a:solidFill>
              </a:rPr>
              <a:t>Open Enrollment Period , OEP), della durata di 6 mesi, inizia quando si hanno 65 anni o più e si è iscritti alla Parte B. </a:t>
            </a:r>
          </a:p>
          <a:p>
            <a:pPr marL="285750" indent="-285750" rtl="0">
              <a:buFont typeface="Wingdings" panose="05000000000000000000" pitchFamily="2" charset="2"/>
              <a:buChar char="§"/>
              <a:defRPr/>
            </a:pPr>
            <a:r>
              <a:rPr lang="it" sz="2200" dirty="0">
                <a:solidFill>
                  <a:srgbClr val="000000"/>
                </a:solidFill>
              </a:rPr>
              <a:t>Può acquistare una polizza Medigap ogni volta che una compagnia assicurativa gliela vende.</a:t>
            </a:r>
          </a:p>
        </p:txBody>
      </p:sp>
      <p:graphicFrame>
        <p:nvGraphicFramePr>
          <p:cNvPr id="8" name="Table 7" title="table showing value in enrolling in Medigap during Medigap OEP">
            <a:extLst>
              <a:ext uri="{FF2B5EF4-FFF2-40B4-BE49-F238E27FC236}">
                <a16:creationId xmlns:a16="http://schemas.microsoft.com/office/drawing/2014/main" id="{8166DF21-5823-44E9-BBFA-77DCC03C299E}"/>
              </a:ext>
            </a:extLst>
          </p:cNvPr>
          <p:cNvGraphicFramePr>
            <a:graphicFrameLocks noGrp="1"/>
          </p:cNvGraphicFramePr>
          <p:nvPr>
            <p:extLst>
              <p:ext uri="{D42A27DB-BD31-4B8C-83A1-F6EECF244321}">
                <p14:modId xmlns:p14="http://schemas.microsoft.com/office/powerpoint/2010/main" val="456102369"/>
              </p:ext>
            </p:extLst>
          </p:nvPr>
        </p:nvGraphicFramePr>
        <p:xfrm>
          <a:off x="2496668" y="3772485"/>
          <a:ext cx="8857132" cy="2925203"/>
        </p:xfrm>
        <a:graphic>
          <a:graphicData uri="http://schemas.openxmlformats.org/drawingml/2006/table">
            <a:tbl>
              <a:tblPr firstRow="1" bandRow="1">
                <a:tableStyleId>{5C22544A-7EE6-4342-B048-85BDC9FD1C3A}</a:tableStyleId>
              </a:tblPr>
              <a:tblGrid>
                <a:gridCol w="4428566">
                  <a:extLst>
                    <a:ext uri="{9D8B030D-6E8A-4147-A177-3AD203B41FA5}">
                      <a16:colId xmlns:a16="http://schemas.microsoft.com/office/drawing/2014/main" val="20000"/>
                    </a:ext>
                  </a:extLst>
                </a:gridCol>
                <a:gridCol w="4428566">
                  <a:extLst>
                    <a:ext uri="{9D8B030D-6E8A-4147-A177-3AD203B41FA5}">
                      <a16:colId xmlns:a16="http://schemas.microsoft.com/office/drawing/2014/main" val="20001"/>
                    </a:ext>
                  </a:extLst>
                </a:gridCol>
              </a:tblGrid>
              <a:tr h="429691">
                <a:tc>
                  <a:txBody>
                    <a:bodyPr/>
                    <a:lstStyle/>
                    <a:p>
                      <a:pPr algn="ctr" rtl="0"/>
                      <a:r>
                        <a:rPr lang="it" sz="2000" dirty="0"/>
                        <a:t>Durante l'OEP Medigap</a:t>
                      </a:r>
                      <a:endParaRPr lang="en-US" sz="2000" dirty="0"/>
                    </a:p>
                  </a:txBody>
                  <a:tcPr>
                    <a:solidFill>
                      <a:schemeClr val="tx2"/>
                    </a:solidFill>
                  </a:tcPr>
                </a:tc>
                <a:tc>
                  <a:txBody>
                    <a:bodyPr/>
                    <a:lstStyle/>
                    <a:p>
                      <a:pPr algn="ctr" rtl="0"/>
                      <a:r>
                        <a:rPr lang="it" sz="2000" dirty="0"/>
                        <a:t>NON durante l'OEP Medigap</a:t>
                      </a:r>
                    </a:p>
                  </a:txBody>
                  <a:tcPr>
                    <a:solidFill>
                      <a:schemeClr val="tx2"/>
                    </a:solidFill>
                  </a:tcPr>
                </a:tc>
                <a:extLst>
                  <a:ext uri="{0D108BD9-81ED-4DB2-BD59-A6C34878D82A}">
                    <a16:rowId xmlns:a16="http://schemas.microsoft.com/office/drawing/2014/main" val="10000"/>
                  </a:ext>
                </a:extLst>
              </a:tr>
              <a:tr h="727169">
                <a:tc>
                  <a:txBody>
                    <a:bodyPr/>
                    <a:lstStyle/>
                    <a:p>
                      <a:pPr rtl="0"/>
                      <a:r>
                        <a:rPr lang="it" sz="2000" dirty="0"/>
                        <a:t>Il momento migliore per acquistare</a:t>
                      </a:r>
                    </a:p>
                  </a:txBody>
                  <a:tcPr/>
                </a:tc>
                <a:tc>
                  <a:txBody>
                    <a:bodyPr/>
                    <a:lstStyle/>
                    <a:p>
                      <a:pPr rtl="0"/>
                      <a:r>
                        <a:rPr lang="it" sz="2000" dirty="0"/>
                        <a:t>Può avere un periodo di attesa per le condizioni preesistenti</a:t>
                      </a:r>
                      <a:endParaRPr lang="en-US" sz="2000" dirty="0"/>
                    </a:p>
                  </a:txBody>
                  <a:tcPr/>
                </a:tc>
                <a:extLst>
                  <a:ext uri="{0D108BD9-81ED-4DB2-BD59-A6C34878D82A}">
                    <a16:rowId xmlns:a16="http://schemas.microsoft.com/office/drawing/2014/main" val="10001"/>
                  </a:ext>
                </a:extLst>
              </a:tr>
              <a:tr h="413164">
                <a:tc>
                  <a:txBody>
                    <a:bodyPr/>
                    <a:lstStyle/>
                    <a:p>
                      <a:pPr rtl="0"/>
                      <a:r>
                        <a:rPr lang="it" sz="2000" dirty="0"/>
                        <a:t>Periodo di emissione garantito</a:t>
                      </a:r>
                    </a:p>
                  </a:txBody>
                  <a:tcPr/>
                </a:tc>
                <a:tc>
                  <a:txBody>
                    <a:bodyPr/>
                    <a:lstStyle/>
                    <a:p>
                      <a:pPr rtl="0"/>
                      <a:r>
                        <a:rPr lang="it" sz="2000" dirty="0"/>
                        <a:t>Può costare di più</a:t>
                      </a:r>
                    </a:p>
                  </a:txBody>
                  <a:tcPr/>
                </a:tc>
                <a:extLst>
                  <a:ext uri="{0D108BD9-81ED-4DB2-BD59-A6C34878D82A}">
                    <a16:rowId xmlns:a16="http://schemas.microsoft.com/office/drawing/2014/main" val="10002"/>
                  </a:ext>
                </a:extLst>
              </a:tr>
              <a:tr h="1355179">
                <a:tc>
                  <a:txBody>
                    <a:bodyPr/>
                    <a:lstStyle/>
                    <a:p>
                      <a:pPr rtl="0"/>
                      <a:r>
                        <a:rPr lang="it" sz="2000" dirty="0"/>
                        <a:t>Le compagnie devono vendere qualsiasi polizza che vendono allo stesso prezzo, anche se ha una condizione preesistente.</a:t>
                      </a:r>
                      <a:endParaRPr lang="en-US" sz="2000" dirty="0"/>
                    </a:p>
                  </a:txBody>
                  <a:tcPr/>
                </a:tc>
                <a:tc>
                  <a:txBody>
                    <a:bodyPr/>
                    <a:lstStyle/>
                    <a:p>
                      <a:pPr rtl="0"/>
                      <a:r>
                        <a:rPr lang="it" sz="2000" dirty="0"/>
                        <a:t>Le compagnie possono negare la copertura</a:t>
                      </a:r>
                      <a:endParaRPr lang="en-US" sz="20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3193282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rtlCol="0"/>
          <a:lstStyle/>
          <a:p>
            <a:pPr rtl="0"/>
            <a:fld id="{844A7B69-93E2-4D34-896D-EFDD7F03AB74}" type="slidenum">
              <a:rPr lang="en-US" smtClean="0"/>
              <a:t>44</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it" sz="4000">
                <a:solidFill>
                  <a:schemeClr val="bg1"/>
                </a:solidFill>
                <a:latin typeface="Arial" panose="020B0604020202020204" pitchFamily="34" charset="0"/>
                <a:cs typeface="Arial" panose="020B0604020202020204" pitchFamily="34" charset="0"/>
              </a:rPr>
              <a:t>Assicurazione Medigap</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F697422F-4DE4-4A32-8F78-D328DB124967}"/>
              </a:ext>
            </a:extLst>
          </p:cNvPr>
          <p:cNvSpPr/>
          <p:nvPr/>
        </p:nvSpPr>
        <p:spPr>
          <a:xfrm>
            <a:off x="3469331" y="2230758"/>
            <a:ext cx="7288696" cy="3431709"/>
          </a:xfrm>
          <a:prstGeom prst="rect">
            <a:avLst/>
          </a:prstGeom>
        </p:spPr>
        <p:txBody>
          <a:bodyPr wrap="square" rtlCol="0">
            <a:spAutoFit/>
          </a:bodyPr>
          <a:lstStyle/>
          <a:p>
            <a:pPr marL="365760" indent="-365760" rtl="0">
              <a:spcAft>
                <a:spcPts val="600"/>
              </a:spcAft>
              <a:buFont typeface="Wingdings" panose="05000000000000000000" pitchFamily="2" charset="2"/>
              <a:buChar char="§"/>
              <a:defRPr/>
            </a:pPr>
            <a:r>
              <a:rPr lang="it" sz="2600">
                <a:cs typeface="Arial" panose="020B0604020202020204" pitchFamily="34" charset="0"/>
              </a:rPr>
              <a:t>Se si ritarda l'iscrizione a Medicare Parte B</a:t>
            </a:r>
          </a:p>
          <a:p>
            <a:pPr marL="708660" lvl="1" indent="-342900" rtl="0">
              <a:buFont typeface="Wingdings" panose="05000000000000000000" pitchFamily="2" charset="2"/>
              <a:buChar char="§"/>
              <a:defRPr/>
            </a:pPr>
            <a:r>
              <a:rPr lang="it" sz="2200">
                <a:cs typeface="Arial" panose="020B0604020202020204" pitchFamily="34" charset="0"/>
              </a:rPr>
              <a:t>Perché lei o il suo coniuge state </a:t>
            </a:r>
            <a:r>
              <a:rPr lang="it" sz="2200" b="1">
                <a:cs typeface="Arial" panose="020B0604020202020204" pitchFamily="34" charset="0"/>
              </a:rPr>
              <a:t>ancora</a:t>
            </a:r>
            <a:r>
              <a:rPr lang="it" sz="2200">
                <a:cs typeface="Arial" panose="020B0604020202020204" pitchFamily="34" charset="0"/>
              </a:rPr>
              <a:t> lavorando </a:t>
            </a:r>
            <a:r>
              <a:rPr lang="it" sz="2200" b="1">
                <a:cs typeface="Arial" panose="020B0604020202020204" pitchFamily="34" charset="0"/>
              </a:rPr>
              <a:t>e</a:t>
            </a:r>
          </a:p>
          <a:p>
            <a:pPr marL="708660" lvl="1" indent="-342900" rtl="0">
              <a:spcAft>
                <a:spcPts val="1200"/>
              </a:spcAft>
              <a:buFont typeface="Wingdings" panose="05000000000000000000" pitchFamily="2" charset="2"/>
              <a:buChar char="§"/>
              <a:defRPr/>
            </a:pPr>
            <a:r>
              <a:rPr lang="it" sz="2200">
                <a:cs typeface="Arial" panose="020B0604020202020204" pitchFamily="34" charset="0"/>
              </a:rPr>
              <a:t>Avete una copertura sanitaria di gruppo (primaria),</a:t>
            </a:r>
          </a:p>
          <a:p>
            <a:pPr marL="365760" indent="-365760" rtl="0">
              <a:spcAft>
                <a:spcPts val="600"/>
              </a:spcAft>
              <a:buFont typeface="Wingdings" panose="05000000000000000000" pitchFamily="2" charset="2"/>
              <a:buChar char="§"/>
              <a:defRPr/>
            </a:pPr>
            <a:r>
              <a:rPr lang="it" sz="2600">
                <a:cs typeface="Arial" panose="020B0604020202020204" pitchFamily="34" charset="0"/>
              </a:rPr>
              <a:t>In tal caso l'OEP di Medigap viene ritardata </a:t>
            </a:r>
          </a:p>
          <a:p>
            <a:pPr marL="708660" lvl="1" indent="-342900" rtl="0">
              <a:spcAft>
                <a:spcPts val="600"/>
              </a:spcAft>
              <a:buFont typeface="Wingdings" panose="05000000000000000000" pitchFamily="2" charset="2"/>
              <a:buChar char="§"/>
              <a:defRPr/>
            </a:pPr>
            <a:r>
              <a:rPr lang="it" sz="2200">
                <a:cs typeface="Arial" panose="020B0604020202020204" pitchFamily="34" charset="0"/>
              </a:rPr>
              <a:t>Fino all'iscrizione alla Parte B.</a:t>
            </a:r>
          </a:p>
          <a:p>
            <a:pPr marL="365760" indent="-365760" rtl="0">
              <a:buFont typeface="Wingdings" panose="05000000000000000000" pitchFamily="2" charset="2"/>
              <a:buChar char="§"/>
              <a:defRPr/>
            </a:pPr>
            <a:r>
              <a:rPr lang="it" sz="2600">
                <a:cs typeface="Arial" panose="020B0604020202020204" pitchFamily="34" charset="0"/>
              </a:rPr>
              <a:t>Se si beneficia di Medicare a causa di una disabilità, si ottiene la seconda  OEP all'età di 65 anni.</a:t>
            </a:r>
          </a:p>
          <a:p>
            <a:pPr rtl="0">
              <a:defRPr/>
            </a:pPr>
            <a:endParaRPr lang="en-US" sz="2400" dirty="0">
              <a:cs typeface="Arial" panose="020B0604020202020204" pitchFamily="34" charset="0"/>
            </a:endParaRPr>
          </a:p>
        </p:txBody>
      </p:sp>
      <p:pic>
        <p:nvPicPr>
          <p:cNvPr id="7" name="Picture 6" title="Medigap icon">
            <a:extLst>
              <a:ext uri="{FF2B5EF4-FFF2-40B4-BE49-F238E27FC236}">
                <a16:creationId xmlns:a16="http://schemas.microsoft.com/office/drawing/2014/main" id="{95968FBD-BA11-4F9E-BD45-01C1BF9CBC5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0663" y="1986127"/>
            <a:ext cx="1208475" cy="1042865"/>
          </a:xfrm>
          <a:prstGeom prst="rect">
            <a:avLst/>
          </a:prstGeom>
        </p:spPr>
      </p:pic>
      <p:sp>
        <p:nvSpPr>
          <p:cNvPr id="3" name="Rectangle 2">
            <a:extLst>
              <a:ext uri="{FF2B5EF4-FFF2-40B4-BE49-F238E27FC236}">
                <a16:creationId xmlns:a16="http://schemas.microsoft.com/office/drawing/2014/main" id="{3079CC08-F17F-4514-B40B-36BC7C57EE69}"/>
              </a:ext>
            </a:extLst>
          </p:cNvPr>
          <p:cNvSpPr/>
          <p:nvPr/>
        </p:nvSpPr>
        <p:spPr>
          <a:xfrm>
            <a:off x="3491743" y="1398393"/>
            <a:ext cx="6989414" cy="523220"/>
          </a:xfrm>
          <a:prstGeom prst="rect">
            <a:avLst/>
          </a:prstGeom>
        </p:spPr>
        <p:txBody>
          <a:bodyPr wrap="none" rtlCol="0">
            <a:spAutoFit/>
          </a:bodyPr>
          <a:lstStyle/>
          <a:p>
            <a:pPr rtl="0"/>
            <a:r>
              <a:rPr lang="it" sz="2800" b="1">
                <a:latin typeface="Arial" panose="020B0604020202020204" pitchFamily="34" charset="0"/>
                <a:cs typeface="Arial" panose="020B0604020202020204" pitchFamily="34" charset="0"/>
              </a:rPr>
              <a:t>Periodo di iscrizione aperto ritardato (OEP)</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99434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rtlCol="0"/>
          <a:lstStyle/>
          <a:p>
            <a:pPr rtl="0"/>
            <a:fld id="{844A7B69-93E2-4D34-896D-EFDD7F03AB74}" type="slidenum">
              <a:rPr lang="en-US" smtClean="0"/>
              <a:t>45</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it" sz="4000">
                <a:solidFill>
                  <a:schemeClr val="bg1"/>
                </a:solidFill>
                <a:latin typeface="Arial" panose="020B0604020202020204" pitchFamily="34" charset="0"/>
                <a:cs typeface="Arial" panose="020B0604020202020204" pitchFamily="34" charset="0"/>
              </a:rPr>
              <a:t>Assicurazione Medigap</a:t>
            </a:r>
          </a:p>
          <a:p>
            <a:pPr algn="ctr" rtl="0"/>
            <a:endParaRPr lang="en-US" sz="1200" dirty="0">
              <a:solidFill>
                <a:schemeClr val="bg1"/>
              </a:solidFill>
              <a:latin typeface="Arial" panose="020B0604020202020204" pitchFamily="34" charset="0"/>
              <a:cs typeface="Arial" panose="020B0604020202020204" pitchFamily="34" charset="0"/>
            </a:endParaRPr>
          </a:p>
        </p:txBody>
      </p:sp>
      <p:pic>
        <p:nvPicPr>
          <p:cNvPr id="7" name="Picture 6" title="Medigap icon">
            <a:extLst>
              <a:ext uri="{FF2B5EF4-FFF2-40B4-BE49-F238E27FC236}">
                <a16:creationId xmlns:a16="http://schemas.microsoft.com/office/drawing/2014/main" id="{8530AC6D-E5AF-4B08-A53C-D28357A9BE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0663" y="1986127"/>
            <a:ext cx="1208475" cy="1042865"/>
          </a:xfrm>
          <a:prstGeom prst="rect">
            <a:avLst/>
          </a:prstGeom>
        </p:spPr>
      </p:pic>
      <p:sp>
        <p:nvSpPr>
          <p:cNvPr id="2" name="Rectangle 1">
            <a:extLst>
              <a:ext uri="{FF2B5EF4-FFF2-40B4-BE49-F238E27FC236}">
                <a16:creationId xmlns:a16="http://schemas.microsoft.com/office/drawing/2014/main" id="{FAAEA45D-0864-4EA5-81F0-B91D7058567E}"/>
              </a:ext>
            </a:extLst>
          </p:cNvPr>
          <p:cNvSpPr/>
          <p:nvPr/>
        </p:nvSpPr>
        <p:spPr>
          <a:xfrm>
            <a:off x="2955234" y="1462907"/>
            <a:ext cx="7536037" cy="523220"/>
          </a:xfrm>
          <a:prstGeom prst="rect">
            <a:avLst/>
          </a:prstGeom>
        </p:spPr>
        <p:txBody>
          <a:bodyPr wrap="none" rtlCol="0">
            <a:spAutoFit/>
          </a:bodyPr>
          <a:lstStyle/>
          <a:p>
            <a:pPr rtl="0">
              <a:defRPr/>
            </a:pPr>
            <a:r>
              <a:rPr lang="it" sz="2800" b="1">
                <a:latin typeface="Arial" panose="020B0604020202020204" pitchFamily="34" charset="0"/>
                <a:cs typeface="Arial" panose="020B0604020202020204" pitchFamily="34" charset="0"/>
              </a:rPr>
              <a:t>Altre volte non si può negare una polizza:</a:t>
            </a:r>
          </a:p>
        </p:txBody>
      </p:sp>
      <p:sp>
        <p:nvSpPr>
          <p:cNvPr id="8" name="Rectangle 7">
            <a:extLst>
              <a:ext uri="{FF2B5EF4-FFF2-40B4-BE49-F238E27FC236}">
                <a16:creationId xmlns:a16="http://schemas.microsoft.com/office/drawing/2014/main" id="{629D814D-E0D4-4EB0-9B1F-4525CAC95FE1}"/>
              </a:ext>
            </a:extLst>
          </p:cNvPr>
          <p:cNvSpPr/>
          <p:nvPr/>
        </p:nvSpPr>
        <p:spPr>
          <a:xfrm>
            <a:off x="2566130" y="2061685"/>
            <a:ext cx="8846061" cy="3785652"/>
          </a:xfrm>
          <a:prstGeom prst="rect">
            <a:avLst/>
          </a:prstGeom>
        </p:spPr>
        <p:txBody>
          <a:bodyPr wrap="square" rtlCol="0">
            <a:spAutoFit/>
          </a:bodyPr>
          <a:lstStyle/>
          <a:p>
            <a:pPr marL="800100" lvl="1" indent="-342900" rtl="0">
              <a:buFont typeface="Wingdings" panose="05000000000000000000" pitchFamily="2" charset="2"/>
              <a:buChar char="§"/>
              <a:defRPr/>
            </a:pPr>
            <a:r>
              <a:rPr lang="it" sz="2400">
                <a:cs typeface="Arial" panose="020B0604020202020204" pitchFamily="34" charset="0"/>
              </a:rPr>
              <a:t>Il suo piano Medicare Advantage termina o smette di fornire assistenza nella sua area di servizio.</a:t>
            </a:r>
          </a:p>
          <a:p>
            <a:pPr marL="800100" lvl="1" indent="-342900" rtl="0">
              <a:buFont typeface="Wingdings" panose="05000000000000000000" pitchFamily="2" charset="2"/>
              <a:buChar char="§"/>
              <a:defRPr/>
            </a:pPr>
            <a:r>
              <a:rPr lang="it" sz="2400">
                <a:cs typeface="Arial" panose="020B0604020202020204" pitchFamily="34" charset="0"/>
              </a:rPr>
              <a:t>Esce al di fuori dell'area di servizio del piano.</a:t>
            </a:r>
          </a:p>
          <a:p>
            <a:pPr marL="800100" lvl="1" indent="-342900" rtl="0">
              <a:buFont typeface="Wingdings" panose="05000000000000000000" pitchFamily="2" charset="2"/>
              <a:buChar char="§"/>
              <a:defRPr/>
            </a:pPr>
            <a:r>
              <a:rPr lang="it" sz="2400">
                <a:cs typeface="Arial" panose="020B0604020202020204" pitchFamily="34" charset="0"/>
              </a:rPr>
              <a:t>Il piano sanitario di gruppo del suo datore di lavoro termina una parte o la totalità della sua copertura.</a:t>
            </a:r>
          </a:p>
          <a:p>
            <a:pPr marL="800100" lvl="1" indent="-342900" rtl="0">
              <a:buFont typeface="Wingdings" panose="05000000000000000000" pitchFamily="2" charset="2"/>
              <a:buChar char="§"/>
              <a:defRPr/>
            </a:pPr>
            <a:r>
              <a:rPr lang="it" sz="2400">
                <a:cs typeface="Arial" panose="020B0604020202020204" pitchFamily="34" charset="0"/>
              </a:rPr>
              <a:t>Il piano di gruppo del suo datore di lavoro aumenta i costi di oltre il 25% in un periodo di 12 mesi.</a:t>
            </a:r>
          </a:p>
          <a:p>
            <a:pPr marL="800100" lvl="1" indent="-342900" rtl="0">
              <a:buFont typeface="Wingdings" panose="05000000000000000000" pitchFamily="2" charset="2"/>
              <a:buChar char="§"/>
              <a:defRPr/>
            </a:pPr>
            <a:r>
              <a:rPr lang="it" sz="2400">
                <a:cs typeface="Arial" panose="020B0604020202020204" pitchFamily="34" charset="0"/>
              </a:rPr>
              <a:t>Lei è nel periodo di prova del piano Medicare Advantage.</a:t>
            </a:r>
          </a:p>
          <a:p>
            <a:pPr marL="393700" lvl="1" indent="0" rtl="0">
              <a:buFont typeface="Wingdings 2" pitchFamily="18" charset="2"/>
              <a:buNone/>
              <a:defRPr/>
            </a:pPr>
            <a:endParaRPr lang="en-US" sz="2400" dirty="0">
              <a:cs typeface="Arial" panose="020B0604020202020204" pitchFamily="34" charset="0"/>
            </a:endParaRPr>
          </a:p>
          <a:p>
            <a:pPr rtl="0">
              <a:defRPr/>
            </a:pPr>
            <a:r>
              <a:rPr lang="it" sz="2400" b="1">
                <a:cs typeface="Arial" panose="020B0604020202020204" pitchFamily="34" charset="0"/>
              </a:rPr>
              <a:t>     La richiesta deve essere presentata entro 63 giorni dalla data di scadenza dell'altra copertura.</a:t>
            </a:r>
          </a:p>
        </p:txBody>
      </p:sp>
    </p:spTree>
    <p:extLst>
      <p:ext uri="{BB962C8B-B14F-4D97-AF65-F5344CB8AC3E}">
        <p14:creationId xmlns:p14="http://schemas.microsoft.com/office/powerpoint/2010/main" val="11379866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rtlCol="0"/>
          <a:lstStyle/>
          <a:p>
            <a:pPr rtl="0"/>
            <a:fld id="{844A7B69-93E2-4D34-896D-EFDD7F03AB74}" type="slidenum">
              <a:rPr lang="en-US" smtClean="0"/>
              <a:t>46</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it" sz="4000">
                <a:solidFill>
                  <a:schemeClr val="bg1"/>
                </a:solidFill>
                <a:latin typeface="Arial" panose="020B0604020202020204" pitchFamily="34" charset="0"/>
                <a:cs typeface="Arial" panose="020B0604020202020204" pitchFamily="34" charset="0"/>
              </a:rPr>
              <a:t>Assicurazione Medigap</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E4876C18-6714-4CF1-B397-813960D4A563}"/>
              </a:ext>
            </a:extLst>
          </p:cNvPr>
          <p:cNvSpPr/>
          <p:nvPr/>
        </p:nvSpPr>
        <p:spPr>
          <a:xfrm>
            <a:off x="197640" y="1245164"/>
            <a:ext cx="4180953" cy="523220"/>
          </a:xfrm>
          <a:prstGeom prst="rect">
            <a:avLst/>
          </a:prstGeom>
        </p:spPr>
        <p:txBody>
          <a:bodyPr wrap="none" rtlCol="0">
            <a:spAutoFit/>
          </a:bodyPr>
          <a:lstStyle/>
          <a:p>
            <a:pPr rtl="0"/>
            <a:r>
              <a:rPr lang="it" sz="2800" b="1">
                <a:latin typeface="Arial" panose="020B0604020202020204" pitchFamily="34" charset="0"/>
                <a:cs typeface="Arial" panose="020B0604020202020204" pitchFamily="34" charset="0"/>
              </a:rPr>
              <a:t>Per domande contattare:</a:t>
            </a:r>
            <a:endParaRPr lang="en-US" sz="2800" b="1"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330972E0-C8D8-4ACE-8428-D4A39D594D56}"/>
              </a:ext>
            </a:extLst>
          </p:cNvPr>
          <p:cNvSpPr txBox="1"/>
          <p:nvPr/>
        </p:nvSpPr>
        <p:spPr>
          <a:xfrm>
            <a:off x="5105530" y="1400948"/>
            <a:ext cx="6019540" cy="461665"/>
          </a:xfrm>
          <a:prstGeom prst="rect">
            <a:avLst/>
          </a:prstGeom>
          <a:noFill/>
        </p:spPr>
        <p:txBody>
          <a:bodyPr wrap="square" rtlCol="0">
            <a:spAutoFit/>
          </a:bodyPr>
          <a:lstStyle/>
          <a:p>
            <a:pPr rtl="0"/>
            <a:r>
              <a:rPr lang="it" sz="2400" i="1"/>
              <a:t>Oppure visitare il sito Medicare.gov per trovare una polizza Medigap.</a:t>
            </a:r>
          </a:p>
        </p:txBody>
      </p:sp>
      <p:pic>
        <p:nvPicPr>
          <p:cNvPr id="10" name="Picture 9" descr="Graphical user interface, website&#10;&#10;Description automatically generated">
            <a:extLst>
              <a:ext uri="{FF2B5EF4-FFF2-40B4-BE49-F238E27FC236}">
                <a16:creationId xmlns:a16="http://schemas.microsoft.com/office/drawing/2014/main" id="{28F2CAB6-566A-42D3-8693-85A82F25C77C}"/>
              </a:ext>
            </a:extLst>
          </p:cNvPr>
          <p:cNvPicPr>
            <a:picLocks noChangeAspect="1"/>
          </p:cNvPicPr>
          <p:nvPr/>
        </p:nvPicPr>
        <p:blipFill rotWithShape="1">
          <a:blip r:embed="rId3"/>
          <a:srcRect l="20176" t="15206" r="20000" b="21596"/>
          <a:stretch/>
        </p:blipFill>
        <p:spPr bwMode="auto">
          <a:xfrm>
            <a:off x="4038600" y="1905552"/>
            <a:ext cx="8153400" cy="4815924"/>
          </a:xfrm>
          <a:prstGeom prst="rect">
            <a:avLst/>
          </a:prstGeom>
          <a:ln>
            <a:noFill/>
          </a:ln>
          <a:extLst>
            <a:ext uri="{53640926-AAD7-44D8-BBD7-CCE9431645EC}">
              <a14:shadowObscured xmlns:a14="http://schemas.microsoft.com/office/drawing/2010/main"/>
            </a:ext>
          </a:extLst>
        </p:spPr>
      </p:pic>
      <p:sp>
        <p:nvSpPr>
          <p:cNvPr id="9" name="Rectangle 8">
            <a:extLst>
              <a:ext uri="{FF2B5EF4-FFF2-40B4-BE49-F238E27FC236}">
                <a16:creationId xmlns:a16="http://schemas.microsoft.com/office/drawing/2014/main" id="{0D60D79E-3C26-42A3-82E9-B8B01E507CD4}"/>
              </a:ext>
            </a:extLst>
          </p:cNvPr>
          <p:cNvSpPr/>
          <p:nvPr/>
        </p:nvSpPr>
        <p:spPr>
          <a:xfrm>
            <a:off x="197640" y="1878595"/>
            <a:ext cx="4114800" cy="4001095"/>
          </a:xfrm>
          <a:prstGeom prst="rect">
            <a:avLst/>
          </a:prstGeom>
        </p:spPr>
        <p:txBody>
          <a:bodyPr wrap="square" rtlCol="0">
            <a:spAutoFit/>
          </a:bodyPr>
          <a:lstStyle/>
          <a:p>
            <a:pPr rtl="0">
              <a:buFont typeface="Wingdings" panose="05000000000000000000" pitchFamily="2" charset="2"/>
              <a:buChar char="§"/>
              <a:defRPr/>
            </a:pPr>
            <a:r>
              <a:rPr lang="it" sz="2400"/>
              <a:t> Linea di assistenza Medigap del Wisconsin</a:t>
            </a:r>
          </a:p>
          <a:p>
            <a:pPr rtl="0">
              <a:defRPr/>
            </a:pPr>
            <a:r>
              <a:rPr lang="it" sz="3200" b="1"/>
              <a:t>   </a:t>
            </a:r>
            <a:r>
              <a:rPr lang="it" sz="2400" b="1"/>
              <a:t>1-800-242-1060</a:t>
            </a:r>
          </a:p>
          <a:p>
            <a:pPr lvl="1" rtl="0">
              <a:defRPr/>
            </a:pPr>
            <a:endParaRPr lang="en-US" altLang="en-US" sz="800" dirty="0"/>
          </a:p>
          <a:p>
            <a:pPr rtl="0">
              <a:buFont typeface="Wingdings" panose="05000000000000000000" pitchFamily="2" charset="2"/>
              <a:buChar char="§"/>
              <a:defRPr/>
            </a:pPr>
            <a:r>
              <a:rPr lang="it" sz="2400"/>
              <a:t> Commissario per le assicurazioni  </a:t>
            </a:r>
          </a:p>
          <a:p>
            <a:pPr rtl="0">
              <a:defRPr/>
            </a:pPr>
            <a:r>
              <a:rPr lang="it" sz="2800"/>
              <a:t>   </a:t>
            </a:r>
            <a:r>
              <a:rPr lang="it" sz="2400" b="1"/>
              <a:t>1-800-236-8517</a:t>
            </a:r>
            <a:endParaRPr lang="en-US" altLang="en-US" sz="2400" dirty="0"/>
          </a:p>
          <a:p>
            <a:pPr rtl="0">
              <a:defRPr/>
            </a:pPr>
            <a:r>
              <a:rPr lang="it" sz="2400"/>
              <a:t>    </a:t>
            </a:r>
            <a:r>
              <a:rPr lang="it" sz="2400" u="sng">
                <a:solidFill>
                  <a:schemeClr val="accent1"/>
                </a:solidFill>
              </a:rPr>
              <a:t>https://oci.wi.gov</a:t>
            </a:r>
            <a:r>
              <a:rPr lang="it" sz="2400" u="sng"/>
              <a:t> </a:t>
            </a:r>
          </a:p>
          <a:p>
            <a:pPr rtl="0">
              <a:defRPr/>
            </a:pPr>
            <a:endParaRPr lang="en-US" b="1" dirty="0"/>
          </a:p>
          <a:p>
            <a:pPr rtl="0">
              <a:buFont typeface="Wingdings" panose="05000000000000000000" pitchFamily="2" charset="2"/>
              <a:buChar char="§"/>
              <a:defRPr/>
            </a:pPr>
            <a:r>
              <a:rPr lang="it" sz="2400"/>
              <a:t>  Medicare </a:t>
            </a:r>
          </a:p>
          <a:p>
            <a:pPr rtl="0">
              <a:defRPr/>
            </a:pPr>
            <a:r>
              <a:rPr lang="it" sz="2400"/>
              <a:t>    </a:t>
            </a:r>
            <a:r>
              <a:rPr lang="it" sz="2400" b="1"/>
              <a:t>1-800-MEDICARE</a:t>
            </a:r>
          </a:p>
          <a:p>
            <a:pPr rtl="0">
              <a:defRPr/>
            </a:pPr>
            <a:r>
              <a:rPr lang="it" sz="2400"/>
              <a:t>    </a:t>
            </a:r>
            <a:r>
              <a:rPr lang="it" sz="2400" u="sng">
                <a:hlinkClick r:id="rId4"/>
              </a:rPr>
              <a:t>www.Medicare.gov</a:t>
            </a:r>
            <a:br>
              <a:rPr lang="en-US" altLang="en-US" sz="2400" u="sng" dirty="0"/>
            </a:br>
            <a:endParaRPr lang="en-US" altLang="en-US" sz="2400" u="sng" dirty="0"/>
          </a:p>
        </p:txBody>
      </p:sp>
      <p:cxnSp>
        <p:nvCxnSpPr>
          <p:cNvPr id="11" name="Straight Arrow Connector 10">
            <a:extLst>
              <a:ext uri="{FF2B5EF4-FFF2-40B4-BE49-F238E27FC236}">
                <a16:creationId xmlns:a16="http://schemas.microsoft.com/office/drawing/2014/main" id="{22B52189-B851-4B91-A396-C4164E0F64CA}"/>
              </a:ext>
            </a:extLst>
          </p:cNvPr>
          <p:cNvCxnSpPr>
            <a:cxnSpLocks/>
          </p:cNvCxnSpPr>
          <p:nvPr/>
        </p:nvCxnSpPr>
        <p:spPr>
          <a:xfrm>
            <a:off x="6959206" y="1999781"/>
            <a:ext cx="1293013" cy="1778199"/>
          </a:xfrm>
          <a:prstGeom prst="straightConnector1">
            <a:avLst/>
          </a:prstGeom>
          <a:ln w="88900">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76710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419C795-0A00-4242-86F6-8D1E5ECCF4AC}"/>
              </a:ext>
            </a:extLst>
          </p:cNvPr>
          <p:cNvSpPr/>
          <p:nvPr/>
        </p:nvSpPr>
        <p:spPr>
          <a:xfrm>
            <a:off x="1324049" y="1107996"/>
            <a:ext cx="10663222" cy="3093154"/>
          </a:xfrm>
          <a:prstGeom prst="rect">
            <a:avLst/>
          </a:prstGeom>
        </p:spPr>
        <p:txBody>
          <a:bodyPr wrap="square" rtlCol="0">
            <a:spAutoFit/>
          </a:bodyPr>
          <a:lstStyle/>
          <a:p>
            <a:pPr rtl="0">
              <a:spcAft>
                <a:spcPts val="1200"/>
              </a:spcAft>
              <a:defRPr/>
            </a:pPr>
            <a:r>
              <a:rPr lang="it" sz="3600" dirty="0">
                <a:cs typeface="Arial" panose="020B0604020202020204" pitchFamily="34" charset="0"/>
              </a:rPr>
              <a:t>Per un </a:t>
            </a:r>
            <a:r>
              <a:rPr lang="it" sz="3600" b="1" dirty="0">
                <a:cs typeface="Arial" panose="020B0604020202020204" pitchFamily="34" charset="0"/>
              </a:rPr>
              <a:t>aiuto gratuito e imparziale su Medicare</a:t>
            </a:r>
            <a:r>
              <a:rPr lang="it" sz="3600" dirty="0">
                <a:cs typeface="Arial" panose="020B0604020202020204" pitchFamily="34" charset="0"/>
              </a:rPr>
              <a:t>, contattare il Wisconsin State Health Insurance Assistance Program:</a:t>
            </a:r>
          </a:p>
          <a:p>
            <a:pPr marL="457200" indent="-457200" rtl="0">
              <a:spcAft>
                <a:spcPts val="600"/>
              </a:spcAft>
              <a:buFont typeface="Arial" panose="020B0604020202020204" pitchFamily="34" charset="0"/>
              <a:buChar char="•"/>
              <a:defRPr/>
            </a:pPr>
            <a:r>
              <a:rPr lang="it" sz="3600" dirty="0">
                <a:cs typeface="Arial" panose="020B0604020202020204" pitchFamily="34" charset="0"/>
              </a:rPr>
              <a:t>Chiamare la Medigap Helpline al numero 1-800-242-1060.</a:t>
            </a:r>
          </a:p>
          <a:p>
            <a:pPr marL="457200" indent="-457200" rtl="0">
              <a:spcAft>
                <a:spcPts val="600"/>
              </a:spcAft>
              <a:buFont typeface="Arial" panose="020B0604020202020204" pitchFamily="34" charset="0"/>
              <a:buChar char="•"/>
              <a:defRPr/>
            </a:pPr>
            <a:r>
              <a:rPr lang="it" sz="3600" dirty="0">
                <a:cs typeface="Arial" panose="020B0604020202020204" pitchFamily="34" charset="0"/>
              </a:rPr>
              <a:t>Visitare il sito web del Wisconsin Department of Health Services all'indirizzo </a:t>
            </a:r>
            <a:r>
              <a:rPr lang="it" sz="3600" dirty="0">
                <a:cs typeface="Arial" panose="020B0604020202020204" pitchFamily="34" charset="0"/>
                <a:hlinkClick r:id="rId3"/>
              </a:rPr>
              <a:t>dhs.wi.gov/medicare-help</a:t>
            </a:r>
            <a:r>
              <a:rPr lang="it" sz="3600" dirty="0">
                <a:cs typeface="Arial" panose="020B0604020202020204" pitchFamily="34" charset="0"/>
              </a:rPr>
              <a:t>. </a:t>
            </a:r>
            <a:endParaRPr lang="en-US" sz="2400" dirty="0">
              <a:cs typeface="Arial" panose="020B0604020202020204" pitchFamily="34" charset="0"/>
            </a:endParaRPr>
          </a:p>
        </p:txBody>
      </p:sp>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rtlCol="0"/>
          <a:lstStyle/>
          <a:p>
            <a:pPr rtl="0"/>
            <a:fld id="{844A7B69-93E2-4D34-896D-EFDD7F03AB74}" type="slidenum">
              <a:rPr lang="en-US" smtClean="0"/>
              <a:t>47</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it" sz="4000">
                <a:solidFill>
                  <a:schemeClr val="bg1"/>
                </a:solidFill>
                <a:latin typeface="Arial" panose="020B0604020202020204" pitchFamily="34" charset="0"/>
                <a:cs typeface="Arial" panose="020B0604020202020204" pitchFamily="34" charset="0"/>
              </a:rPr>
              <a:t>Aiuto locale per le persone con Medicare</a:t>
            </a:r>
          </a:p>
          <a:p>
            <a:pPr algn="ctr" rtl="0"/>
            <a:endParaRPr lang="en-US" sz="1200" dirty="0">
              <a:solidFill>
                <a:schemeClr val="bg1"/>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823EEF29-0CEC-4923-8448-438C598789E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8784" y="5879457"/>
            <a:ext cx="2328804" cy="731417"/>
          </a:xfrm>
          <a:prstGeom prst="rect">
            <a:avLst/>
          </a:prstGeom>
          <a:noFill/>
          <a:ln>
            <a:noFill/>
          </a:ln>
        </p:spPr>
      </p:pic>
    </p:spTree>
    <p:extLst>
      <p:ext uri="{BB962C8B-B14F-4D97-AF65-F5344CB8AC3E}">
        <p14:creationId xmlns:p14="http://schemas.microsoft.com/office/powerpoint/2010/main" val="4493057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EEA74-8740-4133-9A10-5223FEF1FC19}"/>
              </a:ext>
            </a:extLst>
          </p:cNvPr>
          <p:cNvSpPr>
            <a:spLocks noGrp="1"/>
          </p:cNvSpPr>
          <p:nvPr>
            <p:ph type="ctrTitle"/>
          </p:nvPr>
        </p:nvSpPr>
        <p:spPr>
          <a:xfrm>
            <a:off x="1523999" y="850866"/>
            <a:ext cx="9144000" cy="1581080"/>
          </a:xfrm>
        </p:spPr>
        <p:txBody>
          <a:bodyPr rtlCol="0"/>
          <a:lstStyle/>
          <a:p>
            <a:pPr rtl="0"/>
            <a:r>
              <a:rPr lang="it">
                <a:solidFill>
                  <a:schemeClr val="accent1">
                    <a:lumMod val="50000"/>
                  </a:schemeClr>
                </a:solidFill>
                <a:latin typeface="Arial" panose="020B0604020202020204" pitchFamily="34" charset="0"/>
                <a:cs typeface="Arial" panose="020B0604020202020204" pitchFamily="34" charset="0"/>
              </a:rPr>
              <a:t>Benvenuti in Medicare</a:t>
            </a:r>
          </a:p>
        </p:txBody>
      </p:sp>
      <p:sp>
        <p:nvSpPr>
          <p:cNvPr id="3" name="Subtitle 2">
            <a:extLst>
              <a:ext uri="{FF2B5EF4-FFF2-40B4-BE49-F238E27FC236}">
                <a16:creationId xmlns:a16="http://schemas.microsoft.com/office/drawing/2014/main" id="{0D98B7A4-7219-45A8-B73E-7394D3728B9F}"/>
              </a:ext>
            </a:extLst>
          </p:cNvPr>
          <p:cNvSpPr>
            <a:spLocks noGrp="1"/>
          </p:cNvSpPr>
          <p:nvPr>
            <p:ph type="subTitle" idx="1"/>
          </p:nvPr>
        </p:nvSpPr>
        <p:spPr>
          <a:xfrm>
            <a:off x="2327315" y="2594502"/>
            <a:ext cx="7537369" cy="996588"/>
          </a:xfrm>
        </p:spPr>
        <p:txBody>
          <a:bodyPr rtlCol="0">
            <a:normAutofit/>
          </a:bodyPr>
          <a:lstStyle/>
          <a:p>
            <a:pPr rtl="0"/>
            <a:r>
              <a:rPr lang="it" sz="2800">
                <a:solidFill>
                  <a:srgbClr val="FF0000"/>
                </a:solidFill>
                <a:latin typeface="Arial" charset="0"/>
                <a:cs typeface="Arial" charset="0"/>
              </a:rPr>
              <a:t> </a:t>
            </a:r>
            <a:r>
              <a:rPr lang="it" sz="3200">
                <a:latin typeface="Arial" charset="0"/>
                <a:cs typeface="Arial" charset="0"/>
              </a:rPr>
              <a:t>Un ciclo di formazione per le persone con Medicare nel Wisconsin</a:t>
            </a:r>
          </a:p>
          <a:p>
            <a:pPr rtl="0"/>
            <a:endParaRPr lang="en-US" sz="2800" dirty="0"/>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22363"/>
          </a:xfrm>
          <a:prstGeom prst="rect">
            <a:avLst/>
          </a:prstGeom>
          <a:solidFill>
            <a:schemeClr val="accent5">
              <a:lumMod val="50000"/>
            </a:schemeClr>
          </a:solidFill>
        </p:spPr>
        <p:txBody>
          <a:bodyPr wrap="square" rtlCol="0">
            <a:spAutoFit/>
          </a:bodyPr>
          <a:lstStyle/>
          <a:p>
            <a:pPr rtl="0"/>
            <a:endParaRPr lang="en-US" dirty="0"/>
          </a:p>
        </p:txBody>
      </p:sp>
      <p:sp>
        <p:nvSpPr>
          <p:cNvPr id="6" name="TextBox 5">
            <a:extLst>
              <a:ext uri="{FF2B5EF4-FFF2-40B4-BE49-F238E27FC236}">
                <a16:creationId xmlns:a16="http://schemas.microsoft.com/office/drawing/2014/main" id="{A0DDB328-E1A9-4585-97CD-07C6D93A2A70}"/>
              </a:ext>
            </a:extLst>
          </p:cNvPr>
          <p:cNvSpPr txBox="1"/>
          <p:nvPr/>
        </p:nvSpPr>
        <p:spPr>
          <a:xfrm>
            <a:off x="0" y="6240004"/>
            <a:ext cx="12192000" cy="369332"/>
          </a:xfrm>
          <a:prstGeom prst="rect">
            <a:avLst/>
          </a:prstGeom>
          <a:solidFill>
            <a:schemeClr val="accent1">
              <a:lumMod val="50000"/>
            </a:schemeClr>
          </a:solidFill>
        </p:spPr>
        <p:txBody>
          <a:bodyPr wrap="square" rtlCol="0">
            <a:spAutoFit/>
          </a:bodyPr>
          <a:lstStyle/>
          <a:p>
            <a:pPr rtl="0"/>
            <a:endParaRPr lang="en-US" dirty="0"/>
          </a:p>
        </p:txBody>
      </p:sp>
      <p:sp>
        <p:nvSpPr>
          <p:cNvPr id="7" name="TextBox 6">
            <a:extLst>
              <a:ext uri="{FF2B5EF4-FFF2-40B4-BE49-F238E27FC236}">
                <a16:creationId xmlns:a16="http://schemas.microsoft.com/office/drawing/2014/main" id="{88354D11-0E1D-4207-A620-5279E9C89608}"/>
              </a:ext>
            </a:extLst>
          </p:cNvPr>
          <p:cNvSpPr txBox="1"/>
          <p:nvPr/>
        </p:nvSpPr>
        <p:spPr>
          <a:xfrm>
            <a:off x="0" y="6536809"/>
            <a:ext cx="12192000" cy="369332"/>
          </a:xfrm>
          <a:prstGeom prst="rect">
            <a:avLst/>
          </a:prstGeom>
          <a:solidFill>
            <a:srgbClr val="00817E"/>
          </a:solidFill>
        </p:spPr>
        <p:txBody>
          <a:bodyPr wrap="square" rtlCol="0">
            <a:spAutoFit/>
          </a:bodyPr>
          <a:lstStyle/>
          <a:p>
            <a:pPr algn="r" rtl="0"/>
            <a:endParaRPr lang="en-US" dirty="0">
              <a:solidFill>
                <a:schemeClr val="bg1"/>
              </a:solidFill>
            </a:endParaRPr>
          </a:p>
        </p:txBody>
      </p:sp>
      <p:pic>
        <p:nvPicPr>
          <p:cNvPr id="9" name="Picture 8">
            <a:extLst>
              <a:ext uri="{FF2B5EF4-FFF2-40B4-BE49-F238E27FC236}">
                <a16:creationId xmlns:a16="http://schemas.microsoft.com/office/drawing/2014/main" id="{38C95957-1CED-4155-9B8B-852B9661443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77763" y="4250264"/>
            <a:ext cx="4236472" cy="1330566"/>
          </a:xfrm>
          <a:prstGeom prst="rect">
            <a:avLst/>
          </a:prstGeom>
          <a:noFill/>
          <a:ln>
            <a:noFill/>
          </a:ln>
        </p:spPr>
      </p:pic>
    </p:spTree>
    <p:extLst>
      <p:ext uri="{BB962C8B-B14F-4D97-AF65-F5344CB8AC3E}">
        <p14:creationId xmlns:p14="http://schemas.microsoft.com/office/powerpoint/2010/main" val="12773483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8EBBC01-D7CC-412C-965C-FC56B8F1D96B}"/>
              </a:ext>
            </a:extLst>
          </p:cNvPr>
          <p:cNvSpPr>
            <a:spLocks noGrp="1"/>
          </p:cNvSpPr>
          <p:nvPr>
            <p:ph type="title"/>
          </p:nvPr>
        </p:nvSpPr>
        <p:spPr/>
        <p:txBody>
          <a:bodyPr rtlCol="0"/>
          <a:lstStyle/>
          <a:p>
            <a:pPr algn="ctr" rtl="0"/>
            <a:r>
              <a:rPr lang="it"/>
              <a:t>Esclusione di responsabilità per le sovvenzioni</a:t>
            </a:r>
          </a:p>
        </p:txBody>
      </p:sp>
      <p:sp>
        <p:nvSpPr>
          <p:cNvPr id="3" name="Content Placeholder 2">
            <a:extLst>
              <a:ext uri="{FF2B5EF4-FFF2-40B4-BE49-F238E27FC236}">
                <a16:creationId xmlns:a16="http://schemas.microsoft.com/office/drawing/2014/main" id="{E3864779-0E76-4DBB-AECC-68B5AFF6C2E5}"/>
              </a:ext>
            </a:extLst>
          </p:cNvPr>
          <p:cNvSpPr>
            <a:spLocks noGrp="1"/>
          </p:cNvSpPr>
          <p:nvPr>
            <p:ph idx="1"/>
          </p:nvPr>
        </p:nvSpPr>
        <p:spPr>
          <a:xfrm>
            <a:off x="1952403" y="2345439"/>
            <a:ext cx="8287193" cy="3356159"/>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marL="0" indent="0" algn="just" rtl="0">
              <a:buNone/>
            </a:pPr>
            <a:r>
              <a:rPr lang="it" sz="2400">
                <a:latin typeface="Arial" panose="020B0604020202020204" pitchFamily="34" charset="0"/>
                <a:cs typeface="Arial" panose="020B0604020202020204" pitchFamily="34" charset="0"/>
              </a:rPr>
              <a:t>Questo progetto è stato sostenuto dal Wisconsin Dipartimento della Salute e dei Servizi Umani con l'assistenza finanziaria, totale o parziale, della sovvenzione n. 90SAPG0091, dagli Stati Uniti. Amministrazione per la vita in comunità, Dipartimento della Salute e dei Servizi Umani, Washington. 20201. I borsisti che intraprendono progetti con il patrocinio del governo sono incoraggiati ad esprimere liberamente i loro pareri e le loro conclusioni. I punti di vista o le opinioni non rappresentano quindi necessariamente la politica ufficiale dell'ACL.</a:t>
            </a:r>
          </a:p>
        </p:txBody>
      </p:sp>
      <p:sp>
        <p:nvSpPr>
          <p:cNvPr id="5" name="Slide Number Placeholder 4">
            <a:extLst>
              <a:ext uri="{FF2B5EF4-FFF2-40B4-BE49-F238E27FC236}">
                <a16:creationId xmlns:a16="http://schemas.microsoft.com/office/drawing/2014/main" id="{7AF26E53-EFE7-49D9-98D0-4C8E72500302}"/>
              </a:ext>
            </a:extLst>
          </p:cNvPr>
          <p:cNvSpPr>
            <a:spLocks noGrp="1"/>
          </p:cNvSpPr>
          <p:nvPr>
            <p:ph type="sldNum" sz="quarter" idx="12"/>
          </p:nvPr>
        </p:nvSpPr>
        <p:spPr/>
        <p:txBody>
          <a:bodyPr rtlCol="0"/>
          <a:lstStyle/>
          <a:p>
            <a:pPr rtl="0"/>
            <a:fld id="{844A7B69-93E2-4D34-896D-EFDD7F03AB74}" type="slidenum">
              <a:rPr lang="en-US" smtClean="0"/>
              <a:t>49</a:t>
            </a:fld>
            <a:endParaRPr lang="en-US"/>
          </a:p>
        </p:txBody>
      </p:sp>
    </p:spTree>
    <p:extLst>
      <p:ext uri="{BB962C8B-B14F-4D97-AF65-F5344CB8AC3E}">
        <p14:creationId xmlns:p14="http://schemas.microsoft.com/office/powerpoint/2010/main" val="186547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D98B7A4-7219-45A8-B73E-7394D3728B9F}"/>
              </a:ext>
            </a:extLst>
          </p:cNvPr>
          <p:cNvSpPr>
            <a:spLocks noGrp="1"/>
          </p:cNvSpPr>
          <p:nvPr>
            <p:ph type="subTitle" idx="1"/>
          </p:nvPr>
        </p:nvSpPr>
        <p:spPr>
          <a:xfrm>
            <a:off x="1584405" y="1236902"/>
            <a:ext cx="9023189" cy="4078680"/>
          </a:xfrm>
        </p:spPr>
        <p:txBody>
          <a:bodyPr rtlCol="0">
            <a:normAutofit fontScale="62500" lnSpcReduction="20000"/>
          </a:bodyPr>
          <a:lstStyle/>
          <a:p>
            <a:pPr marL="342900" indent="-342900" algn="l" rtl="0">
              <a:spcAft>
                <a:spcPts val="1200"/>
              </a:spcAft>
              <a:buFont typeface="Wingdings" panose="05000000000000000000" pitchFamily="2" charset="2"/>
              <a:buChar char="§"/>
            </a:pPr>
            <a:r>
              <a:rPr lang="it" sz="3100" b="1" dirty="0">
                <a:cs typeface="Arial" charset="0"/>
              </a:rPr>
              <a:t>Se riceve già prestazioni dalla Social Security </a:t>
            </a:r>
            <a:r>
              <a:rPr lang="it" sz="3100" dirty="0">
                <a:cs typeface="Arial" charset="0"/>
              </a:rPr>
              <a:t>o dal Railroad Retirement, sarà </a:t>
            </a:r>
            <a:r>
              <a:rPr lang="it" sz="3100" b="1" dirty="0">
                <a:cs typeface="Arial" charset="0"/>
              </a:rPr>
              <a:t>automaticamente iscritto </a:t>
            </a:r>
            <a:r>
              <a:rPr lang="it" sz="3100" dirty="0">
                <a:cs typeface="Arial" charset="0"/>
              </a:rPr>
              <a:t>alle Parti A e B il primo giorno del mese in cui compirete 65 anni.</a:t>
            </a:r>
          </a:p>
          <a:p>
            <a:pPr marL="342900" indent="-342900" algn="l" rtl="0">
              <a:spcAft>
                <a:spcPts val="1200"/>
              </a:spcAft>
              <a:buFont typeface="Wingdings" panose="05000000000000000000" pitchFamily="2" charset="2"/>
              <a:buChar char="§"/>
            </a:pPr>
            <a:r>
              <a:rPr lang="it" sz="3100" b="1" dirty="0">
                <a:cs typeface="Arial" charset="0"/>
              </a:rPr>
              <a:t>Se lei è</a:t>
            </a:r>
            <a:r>
              <a:rPr lang="it" sz="3100" dirty="0">
                <a:cs typeface="Arial" charset="0"/>
              </a:rPr>
              <a:t> prossimo ai 65 anni e attualmente </a:t>
            </a:r>
            <a:r>
              <a:rPr lang="it" sz="3100" b="1" dirty="0">
                <a:cs typeface="Arial" charset="0"/>
              </a:rPr>
              <a:t>non percepisce prestazioni di previdenza sociale, dove iscriversi </a:t>
            </a:r>
            <a:r>
              <a:rPr lang="it" sz="3100" dirty="0">
                <a:cs typeface="Arial" charset="0"/>
              </a:rPr>
              <a:t>alla Parte A e B </a:t>
            </a:r>
            <a:r>
              <a:rPr lang="it" sz="3100" b="1" dirty="0">
                <a:cs typeface="Arial" charset="0"/>
              </a:rPr>
              <a:t>presso la</a:t>
            </a:r>
            <a:r>
              <a:rPr lang="it" sz="3100" dirty="0">
                <a:cs typeface="Arial" charset="0"/>
              </a:rPr>
              <a:t> </a:t>
            </a:r>
            <a:r>
              <a:rPr lang="it" sz="3100" b="1" dirty="0">
                <a:cs typeface="Arial" charset="0"/>
              </a:rPr>
              <a:t> </a:t>
            </a:r>
            <a:r>
              <a:rPr lang="it" sz="3100" dirty="0">
                <a:cs typeface="Arial" charset="0"/>
              </a:rPr>
              <a:t>previdenza sociale </a:t>
            </a:r>
            <a:r>
              <a:rPr lang="it" sz="3100" i="1" dirty="0">
                <a:cs typeface="Arial" charset="0"/>
              </a:rPr>
              <a:t>durante il </a:t>
            </a:r>
            <a:r>
              <a:rPr lang="it" sz="3100" dirty="0">
                <a:cs typeface="Arial" charset="0"/>
              </a:rPr>
              <a:t>periodo di iscrizione iniziale:</a:t>
            </a:r>
          </a:p>
          <a:p>
            <a:pPr marL="800100" lvl="1" indent="-342900" algn="l" rtl="0">
              <a:lnSpc>
                <a:spcPct val="110000"/>
              </a:lnSpc>
              <a:spcBef>
                <a:spcPts val="0"/>
              </a:spcBef>
              <a:spcAft>
                <a:spcPts val="600"/>
              </a:spcAft>
              <a:buFont typeface="Wingdings" panose="05000000000000000000" pitchFamily="2" charset="2"/>
              <a:buChar char="§"/>
            </a:pPr>
            <a:r>
              <a:rPr lang="it" sz="3100" dirty="0">
                <a:cs typeface="Arial" charset="0"/>
              </a:rPr>
              <a:t>Visita </a:t>
            </a:r>
            <a:r>
              <a:rPr lang="it" sz="3100" dirty="0">
                <a:cs typeface="Arial" charset="0"/>
                <a:hlinkClick r:id="rId3"/>
              </a:rPr>
              <a:t>ssa.gov</a:t>
            </a:r>
            <a:endParaRPr lang="en-US" altLang="en-US" sz="3100" dirty="0">
              <a:cs typeface="Arial" charset="0"/>
            </a:endParaRPr>
          </a:p>
          <a:p>
            <a:pPr marL="800100" lvl="1" indent="-342900" algn="l" rtl="0">
              <a:lnSpc>
                <a:spcPct val="110000"/>
              </a:lnSpc>
              <a:spcBef>
                <a:spcPts val="0"/>
              </a:spcBef>
              <a:spcAft>
                <a:spcPts val="600"/>
              </a:spcAft>
              <a:buFont typeface="Wingdings" panose="05000000000000000000" pitchFamily="2" charset="2"/>
              <a:buChar char="§"/>
            </a:pPr>
            <a:r>
              <a:rPr lang="it" sz="3100" dirty="0"/>
              <a:t>Chiamare la Social Security al numero 1-800-772-1213 (TTY 1-800-325-0778).</a:t>
            </a:r>
            <a:endParaRPr lang="en-US" altLang="en-US" sz="3100" dirty="0">
              <a:cs typeface="Arial" charset="0"/>
            </a:endParaRPr>
          </a:p>
          <a:p>
            <a:pPr marL="800100" lvl="1" indent="-342900" algn="l" rtl="0">
              <a:lnSpc>
                <a:spcPct val="110000"/>
              </a:lnSpc>
              <a:spcBef>
                <a:spcPts val="0"/>
              </a:spcBef>
              <a:spcAft>
                <a:spcPts val="600"/>
              </a:spcAft>
              <a:buFont typeface="Wingdings" panose="05000000000000000000" pitchFamily="2" charset="2"/>
              <a:buChar char="§"/>
            </a:pPr>
            <a:r>
              <a:rPr lang="it" sz="3100" dirty="0">
                <a:cs typeface="Arial" charset="0"/>
              </a:rPr>
              <a:t>Oppure visitate l'</a:t>
            </a:r>
            <a:r>
              <a:rPr lang="it" sz="3100" dirty="0">
                <a:cs typeface="Arial" charset="0"/>
                <a:hlinkClick r:id="rId4"/>
              </a:rPr>
              <a:t>ufficio locale della Sicurezza Sociale</a:t>
            </a:r>
            <a:endParaRPr lang="en-US" altLang="en-US" sz="3100" dirty="0">
              <a:solidFill>
                <a:srgbClr val="FF0000"/>
              </a:solidFill>
              <a:cs typeface="Arial" charset="0"/>
            </a:endParaRPr>
          </a:p>
          <a:p>
            <a:pPr marL="342900" indent="-342900" algn="l" rtl="0">
              <a:spcAft>
                <a:spcPts val="1200"/>
              </a:spcAft>
              <a:buFont typeface="Wingdings" panose="05000000000000000000" pitchFamily="2" charset="2"/>
              <a:buChar char="§"/>
            </a:pPr>
            <a:r>
              <a:rPr lang="it" sz="3100" b="1" dirty="0">
                <a:cs typeface="Arial" charset="0"/>
              </a:rPr>
              <a:t>Se ha meno di 65 anni ed è disabile</a:t>
            </a:r>
            <a:r>
              <a:rPr lang="it" sz="3100" dirty="0">
                <a:cs typeface="Arial" charset="0"/>
              </a:rPr>
              <a:t>, sarà automaticamente iscritto a Medicare dopo aver ricevuto 24 mesi consecutivi di prestazioni di invalidità della Social Security (SSDI).</a:t>
            </a:r>
          </a:p>
          <a:p>
            <a:pPr algn="l" rtl="0"/>
            <a:endParaRPr lang="en-US" dirty="0"/>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it" sz="4000">
                <a:solidFill>
                  <a:schemeClr val="bg1"/>
                </a:solidFill>
                <a:latin typeface="Arial" panose="020B0604020202020204" pitchFamily="34" charset="0"/>
                <a:cs typeface="Arial" panose="020B0604020202020204" pitchFamily="34" charset="0"/>
              </a:rPr>
              <a:t>Iscrizione a Medicare</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F82C02D-8E49-4E94-B568-C5A947EFB846}"/>
              </a:ext>
            </a:extLst>
          </p:cNvPr>
          <p:cNvSpPr txBox="1"/>
          <p:nvPr/>
        </p:nvSpPr>
        <p:spPr>
          <a:xfrm>
            <a:off x="887896" y="5444488"/>
            <a:ext cx="9978886" cy="1231106"/>
          </a:xfrm>
          <a:prstGeom prst="rect">
            <a:avLst/>
          </a:prstGeom>
          <a:solidFill>
            <a:schemeClr val="accent1">
              <a:lumMod val="20000"/>
              <a:lumOff val="80000"/>
            </a:schemeClr>
          </a:solidFill>
          <a:ln>
            <a:solidFill>
              <a:schemeClr val="accent1">
                <a:lumMod val="50000"/>
              </a:schemeClr>
            </a:solidFill>
          </a:ln>
        </p:spPr>
        <p:txBody>
          <a:bodyPr wrap="square" rtlCol="0">
            <a:spAutoFit/>
          </a:bodyPr>
          <a:lstStyle/>
          <a:p>
            <a:pPr rtl="0"/>
            <a:endParaRPr lang="en-US" sz="1400" dirty="0"/>
          </a:p>
          <a:p>
            <a:pPr algn="ctr" rtl="0"/>
            <a:r>
              <a:rPr lang="it" sz="2200"/>
              <a:t>Ottenere l'accesso alle proprie informazioni personalizzate in qualsiasi momento registrandosi su </a:t>
            </a:r>
            <a:r>
              <a:rPr lang="it" sz="2200" b="1">
                <a:hlinkClick r:id="rId5"/>
              </a:rPr>
              <a:t>Medicare.gov </a:t>
            </a:r>
            <a:endParaRPr lang="en-US" sz="2200" b="1" dirty="0"/>
          </a:p>
          <a:p>
            <a:pPr rtl="0"/>
            <a:endParaRPr lang="en-US" sz="1600" b="1" dirty="0"/>
          </a:p>
        </p:txBody>
      </p:sp>
    </p:spTree>
    <p:extLst>
      <p:ext uri="{BB962C8B-B14F-4D97-AF65-F5344CB8AC3E}">
        <p14:creationId xmlns:p14="http://schemas.microsoft.com/office/powerpoint/2010/main" val="7623421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53007" y="3309942"/>
            <a:ext cx="6523768" cy="691852"/>
          </a:xfrm>
          <a:prstGeom prst="rect">
            <a:avLst/>
          </a:prstGeom>
          <a:solidFill>
            <a:schemeClr val="accent4">
              <a:lumMod val="20000"/>
              <a:lumOff val="80000"/>
            </a:schemeClr>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it" sz="4000">
                <a:solidFill>
                  <a:schemeClr val="bg1"/>
                </a:solidFill>
                <a:latin typeface="Arial" panose="020B0604020202020204" pitchFamily="34" charset="0"/>
                <a:cs typeface="Arial" panose="020B0604020202020204" pitchFamily="34" charset="0"/>
              </a:rPr>
              <a:t>Schema di presentazione</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7" name="Subtitle 2">
            <a:extLst>
              <a:ext uri="{FF2B5EF4-FFF2-40B4-BE49-F238E27FC236}">
                <a16:creationId xmlns:a16="http://schemas.microsoft.com/office/drawing/2014/main" id="{77FD71F1-D557-48C5-8393-F1E95CD87680}"/>
              </a:ext>
            </a:extLst>
          </p:cNvPr>
          <p:cNvSpPr txBox="1">
            <a:spLocks/>
          </p:cNvSpPr>
          <p:nvPr/>
        </p:nvSpPr>
        <p:spPr>
          <a:xfrm>
            <a:off x="1392375" y="1647239"/>
            <a:ext cx="7285806" cy="4709111"/>
          </a:xfrm>
          <a:prstGeom prst="rect">
            <a:avLst/>
          </a:prstGeom>
        </p:spPr>
        <p:txBody>
          <a:bodyPr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600"/>
              </a:spcAft>
              <a:buNone/>
              <a:tabLst>
                <a:tab pos="914400" algn="l"/>
              </a:tabLst>
            </a:pPr>
            <a:r>
              <a:rPr lang="it" sz="2600" b="1" dirty="0">
                <a:cs typeface="Arial" panose="020B0604020202020204" pitchFamily="34" charset="0"/>
              </a:rPr>
              <a:t>Parte 1: </a:t>
            </a:r>
            <a:r>
              <a:rPr lang="hu-HU" sz="2600" b="1" dirty="0">
                <a:cs typeface="Arial" panose="020B0604020202020204" pitchFamily="34" charset="0"/>
              </a:rPr>
              <a:t> </a:t>
            </a:r>
            <a:r>
              <a:rPr lang="it" sz="2600" dirty="0">
                <a:cs typeface="Arial" panose="020B0604020202020204" pitchFamily="34" charset="0"/>
              </a:rPr>
              <a:t>Iscrizione a Medicare </a:t>
            </a:r>
          </a:p>
          <a:p>
            <a:pPr marL="0" indent="0" rtl="0">
              <a:spcAft>
                <a:spcPts val="600"/>
              </a:spcAft>
              <a:buNone/>
            </a:pPr>
            <a:r>
              <a:rPr lang="it" sz="2600" b="1" dirty="0">
                <a:cs typeface="Arial" panose="020B0604020202020204" pitchFamily="34" charset="0"/>
              </a:rPr>
              <a:t>Parte 2:</a:t>
            </a:r>
            <a:r>
              <a:rPr lang="hu-HU" sz="2600" b="1" dirty="0">
                <a:cs typeface="Arial" panose="020B0604020202020204" pitchFamily="34" charset="0"/>
              </a:rPr>
              <a:t> </a:t>
            </a:r>
            <a:r>
              <a:rPr lang="it" sz="2600" dirty="0">
                <a:cs typeface="Arial" panose="020B0604020202020204" pitchFamily="34" charset="0"/>
              </a:rPr>
              <a:t>Nozioni di base di Medicare; Parte A; Parte B</a:t>
            </a:r>
          </a:p>
          <a:p>
            <a:pPr marL="0" indent="0" rtl="0">
              <a:spcAft>
                <a:spcPts val="600"/>
              </a:spcAft>
              <a:buNone/>
            </a:pPr>
            <a:r>
              <a:rPr lang="it" sz="2600" b="1" dirty="0">
                <a:cs typeface="Arial" panose="020B0604020202020204" pitchFamily="34" charset="0"/>
              </a:rPr>
              <a:t>Parte 3: </a:t>
            </a:r>
            <a:r>
              <a:rPr lang="it" sz="2600" dirty="0">
                <a:cs typeface="Arial" panose="020B0604020202020204" pitchFamily="34" charset="0"/>
              </a:rPr>
              <a:t>Le sue scelte di copertura; Original Medicare; 	</a:t>
            </a:r>
            <a:r>
              <a:rPr lang="hu-HU" sz="2600" dirty="0">
                <a:cs typeface="Arial" panose="020B0604020202020204" pitchFamily="34" charset="0"/>
              </a:rPr>
              <a:t> </a:t>
            </a:r>
            <a:r>
              <a:rPr lang="it" sz="2600" dirty="0">
                <a:cs typeface="Arial" panose="020B0604020202020204" pitchFamily="34" charset="0"/>
              </a:rPr>
              <a:t>Assicurazione Medigap</a:t>
            </a:r>
          </a:p>
          <a:p>
            <a:pPr marL="0" indent="0" rtl="0">
              <a:spcAft>
                <a:spcPts val="600"/>
              </a:spcAft>
              <a:buNone/>
            </a:pPr>
            <a:r>
              <a:rPr lang="it" sz="2600" b="1" dirty="0">
                <a:cs typeface="Arial" panose="020B0604020202020204" pitchFamily="34" charset="0"/>
              </a:rPr>
              <a:t>Parte 4: Piani Medicare Advantage (Parte C); </a:t>
            </a:r>
            <a:br>
              <a:rPr lang="en-US" sz="2600" b="1" dirty="0">
                <a:cs typeface="Arial" panose="020B0604020202020204" pitchFamily="34" charset="0"/>
              </a:rPr>
            </a:br>
            <a:r>
              <a:rPr lang="it" sz="2600" b="1" dirty="0">
                <a:cs typeface="Arial" panose="020B0604020202020204" pitchFamily="34" charset="0"/>
              </a:rPr>
              <a:t>	Altri tipi di copertura </a:t>
            </a:r>
          </a:p>
          <a:p>
            <a:pPr marL="0" indent="0" rtl="0">
              <a:spcAft>
                <a:spcPts val="600"/>
              </a:spcAft>
              <a:buNone/>
            </a:pPr>
            <a:r>
              <a:rPr lang="it" sz="2600" b="1" dirty="0">
                <a:cs typeface="Arial" panose="020B0604020202020204" pitchFamily="34" charset="0"/>
              </a:rPr>
              <a:t>Parte 5: </a:t>
            </a:r>
            <a:r>
              <a:rPr lang="it" sz="2600" dirty="0">
                <a:cs typeface="Arial" panose="020B0604020202020204" pitchFamily="34" charset="0"/>
              </a:rPr>
              <a:t>Medicare Part D; SeniorCare; </a:t>
            </a:r>
            <a:br>
              <a:rPr lang="en-US" sz="2600" dirty="0">
                <a:cs typeface="Arial" panose="020B0604020202020204" pitchFamily="34" charset="0"/>
              </a:rPr>
            </a:br>
            <a:r>
              <a:rPr lang="it" sz="2600" dirty="0">
                <a:cs typeface="Arial" panose="020B0604020202020204" pitchFamily="34" charset="0"/>
              </a:rPr>
              <a:t>	</a:t>
            </a:r>
            <a:r>
              <a:rPr lang="hu-HU" sz="2600" dirty="0">
                <a:cs typeface="Arial" panose="020B0604020202020204" pitchFamily="34" charset="0"/>
              </a:rPr>
              <a:t> </a:t>
            </a:r>
            <a:r>
              <a:rPr lang="it" sz="2600" dirty="0">
                <a:cs typeface="Arial" panose="020B0604020202020204" pitchFamily="34" charset="0"/>
              </a:rPr>
              <a:t>Periodo Annuale di Apertura delle Iscrizioni</a:t>
            </a:r>
          </a:p>
          <a:p>
            <a:pPr marL="0" indent="0" rtl="0">
              <a:buNone/>
            </a:pPr>
            <a:r>
              <a:rPr lang="it" sz="2600" b="1" dirty="0">
                <a:cs typeface="Arial" panose="020B0604020202020204" pitchFamily="34" charset="0"/>
              </a:rPr>
              <a:t>Parte 6: </a:t>
            </a:r>
            <a:r>
              <a:rPr lang="it" sz="2600" dirty="0">
                <a:cs typeface="Arial" panose="020B0604020202020204" pitchFamily="34" charset="0"/>
              </a:rPr>
              <a:t>Aiuto alle Persone con Reddito Limitato; 		</a:t>
            </a:r>
            <a:r>
              <a:rPr lang="hu-HU" sz="2600" dirty="0">
                <a:cs typeface="Arial" panose="020B0604020202020204" pitchFamily="34" charset="0"/>
              </a:rPr>
              <a:t> </a:t>
            </a:r>
            <a:r>
              <a:rPr lang="it" sz="2600" dirty="0">
                <a:cs typeface="Arial" panose="020B0604020202020204" pitchFamily="34" charset="0"/>
              </a:rPr>
              <a:t>Proteggersi e prevenire le frodi; </a:t>
            </a:r>
            <a:br>
              <a:rPr lang="en-US" sz="2600" dirty="0">
                <a:cs typeface="Arial" panose="020B0604020202020204" pitchFamily="34" charset="0"/>
              </a:rPr>
            </a:br>
            <a:r>
              <a:rPr lang="it" sz="2600" dirty="0">
                <a:cs typeface="Arial" panose="020B0604020202020204" pitchFamily="34" charset="0"/>
              </a:rPr>
              <a:t>	</a:t>
            </a:r>
            <a:r>
              <a:rPr lang="hu-HU" sz="2600" dirty="0">
                <a:cs typeface="Arial" panose="020B0604020202020204" pitchFamily="34" charset="0"/>
              </a:rPr>
              <a:t> </a:t>
            </a:r>
            <a:r>
              <a:rPr lang="it" sz="2600" dirty="0">
                <a:cs typeface="Arial" panose="020B0604020202020204" pitchFamily="34" charset="0"/>
              </a:rPr>
              <a:t>Revisione e risorse</a:t>
            </a:r>
          </a:p>
          <a:p>
            <a:pPr marL="0" indent="0" rtl="0">
              <a:buNone/>
            </a:pPr>
            <a:endParaRPr lang="en-US" dirty="0"/>
          </a:p>
        </p:txBody>
      </p:sp>
      <p:sp>
        <p:nvSpPr>
          <p:cNvPr id="9" name="TextBox 8">
            <a:extLst>
              <a:ext uri="{FF2B5EF4-FFF2-40B4-BE49-F238E27FC236}">
                <a16:creationId xmlns:a16="http://schemas.microsoft.com/office/drawing/2014/main" id="{9EA4FD0B-5A9E-4C38-97BE-E98AF066CACD}"/>
              </a:ext>
            </a:extLst>
          </p:cNvPr>
          <p:cNvSpPr txBox="1"/>
          <p:nvPr/>
        </p:nvSpPr>
        <p:spPr>
          <a:xfrm>
            <a:off x="8939606" y="5196755"/>
            <a:ext cx="2743200" cy="877163"/>
          </a:xfrm>
          <a:prstGeom prst="rect">
            <a:avLst/>
          </a:prstGeom>
          <a:solidFill>
            <a:schemeClr val="accent1">
              <a:lumMod val="20000"/>
              <a:lumOff val="80000"/>
            </a:schemeClr>
          </a:solidFill>
          <a:ln>
            <a:solidFill>
              <a:schemeClr val="accent1">
                <a:lumMod val="50000"/>
              </a:schemeClr>
            </a:solidFill>
          </a:ln>
        </p:spPr>
        <p:txBody>
          <a:bodyPr wrap="square" rtlCol="0">
            <a:spAutoFit/>
          </a:bodyPr>
          <a:lstStyle/>
          <a:p>
            <a:pPr algn="ctr" rtl="0"/>
            <a:r>
              <a:rPr lang="it" sz="1700"/>
              <a:t>Per informazioni più dettagliate, consultare il </a:t>
            </a:r>
            <a:r>
              <a:rPr lang="it" sz="1700">
                <a:hlinkClick r:id="rId3"/>
              </a:rPr>
              <a:t>manuale Medicare &amp; You</a:t>
            </a:r>
            <a:r>
              <a:rPr lang="it" sz="1700"/>
              <a:t>.</a:t>
            </a:r>
          </a:p>
        </p:txBody>
      </p:sp>
      <p:sp>
        <p:nvSpPr>
          <p:cNvPr id="6" name="Slide Number Placeholder 5">
            <a:extLst>
              <a:ext uri="{FF2B5EF4-FFF2-40B4-BE49-F238E27FC236}">
                <a16:creationId xmlns:a16="http://schemas.microsoft.com/office/drawing/2014/main" id="{0716A08E-6E40-457C-9472-1FC40EE8BFEE}"/>
              </a:ext>
            </a:extLst>
          </p:cNvPr>
          <p:cNvSpPr>
            <a:spLocks noGrp="1"/>
          </p:cNvSpPr>
          <p:nvPr>
            <p:ph type="sldNum" sz="quarter" idx="12"/>
          </p:nvPr>
        </p:nvSpPr>
        <p:spPr/>
        <p:txBody>
          <a:bodyPr rtlCol="0"/>
          <a:lstStyle/>
          <a:p>
            <a:pPr rtl="0"/>
            <a:fld id="{844A7B69-93E2-4D34-896D-EFDD7F03AB74}" type="slidenum">
              <a:rPr lang="en-US" smtClean="0"/>
              <a:t>50</a:t>
            </a:fld>
            <a:endParaRPr lang="en-US" dirty="0"/>
          </a:p>
        </p:txBody>
      </p:sp>
      <p:pic>
        <p:nvPicPr>
          <p:cNvPr id="5" name="Picture 4" descr="A close-up of a poster&#10;&#10;AI-generated content may be incorrect.">
            <a:extLst>
              <a:ext uri="{FF2B5EF4-FFF2-40B4-BE49-F238E27FC236}">
                <a16:creationId xmlns:a16="http://schemas.microsoft.com/office/drawing/2014/main" id="{579298A1-8FBE-C2D8-7D92-5FF2B9A946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39606" y="1533424"/>
            <a:ext cx="2743200" cy="3553036"/>
          </a:xfrm>
          <a:prstGeom prst="rect">
            <a:avLst/>
          </a:prstGeom>
        </p:spPr>
      </p:pic>
    </p:spTree>
    <p:extLst>
      <p:ext uri="{BB962C8B-B14F-4D97-AF65-F5344CB8AC3E}">
        <p14:creationId xmlns:p14="http://schemas.microsoft.com/office/powerpoint/2010/main" val="28026938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it" sz="4000">
                <a:solidFill>
                  <a:schemeClr val="bg1"/>
                </a:solidFill>
                <a:latin typeface="Arial" panose="020B0604020202020204" pitchFamily="34" charset="0"/>
                <a:cs typeface="Arial" panose="020B0604020202020204" pitchFamily="34" charset="0"/>
              </a:rPr>
              <a:t>Benvenuti in Medicare </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0716A08E-6E40-457C-9472-1FC40EE8BFEE}"/>
              </a:ext>
            </a:extLst>
          </p:cNvPr>
          <p:cNvSpPr>
            <a:spLocks noGrp="1"/>
          </p:cNvSpPr>
          <p:nvPr>
            <p:ph type="sldNum" sz="quarter" idx="12"/>
          </p:nvPr>
        </p:nvSpPr>
        <p:spPr/>
        <p:txBody>
          <a:bodyPr rtlCol="0"/>
          <a:lstStyle/>
          <a:p>
            <a:pPr rtl="0"/>
            <a:fld id="{844A7B69-93E2-4D34-896D-EFDD7F03AB74}" type="slidenum">
              <a:rPr lang="en-US" smtClean="0"/>
              <a:t>51</a:t>
            </a:fld>
            <a:endParaRPr lang="en-US"/>
          </a:p>
        </p:txBody>
      </p:sp>
      <p:sp>
        <p:nvSpPr>
          <p:cNvPr id="11" name="Subtitle 2">
            <a:extLst>
              <a:ext uri="{FF2B5EF4-FFF2-40B4-BE49-F238E27FC236}">
                <a16:creationId xmlns:a16="http://schemas.microsoft.com/office/drawing/2014/main" id="{8B7A9E30-9C0F-4982-9881-55C979676BB1}"/>
              </a:ext>
            </a:extLst>
          </p:cNvPr>
          <p:cNvSpPr txBox="1">
            <a:spLocks/>
          </p:cNvSpPr>
          <p:nvPr/>
        </p:nvSpPr>
        <p:spPr>
          <a:xfrm>
            <a:off x="3043518" y="2016479"/>
            <a:ext cx="7734748" cy="1412521"/>
          </a:xfrm>
          <a:prstGeom prst="rect">
            <a:avLst/>
          </a:prstGeom>
        </p:spPr>
        <p:txBody>
          <a:bodyPr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1800"/>
              </a:spcAft>
              <a:buNone/>
            </a:pPr>
            <a:r>
              <a:rPr lang="it" sz="21600" b="1"/>
              <a:t>Parte 4</a:t>
            </a:r>
          </a:p>
          <a:p>
            <a:pPr rtl="0">
              <a:spcAft>
                <a:spcPts val="600"/>
              </a:spcAft>
            </a:pPr>
            <a:r>
              <a:rPr lang="it" sz="16000"/>
              <a:t>Piani Medicare Advantage (Parte C)</a:t>
            </a:r>
          </a:p>
          <a:p>
            <a:pPr rtl="0">
              <a:spcAft>
                <a:spcPts val="600"/>
              </a:spcAft>
            </a:pPr>
            <a:r>
              <a:rPr lang="it" sz="16000"/>
              <a:t>Altri tipi di copertura</a:t>
            </a:r>
          </a:p>
        </p:txBody>
      </p:sp>
      <p:pic>
        <p:nvPicPr>
          <p:cNvPr id="8" name="Picture 7">
            <a:extLst>
              <a:ext uri="{FF2B5EF4-FFF2-40B4-BE49-F238E27FC236}">
                <a16:creationId xmlns:a16="http://schemas.microsoft.com/office/drawing/2014/main" id="{B9A9999E-306E-4D33-BFA9-965845B9588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3732" y="5409052"/>
            <a:ext cx="3016160" cy="947298"/>
          </a:xfrm>
          <a:prstGeom prst="rect">
            <a:avLst/>
          </a:prstGeom>
          <a:noFill/>
          <a:ln>
            <a:noFill/>
          </a:ln>
        </p:spPr>
      </p:pic>
    </p:spTree>
    <p:extLst>
      <p:ext uri="{BB962C8B-B14F-4D97-AF65-F5344CB8AC3E}">
        <p14:creationId xmlns:p14="http://schemas.microsoft.com/office/powerpoint/2010/main" val="16928486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it" sz="4000">
                <a:solidFill>
                  <a:schemeClr val="bg1"/>
                </a:solidFill>
                <a:latin typeface="Arial" panose="020B0604020202020204" pitchFamily="34" charset="0"/>
                <a:cs typeface="Arial" panose="020B0604020202020204" pitchFamily="34" charset="0"/>
              </a:rPr>
              <a:t>Le sue scelte di copertura</a:t>
            </a:r>
          </a:p>
          <a:p>
            <a:pPr algn="ctr" rtl="0"/>
            <a:endParaRPr lang="en-US" sz="1200" dirty="0">
              <a:solidFill>
                <a:schemeClr val="bg1"/>
              </a:solidFill>
              <a:latin typeface="Arial" panose="020B0604020202020204" pitchFamily="34" charset="0"/>
              <a:cs typeface="Arial" panose="020B0604020202020204" pitchFamily="34" charset="0"/>
            </a:endParaRPr>
          </a:p>
        </p:txBody>
      </p:sp>
      <p:grpSp>
        <p:nvGrpSpPr>
          <p:cNvPr id="7" name="Group 4" descr="Graphic showing your Medicare Choices &#10;Original Medicare - Part A hospital insurance Part B Medical insurance. You can add Medicare Supplement Insurance (Medigap Policy) Part D Prescription Drug Coverage&#10;&#10;or&#10;&#10;Medicare Advangtage Plan&#10;Part C - Combines Part A and Part B&#10;&#10;May include or you may add&#10;Part D - Prescription drug coverage (Most Part C plans cover prescription drugs. You may be able to add drug coverage to some play types if not already included.)">
            <a:extLst>
              <a:ext uri="{FF2B5EF4-FFF2-40B4-BE49-F238E27FC236}">
                <a16:creationId xmlns:a16="http://schemas.microsoft.com/office/drawing/2014/main" id="{F9822DAF-C9E4-4654-8F73-0D42D642DF06}"/>
              </a:ext>
            </a:extLst>
          </p:cNvPr>
          <p:cNvGrpSpPr>
            <a:grpSpLocks/>
          </p:cNvGrpSpPr>
          <p:nvPr/>
        </p:nvGrpSpPr>
        <p:grpSpPr bwMode="auto">
          <a:xfrm>
            <a:off x="1453677" y="1374602"/>
            <a:ext cx="9517983" cy="4673600"/>
            <a:chOff x="266702" y="1430740"/>
            <a:chExt cx="9517805" cy="4672723"/>
          </a:xfrm>
        </p:grpSpPr>
        <p:grpSp>
          <p:nvGrpSpPr>
            <p:cNvPr id="8" name="Group 9" descr="Arrow indicating two choices">
              <a:extLst>
                <a:ext uri="{FF2B5EF4-FFF2-40B4-BE49-F238E27FC236}">
                  <a16:creationId xmlns:a16="http://schemas.microsoft.com/office/drawing/2014/main" id="{F7E5665B-600B-4786-B862-0A88C2E6EE76}"/>
                </a:ext>
              </a:extLst>
            </p:cNvPr>
            <p:cNvGrpSpPr>
              <a:grpSpLocks/>
            </p:cNvGrpSpPr>
            <p:nvPr/>
          </p:nvGrpSpPr>
          <p:grpSpPr bwMode="auto">
            <a:xfrm>
              <a:off x="1352550" y="3133988"/>
              <a:ext cx="1686319" cy="894824"/>
              <a:chOff x="3733801" y="1143000"/>
              <a:chExt cx="1686319" cy="894824"/>
            </a:xfrm>
          </p:grpSpPr>
          <p:cxnSp>
            <p:nvCxnSpPr>
              <p:cNvPr id="24" name="Straight Arrow Connector 23">
                <a:extLst>
                  <a:ext uri="{FF2B5EF4-FFF2-40B4-BE49-F238E27FC236}">
                    <a16:creationId xmlns:a16="http://schemas.microsoft.com/office/drawing/2014/main" id="{D910083E-7BD4-42C1-91C7-CAA941C16E1E}"/>
                  </a:ext>
                </a:extLst>
              </p:cNvPr>
              <p:cNvCxnSpPr/>
              <p:nvPr/>
            </p:nvCxnSpPr>
            <p:spPr>
              <a:xfrm flipH="1">
                <a:off x="3733783" y="1580887"/>
                <a:ext cx="809610" cy="457114"/>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EFAF42F7-0361-49DB-BBD2-0AC4D0740CF8}"/>
                  </a:ext>
                </a:extLst>
              </p:cNvPr>
              <p:cNvCxnSpPr/>
              <p:nvPr/>
            </p:nvCxnSpPr>
            <p:spPr>
              <a:xfrm>
                <a:off x="4543393" y="1580887"/>
                <a:ext cx="876283" cy="457114"/>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69912EA-0492-4822-A3B5-015D5DF7DCFC}"/>
                  </a:ext>
                </a:extLst>
              </p:cNvPr>
              <p:cNvCxnSpPr/>
              <p:nvPr/>
            </p:nvCxnSpPr>
            <p:spPr>
              <a:xfrm>
                <a:off x="4543393" y="1142819"/>
                <a:ext cx="1588" cy="438068"/>
              </a:xfrm>
              <a:prstGeom prst="line">
                <a:avLst/>
              </a:prstGeom>
              <a:ln w="50800"/>
            </p:spPr>
            <p:style>
              <a:lnRef idx="1">
                <a:schemeClr val="accent1"/>
              </a:lnRef>
              <a:fillRef idx="0">
                <a:schemeClr val="accent1"/>
              </a:fillRef>
              <a:effectRef idx="0">
                <a:schemeClr val="accent1"/>
              </a:effectRef>
              <a:fontRef idx="minor">
                <a:schemeClr val="tx1"/>
              </a:fontRef>
            </p:style>
          </p:cxnSp>
        </p:grpSp>
        <p:sp>
          <p:nvSpPr>
            <p:cNvPr id="9" name="TextBox 20">
              <a:extLst>
                <a:ext uri="{FF2B5EF4-FFF2-40B4-BE49-F238E27FC236}">
                  <a16:creationId xmlns:a16="http://schemas.microsoft.com/office/drawing/2014/main" id="{3B2895CF-CD51-4011-BC95-F5C830522103}"/>
                </a:ext>
              </a:extLst>
            </p:cNvPr>
            <p:cNvSpPr txBox="1">
              <a:spLocks noChangeArrowheads="1"/>
            </p:cNvSpPr>
            <p:nvPr/>
          </p:nvSpPr>
          <p:spPr bwMode="auto">
            <a:xfrm>
              <a:off x="427547" y="1574870"/>
              <a:ext cx="3211945" cy="523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a:r>
                <a:rPr lang="it" sz="2800" b="1">
                  <a:solidFill>
                    <a:srgbClr val="000000"/>
                  </a:solidFill>
                </a:rPr>
                <a:t>Original Medicare</a:t>
              </a:r>
            </a:p>
          </p:txBody>
        </p:sp>
        <p:sp>
          <p:nvSpPr>
            <p:cNvPr id="10" name="Rectangle 9" descr="Hospital Insurance" title="Part A">
              <a:extLst>
                <a:ext uri="{FF2B5EF4-FFF2-40B4-BE49-F238E27FC236}">
                  <a16:creationId xmlns:a16="http://schemas.microsoft.com/office/drawing/2014/main" id="{4F0E2D3E-B63D-47AE-8B49-F5B0ACC380D5}"/>
                </a:ext>
              </a:extLst>
            </p:cNvPr>
            <p:cNvSpPr/>
            <p:nvPr/>
          </p:nvSpPr>
          <p:spPr>
            <a:xfrm>
              <a:off x="337259" y="2202442"/>
              <a:ext cx="1591722" cy="964098"/>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r>
                <a:rPr lang="it" sz="2000" b="1" dirty="0">
                  <a:solidFill>
                    <a:prstClr val="black"/>
                  </a:solidFill>
                </a:rPr>
                <a:t>Parte A</a:t>
              </a:r>
            </a:p>
            <a:p>
              <a:pPr algn="ctr" rtl="0">
                <a:defRPr/>
              </a:pPr>
              <a:r>
                <a:rPr lang="it" sz="2000" dirty="0">
                  <a:solidFill>
                    <a:prstClr val="black"/>
                  </a:solidFill>
                </a:rPr>
                <a:t>Assicurazione ospedaliera</a:t>
              </a:r>
            </a:p>
          </p:txBody>
        </p:sp>
        <p:sp>
          <p:nvSpPr>
            <p:cNvPr id="11" name="Rectangle 10" descr="Medical Insurance" title="Part B">
              <a:extLst>
                <a:ext uri="{FF2B5EF4-FFF2-40B4-BE49-F238E27FC236}">
                  <a16:creationId xmlns:a16="http://schemas.microsoft.com/office/drawing/2014/main" id="{858C742D-F8EF-4173-A5C8-B5677785E120}"/>
                </a:ext>
              </a:extLst>
            </p:cNvPr>
            <p:cNvSpPr/>
            <p:nvPr/>
          </p:nvSpPr>
          <p:spPr>
            <a:xfrm>
              <a:off x="2358900" y="2131802"/>
              <a:ext cx="1375231" cy="1068188"/>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r>
                <a:rPr lang="it" sz="2000" b="1" dirty="0">
                  <a:solidFill>
                    <a:prstClr val="black"/>
                  </a:solidFill>
                </a:rPr>
                <a:t>Parte B</a:t>
              </a:r>
            </a:p>
            <a:p>
              <a:pPr algn="ctr" rtl="0">
                <a:defRPr/>
              </a:pPr>
              <a:r>
                <a:rPr lang="it" sz="2000" dirty="0">
                  <a:solidFill>
                    <a:prstClr val="black"/>
                  </a:solidFill>
                </a:rPr>
                <a:t>Assicurazione medica</a:t>
              </a:r>
            </a:p>
          </p:txBody>
        </p:sp>
        <p:sp>
          <p:nvSpPr>
            <p:cNvPr id="12" name="TextBox 3">
              <a:extLst>
                <a:ext uri="{FF2B5EF4-FFF2-40B4-BE49-F238E27FC236}">
                  <a16:creationId xmlns:a16="http://schemas.microsoft.com/office/drawing/2014/main" id="{147528D4-79FA-470D-9E25-20837447F949}"/>
                </a:ext>
              </a:extLst>
            </p:cNvPr>
            <p:cNvSpPr txBox="1">
              <a:spLocks noChangeArrowheads="1"/>
            </p:cNvSpPr>
            <p:nvPr/>
          </p:nvSpPr>
          <p:spPr bwMode="auto">
            <a:xfrm>
              <a:off x="1501272" y="3968287"/>
              <a:ext cx="13317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a:r>
                <a:rPr lang="it" b="1" dirty="0">
                  <a:solidFill>
                    <a:srgbClr val="000000"/>
                  </a:solidFill>
                </a:rPr>
                <a:t>È possibile aggiungere</a:t>
              </a:r>
            </a:p>
          </p:txBody>
        </p:sp>
        <p:sp>
          <p:nvSpPr>
            <p:cNvPr id="13" name="Rectangle 12" descr="Precription Drug Coverage" title="Part D">
              <a:extLst>
                <a:ext uri="{FF2B5EF4-FFF2-40B4-BE49-F238E27FC236}">
                  <a16:creationId xmlns:a16="http://schemas.microsoft.com/office/drawing/2014/main" id="{8F0F469B-B771-415B-B2E1-153101CE40DC}"/>
                </a:ext>
              </a:extLst>
            </p:cNvPr>
            <p:cNvSpPr/>
            <p:nvPr/>
          </p:nvSpPr>
          <p:spPr>
            <a:xfrm>
              <a:off x="2574884" y="4301988"/>
              <a:ext cx="1876390" cy="1801475"/>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r>
                <a:rPr lang="it" sz="2000" b="1" dirty="0">
                  <a:solidFill>
                    <a:prstClr val="black"/>
                  </a:solidFill>
                </a:rPr>
                <a:t>Parte D</a:t>
              </a:r>
            </a:p>
            <a:p>
              <a:pPr algn="ctr" rtl="0">
                <a:defRPr/>
              </a:pPr>
              <a:r>
                <a:rPr lang="it" sz="2000" dirty="0">
                  <a:solidFill>
                    <a:prstClr val="black"/>
                  </a:solidFill>
                </a:rPr>
                <a:t>Copertura dei farmaci su prescrizione</a:t>
              </a:r>
            </a:p>
          </p:txBody>
        </p:sp>
        <p:sp>
          <p:nvSpPr>
            <p:cNvPr id="14" name="Rectangle 13" descr="Also known as Medigap policy" title="Medicare Supplement Insurance">
              <a:extLst>
                <a:ext uri="{FF2B5EF4-FFF2-40B4-BE49-F238E27FC236}">
                  <a16:creationId xmlns:a16="http://schemas.microsoft.com/office/drawing/2014/main" id="{25DDC681-3813-4D55-97D4-8E347F99E118}"/>
                </a:ext>
              </a:extLst>
            </p:cNvPr>
            <p:cNvSpPr/>
            <p:nvPr/>
          </p:nvSpPr>
          <p:spPr>
            <a:xfrm>
              <a:off x="266702" y="4338494"/>
              <a:ext cx="1811304" cy="1734811"/>
            </a:xfrm>
            <a:prstGeom prst="rect">
              <a:avLst/>
            </a:prstGeom>
            <a:solidFill>
              <a:schemeClr val="accent1">
                <a:lumMod val="7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r>
                <a:rPr lang="it" sz="2000" b="1">
                  <a:solidFill>
                    <a:prstClr val="white"/>
                  </a:solidFill>
                </a:rPr>
                <a:t>Polizza di assicurazione integrativa Medicare (Medigap)</a:t>
              </a:r>
            </a:p>
          </p:txBody>
        </p:sp>
        <p:sp>
          <p:nvSpPr>
            <p:cNvPr id="15" name="TextBox 2">
              <a:extLst>
                <a:ext uri="{FF2B5EF4-FFF2-40B4-BE49-F238E27FC236}">
                  <a16:creationId xmlns:a16="http://schemas.microsoft.com/office/drawing/2014/main" id="{01ECB887-6A5E-4E12-9434-A716C9E7BDBC}"/>
                </a:ext>
              </a:extLst>
            </p:cNvPr>
            <p:cNvSpPr txBox="1">
              <a:spLocks noChangeArrowheads="1"/>
            </p:cNvSpPr>
            <p:nvPr/>
          </p:nvSpPr>
          <p:spPr bwMode="auto">
            <a:xfrm>
              <a:off x="4138937" y="2000343"/>
              <a:ext cx="84315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0"/>
              <a:r>
                <a:rPr lang="it" sz="2800" b="1">
                  <a:solidFill>
                    <a:srgbClr val="000000"/>
                  </a:solidFill>
                </a:rPr>
                <a:t>o</a:t>
              </a:r>
            </a:p>
          </p:txBody>
        </p:sp>
        <p:sp>
          <p:nvSpPr>
            <p:cNvPr id="16" name="TextBox 23">
              <a:extLst>
                <a:ext uri="{FF2B5EF4-FFF2-40B4-BE49-F238E27FC236}">
                  <a16:creationId xmlns:a16="http://schemas.microsoft.com/office/drawing/2014/main" id="{4B0F1D8D-6291-4E3C-94C4-1CAE911F0EFF}"/>
                </a:ext>
              </a:extLst>
            </p:cNvPr>
            <p:cNvSpPr txBox="1">
              <a:spLocks noChangeArrowheads="1"/>
            </p:cNvSpPr>
            <p:nvPr/>
          </p:nvSpPr>
          <p:spPr bwMode="auto">
            <a:xfrm>
              <a:off x="4673216" y="1499946"/>
              <a:ext cx="5111291" cy="553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a:r>
                <a:rPr lang="it" sz="2400" b="1" dirty="0">
                  <a:solidFill>
                    <a:srgbClr val="000000"/>
                  </a:solidFill>
                </a:rPr>
                <a:t> </a:t>
              </a:r>
              <a:r>
                <a:rPr lang="it" sz="3000" b="1" dirty="0">
                  <a:solidFill>
                    <a:srgbClr val="000000"/>
                  </a:solidFill>
                </a:rPr>
                <a:t>Piano Medicare Advantage</a:t>
              </a:r>
            </a:p>
          </p:txBody>
        </p:sp>
        <p:sp>
          <p:nvSpPr>
            <p:cNvPr id="17" name="Rectangle 16" descr="Combines Part A, B and usually D" title="Part C">
              <a:extLst>
                <a:ext uri="{FF2B5EF4-FFF2-40B4-BE49-F238E27FC236}">
                  <a16:creationId xmlns:a16="http://schemas.microsoft.com/office/drawing/2014/main" id="{2A3D0019-BFE7-465F-88C1-F14B0F688AF7}"/>
                </a:ext>
              </a:extLst>
            </p:cNvPr>
            <p:cNvSpPr/>
            <p:nvPr/>
          </p:nvSpPr>
          <p:spPr>
            <a:xfrm>
              <a:off x="5791706" y="2267303"/>
              <a:ext cx="3503546" cy="988826"/>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r>
                <a:rPr lang="it" sz="2000" b="1" dirty="0">
                  <a:solidFill>
                    <a:prstClr val="black"/>
                  </a:solidFill>
                </a:rPr>
                <a:t>Parte C</a:t>
              </a:r>
            </a:p>
            <a:p>
              <a:pPr algn="ctr" rtl="0">
                <a:defRPr/>
              </a:pPr>
              <a:r>
                <a:rPr lang="it" sz="2000" dirty="0">
                  <a:solidFill>
                    <a:prstClr val="black"/>
                  </a:solidFill>
                </a:rPr>
                <a:t>Combina la Parte A e la Parte B</a:t>
              </a:r>
            </a:p>
          </p:txBody>
        </p:sp>
        <p:sp>
          <p:nvSpPr>
            <p:cNvPr id="18" name="TextBox 22">
              <a:extLst>
                <a:ext uri="{FF2B5EF4-FFF2-40B4-BE49-F238E27FC236}">
                  <a16:creationId xmlns:a16="http://schemas.microsoft.com/office/drawing/2014/main" id="{1777D576-70D3-477D-9133-2142E98ED851}"/>
                </a:ext>
              </a:extLst>
            </p:cNvPr>
            <p:cNvSpPr txBox="1">
              <a:spLocks noChangeArrowheads="1"/>
            </p:cNvSpPr>
            <p:nvPr/>
          </p:nvSpPr>
          <p:spPr bwMode="auto">
            <a:xfrm>
              <a:off x="5791706" y="3528745"/>
              <a:ext cx="3344456" cy="36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0"/>
              <a:r>
                <a:rPr lang="it" b="1" dirty="0">
                  <a:solidFill>
                    <a:srgbClr val="000000"/>
                  </a:solidFill>
                </a:rPr>
                <a:t>Può includere o aggiungere</a:t>
              </a:r>
            </a:p>
          </p:txBody>
        </p:sp>
        <p:sp>
          <p:nvSpPr>
            <p:cNvPr id="19" name="Rectangle 18" descr="Prescription Drug coverage. Most Part C plans cover prescription drugs." title="Prescription Drug coverage">
              <a:extLst>
                <a:ext uri="{FF2B5EF4-FFF2-40B4-BE49-F238E27FC236}">
                  <a16:creationId xmlns:a16="http://schemas.microsoft.com/office/drawing/2014/main" id="{14E6AA0B-23DA-4D5F-8B84-D130403B463E}"/>
                </a:ext>
              </a:extLst>
            </p:cNvPr>
            <p:cNvSpPr/>
            <p:nvPr/>
          </p:nvSpPr>
          <p:spPr>
            <a:xfrm>
              <a:off x="5366605" y="3938519"/>
              <a:ext cx="4184569" cy="2134786"/>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r>
                <a:rPr lang="it" sz="2000" b="1" dirty="0">
                  <a:solidFill>
                    <a:prstClr val="black"/>
                  </a:solidFill>
                </a:rPr>
                <a:t>Parte D</a:t>
              </a:r>
            </a:p>
            <a:p>
              <a:pPr algn="ctr" rtl="0">
                <a:defRPr/>
              </a:pPr>
              <a:r>
                <a:rPr lang="it" sz="2000" dirty="0">
                  <a:solidFill>
                    <a:prstClr val="black"/>
                  </a:solidFill>
                </a:rPr>
                <a:t>Copertura dei farmaci su prescrizione</a:t>
              </a:r>
            </a:p>
            <a:p>
              <a:pPr algn="ctr" rtl="0">
                <a:defRPr/>
              </a:pPr>
              <a:r>
                <a:rPr lang="it" sz="2000" dirty="0">
                  <a:solidFill>
                    <a:prstClr val="black"/>
                  </a:solidFill>
                </a:rPr>
                <a:t>(La maggior parte dei piani della Parte C copre i farmaci da prescrizione. È possibile aggiungere la copertura per i farmaci ad </a:t>
              </a:r>
              <a:r>
                <a:rPr lang="it" sz="2000" b="1" dirty="0">
                  <a:solidFill>
                    <a:prstClr val="black"/>
                  </a:solidFill>
                </a:rPr>
                <a:t>alcuni</a:t>
              </a:r>
              <a:r>
                <a:rPr lang="it" sz="2000" dirty="0">
                  <a:solidFill>
                    <a:prstClr val="black"/>
                  </a:solidFill>
                </a:rPr>
                <a:t> tipi di piani, se </a:t>
              </a:r>
              <a:r>
                <a:rPr lang="it" sz="2000" i="1" dirty="0">
                  <a:solidFill>
                    <a:prstClr val="black"/>
                  </a:solidFill>
                </a:rPr>
                <a:t>non è</a:t>
              </a:r>
              <a:r>
                <a:rPr lang="it" sz="2000" dirty="0">
                  <a:solidFill>
                    <a:prstClr val="black"/>
                  </a:solidFill>
                </a:rPr>
                <a:t> già inclusa).</a:t>
              </a:r>
            </a:p>
          </p:txBody>
        </p:sp>
        <p:grpSp>
          <p:nvGrpSpPr>
            <p:cNvPr id="20" name="Group 47" descr="Arrow indicating two choices">
              <a:extLst>
                <a:ext uri="{FF2B5EF4-FFF2-40B4-BE49-F238E27FC236}">
                  <a16:creationId xmlns:a16="http://schemas.microsoft.com/office/drawing/2014/main" id="{0AFE1F83-CB3A-4CAB-BBD1-B72621E5CEA8}"/>
                </a:ext>
              </a:extLst>
            </p:cNvPr>
            <p:cNvGrpSpPr>
              <a:grpSpLocks/>
            </p:cNvGrpSpPr>
            <p:nvPr/>
          </p:nvGrpSpPr>
          <p:grpSpPr bwMode="auto">
            <a:xfrm>
              <a:off x="3795363" y="1430740"/>
              <a:ext cx="1686319" cy="894824"/>
              <a:chOff x="3733801" y="1143000"/>
              <a:chExt cx="1686319" cy="894824"/>
            </a:xfrm>
          </p:grpSpPr>
          <p:cxnSp>
            <p:nvCxnSpPr>
              <p:cNvPr id="21" name="Straight Arrow Connector 20">
                <a:extLst>
                  <a:ext uri="{FF2B5EF4-FFF2-40B4-BE49-F238E27FC236}">
                    <a16:creationId xmlns:a16="http://schemas.microsoft.com/office/drawing/2014/main" id="{37AD0000-60C0-4142-B612-3C096C7BF310}"/>
                  </a:ext>
                </a:extLst>
              </p:cNvPr>
              <p:cNvCxnSpPr/>
              <p:nvPr/>
            </p:nvCxnSpPr>
            <p:spPr>
              <a:xfrm flipH="1">
                <a:off x="3734087" y="1581068"/>
                <a:ext cx="809610" cy="457114"/>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4B13F926-20BE-4C59-AD7A-9D842995E1C5}"/>
                  </a:ext>
                </a:extLst>
              </p:cNvPr>
              <p:cNvCxnSpPr/>
              <p:nvPr/>
            </p:nvCxnSpPr>
            <p:spPr>
              <a:xfrm>
                <a:off x="4543697" y="1581068"/>
                <a:ext cx="876283" cy="457114"/>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A0686F4-A675-4D9A-97F7-A90525D1545C}"/>
                  </a:ext>
                </a:extLst>
              </p:cNvPr>
              <p:cNvCxnSpPr/>
              <p:nvPr/>
            </p:nvCxnSpPr>
            <p:spPr>
              <a:xfrm>
                <a:off x="4543697" y="1143000"/>
                <a:ext cx="1587" cy="438068"/>
              </a:xfrm>
              <a:prstGeom prst="line">
                <a:avLst/>
              </a:prstGeom>
              <a:ln w="50800"/>
            </p:spPr>
            <p:style>
              <a:lnRef idx="1">
                <a:schemeClr val="accent1"/>
              </a:lnRef>
              <a:fillRef idx="0">
                <a:schemeClr val="accent1"/>
              </a:fillRef>
              <a:effectRef idx="0">
                <a:schemeClr val="accent1"/>
              </a:effectRef>
              <a:fontRef idx="minor">
                <a:schemeClr val="tx1"/>
              </a:fontRef>
            </p:style>
          </p:cxnSp>
        </p:grpSp>
      </p:grpSp>
      <p:sp>
        <p:nvSpPr>
          <p:cNvPr id="2" name="Rectangle: Rounded Corners 1">
            <a:extLst>
              <a:ext uri="{FF2B5EF4-FFF2-40B4-BE49-F238E27FC236}">
                <a16:creationId xmlns:a16="http://schemas.microsoft.com/office/drawing/2014/main" id="{F13E1171-0436-4C70-B55E-FB4CF768E6C1}"/>
              </a:ext>
            </a:extLst>
          </p:cNvPr>
          <p:cNvSpPr/>
          <p:nvPr/>
        </p:nvSpPr>
        <p:spPr>
          <a:xfrm>
            <a:off x="6036674" y="1412331"/>
            <a:ext cx="4934986" cy="695958"/>
          </a:xfrm>
          <a:prstGeom prst="roundRect">
            <a:avLst/>
          </a:prstGeom>
          <a:noFill/>
          <a:ln w="9525"/>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7" name="Slide Number Placeholder 26">
            <a:extLst>
              <a:ext uri="{FF2B5EF4-FFF2-40B4-BE49-F238E27FC236}">
                <a16:creationId xmlns:a16="http://schemas.microsoft.com/office/drawing/2014/main" id="{A02FDFB0-881C-4547-87B3-40812F8C8E39}"/>
              </a:ext>
            </a:extLst>
          </p:cNvPr>
          <p:cNvSpPr>
            <a:spLocks noGrp="1"/>
          </p:cNvSpPr>
          <p:nvPr>
            <p:ph type="sldNum" sz="quarter" idx="12"/>
          </p:nvPr>
        </p:nvSpPr>
        <p:spPr/>
        <p:txBody>
          <a:bodyPr rtlCol="0"/>
          <a:lstStyle/>
          <a:p>
            <a:pPr rtl="0"/>
            <a:fld id="{844A7B69-93E2-4D34-896D-EFDD7F03AB74}" type="slidenum">
              <a:rPr lang="en-US" smtClean="0"/>
              <a:t>52</a:t>
            </a:fld>
            <a:endParaRPr lang="en-US"/>
          </a:p>
        </p:txBody>
      </p:sp>
    </p:spTree>
    <p:extLst>
      <p:ext uri="{BB962C8B-B14F-4D97-AF65-F5344CB8AC3E}">
        <p14:creationId xmlns:p14="http://schemas.microsoft.com/office/powerpoint/2010/main" val="42756085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rtlCol="0"/>
          <a:lstStyle/>
          <a:p>
            <a:pPr rtl="0"/>
            <a:fld id="{844A7B69-93E2-4D34-896D-EFDD7F03AB74}" type="slidenum">
              <a:rPr lang="en-US" smtClean="0"/>
              <a:t>53</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it" sz="4000">
                <a:solidFill>
                  <a:schemeClr val="bg1"/>
                </a:solidFill>
                <a:latin typeface="Arial" panose="020B0604020202020204" pitchFamily="34" charset="0"/>
                <a:cs typeface="Arial" panose="020B0604020202020204" pitchFamily="34" charset="0"/>
              </a:rPr>
              <a:t>Piani Medicare Advantage (Parte C)</a:t>
            </a:r>
          </a:p>
          <a:p>
            <a:pPr algn="ctr" rtl="0"/>
            <a:endParaRPr lang="en-US" sz="1200" dirty="0">
              <a:solidFill>
                <a:schemeClr val="bg1"/>
              </a:solidFill>
              <a:latin typeface="Arial" panose="020B0604020202020204" pitchFamily="34" charset="0"/>
              <a:cs typeface="Arial" panose="020B0604020202020204" pitchFamily="34" charset="0"/>
            </a:endParaRPr>
          </a:p>
        </p:txBody>
      </p:sp>
      <p:grpSp>
        <p:nvGrpSpPr>
          <p:cNvPr id="10" name="Group 9" descr="Info graphic display of what Part C includes." title="Medicare Advantage Plans (Part C) (Like HMOs or PPOs)">
            <a:extLst>
              <a:ext uri="{FF2B5EF4-FFF2-40B4-BE49-F238E27FC236}">
                <a16:creationId xmlns:a16="http://schemas.microsoft.com/office/drawing/2014/main" id="{5D369FCC-BF24-4FB9-868D-2D22B1205548}"/>
              </a:ext>
            </a:extLst>
          </p:cNvPr>
          <p:cNvGrpSpPr/>
          <p:nvPr/>
        </p:nvGrpSpPr>
        <p:grpSpPr>
          <a:xfrm>
            <a:off x="131146" y="1608284"/>
            <a:ext cx="3218785" cy="3708539"/>
            <a:chOff x="263668" y="761522"/>
            <a:chExt cx="3218785" cy="3708539"/>
          </a:xfrm>
        </p:grpSpPr>
        <p:grpSp>
          <p:nvGrpSpPr>
            <p:cNvPr id="11" name="Group 10" title="grouping of icons indicating Part C includes Part A, Part B and usually Part D Coverage">
              <a:extLst>
                <a:ext uri="{FF2B5EF4-FFF2-40B4-BE49-F238E27FC236}">
                  <a16:creationId xmlns:a16="http://schemas.microsoft.com/office/drawing/2014/main" id="{00D2E1B2-3C89-4793-A2A3-A7E313307FBE}"/>
                </a:ext>
              </a:extLst>
            </p:cNvPr>
            <p:cNvGrpSpPr/>
            <p:nvPr/>
          </p:nvGrpSpPr>
          <p:grpSpPr>
            <a:xfrm>
              <a:off x="263668" y="1240504"/>
              <a:ext cx="3218785" cy="3229557"/>
              <a:chOff x="5227436" y="1421111"/>
              <a:chExt cx="3132718" cy="3229556"/>
            </a:xfrm>
          </p:grpSpPr>
          <p:pic>
            <p:nvPicPr>
              <p:cNvPr id="14" name="Picture 13" title="Part A icon">
                <a:extLst>
                  <a:ext uri="{FF2B5EF4-FFF2-40B4-BE49-F238E27FC236}">
                    <a16:creationId xmlns:a16="http://schemas.microsoft.com/office/drawing/2014/main" id="{E2DC0046-DCF3-40CA-ABDE-7A44631205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37874" y="1477853"/>
                <a:ext cx="837233" cy="473971"/>
              </a:xfrm>
              <a:prstGeom prst="rect">
                <a:avLst/>
              </a:prstGeom>
            </p:spPr>
          </p:pic>
          <p:pic>
            <p:nvPicPr>
              <p:cNvPr id="15" name="Picture 14" title="Part D icon">
                <a:extLst>
                  <a:ext uri="{FF2B5EF4-FFF2-40B4-BE49-F238E27FC236}">
                    <a16:creationId xmlns:a16="http://schemas.microsoft.com/office/drawing/2014/main" id="{DC22A775-CE95-4808-AA9E-BF9BB5DCEC5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09480" y="3170824"/>
                <a:ext cx="595417" cy="421372"/>
              </a:xfrm>
              <a:prstGeom prst="rect">
                <a:avLst/>
              </a:prstGeom>
            </p:spPr>
          </p:pic>
          <p:pic>
            <p:nvPicPr>
              <p:cNvPr id="16" name="Picture 15" title="Part B icon">
                <a:extLst>
                  <a:ext uri="{FF2B5EF4-FFF2-40B4-BE49-F238E27FC236}">
                    <a16:creationId xmlns:a16="http://schemas.microsoft.com/office/drawing/2014/main" id="{3FC8FA1B-528B-42AC-BB91-BFAAA69DC9A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22609" y="1421111"/>
                <a:ext cx="615472" cy="555822"/>
              </a:xfrm>
              <a:prstGeom prst="rect">
                <a:avLst/>
              </a:prstGeom>
            </p:spPr>
          </p:pic>
          <p:sp>
            <p:nvSpPr>
              <p:cNvPr id="17" name="TextBox 16">
                <a:extLst>
                  <a:ext uri="{FF2B5EF4-FFF2-40B4-BE49-F238E27FC236}">
                    <a16:creationId xmlns:a16="http://schemas.microsoft.com/office/drawing/2014/main" id="{30F98E11-7161-4BB6-A388-7A2DA3C55CE4}"/>
                  </a:ext>
                </a:extLst>
              </p:cNvPr>
              <p:cNvSpPr txBox="1"/>
              <p:nvPr/>
            </p:nvSpPr>
            <p:spPr>
              <a:xfrm>
                <a:off x="5227436" y="1951824"/>
                <a:ext cx="1407569" cy="129266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 sz="2000" b="1" i="0" u="none" strike="noStrike" kern="0" cap="none" spc="0" normalizeH="0" noProof="0">
                    <a:ln>
                      <a:noFill/>
                    </a:ln>
                    <a:solidFill>
                      <a:srgbClr val="1F497D"/>
                    </a:solidFill>
                    <a:effectLst/>
                    <a:uLnTx/>
                    <a:uFillTx/>
                  </a:rPr>
                  <a:t>Parte A</a:t>
                </a:r>
              </a:p>
              <a:p>
                <a:pPr marL="0" marR="0" lvl="0" indent="0" algn="ctr" defTabSz="685800" rtl="0" eaLnBrk="1" fontAlgn="auto" latinLnBrk="0" hangingPunct="1">
                  <a:lnSpc>
                    <a:spcPct val="100000"/>
                  </a:lnSpc>
                  <a:spcBef>
                    <a:spcPts val="0"/>
                  </a:spcBef>
                  <a:spcAft>
                    <a:spcPts val="0"/>
                  </a:spcAft>
                  <a:buClrTx/>
                  <a:buSzTx/>
                  <a:buFontTx/>
                  <a:buNone/>
                  <a:tabLst/>
                  <a:defRPr/>
                </a:pPr>
                <a:r>
                  <a:rPr lang="it" sz="2000" b="0" i="0" u="none" strike="noStrike" kern="0" cap="none" spc="0" normalizeH="0" noProof="0">
                    <a:ln>
                      <a:noFill/>
                    </a:ln>
                    <a:solidFill>
                      <a:srgbClr val="1F497D"/>
                    </a:solidFill>
                    <a:effectLst/>
                    <a:uLnTx/>
                    <a:uFillTx/>
                  </a:rPr>
                  <a:t>Assicurazione ospedaliera</a:t>
                </a: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rgbClr val="1F497D"/>
                  </a:solidFill>
                  <a:effectLst/>
                  <a:uLnTx/>
                  <a:uFillTx/>
                </a:endParaRPr>
              </a:p>
            </p:txBody>
          </p:sp>
          <p:sp>
            <p:nvSpPr>
              <p:cNvPr id="18" name="TextBox 17">
                <a:extLst>
                  <a:ext uri="{FF2B5EF4-FFF2-40B4-BE49-F238E27FC236}">
                    <a16:creationId xmlns:a16="http://schemas.microsoft.com/office/drawing/2014/main" id="{AEC0A57D-B5D6-444D-9A0C-E299192C2079}"/>
                  </a:ext>
                </a:extLst>
              </p:cNvPr>
              <p:cNvSpPr txBox="1"/>
              <p:nvPr/>
            </p:nvSpPr>
            <p:spPr>
              <a:xfrm>
                <a:off x="7077850" y="2037064"/>
                <a:ext cx="1282304" cy="1015663"/>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 sz="2000" b="1" i="0" u="none" strike="noStrike" kern="0" cap="none" spc="0" normalizeH="0" noProof="0">
                    <a:ln>
                      <a:noFill/>
                    </a:ln>
                    <a:solidFill>
                      <a:srgbClr val="1F497D"/>
                    </a:solidFill>
                    <a:effectLst/>
                    <a:uLnTx/>
                    <a:uFillTx/>
                  </a:rPr>
                  <a:t>Parte B</a:t>
                </a:r>
              </a:p>
              <a:p>
                <a:pPr marL="0" marR="0" lvl="0" indent="0" algn="ctr" defTabSz="685800" rtl="0" eaLnBrk="1" fontAlgn="auto" latinLnBrk="0" hangingPunct="1">
                  <a:lnSpc>
                    <a:spcPct val="100000"/>
                  </a:lnSpc>
                  <a:spcBef>
                    <a:spcPts val="0"/>
                  </a:spcBef>
                  <a:spcAft>
                    <a:spcPts val="0"/>
                  </a:spcAft>
                  <a:buClrTx/>
                  <a:buSzTx/>
                  <a:buFontTx/>
                  <a:buNone/>
                  <a:tabLst/>
                  <a:defRPr/>
                </a:pPr>
                <a:r>
                  <a:rPr lang="it" sz="2000" b="0" i="0" u="none" strike="noStrike" kern="0" cap="none" spc="0" normalizeH="0" noProof="0">
                    <a:ln>
                      <a:noFill/>
                    </a:ln>
                    <a:solidFill>
                      <a:srgbClr val="1F497D"/>
                    </a:solidFill>
                    <a:effectLst/>
                    <a:uLnTx/>
                    <a:uFillTx/>
                  </a:rPr>
                  <a:t>Assicurazione medica</a:t>
                </a:r>
              </a:p>
            </p:txBody>
          </p:sp>
          <p:sp>
            <p:nvSpPr>
              <p:cNvPr id="19" name="TextBox 18">
                <a:extLst>
                  <a:ext uri="{FF2B5EF4-FFF2-40B4-BE49-F238E27FC236}">
                    <a16:creationId xmlns:a16="http://schemas.microsoft.com/office/drawing/2014/main" id="{D75F1388-AC77-4ED8-961A-B2B06C790D32}"/>
                  </a:ext>
                </a:extLst>
              </p:cNvPr>
              <p:cNvSpPr txBox="1"/>
              <p:nvPr/>
            </p:nvSpPr>
            <p:spPr>
              <a:xfrm>
                <a:off x="5590769" y="3635004"/>
                <a:ext cx="2509645" cy="1015663"/>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 sz="2000" b="1" i="0" u="none" strike="noStrike" kern="0" cap="none" spc="0" normalizeH="0" noProof="0">
                    <a:ln>
                      <a:noFill/>
                    </a:ln>
                    <a:solidFill>
                      <a:srgbClr val="1F497D"/>
                    </a:solidFill>
                    <a:effectLst/>
                    <a:uLnTx/>
                    <a:uFillTx/>
                  </a:rPr>
                  <a:t>La maggior parte include la Parte D</a:t>
                </a:r>
              </a:p>
              <a:p>
                <a:pPr marL="0" marR="0" lvl="0" indent="0" algn="ctr" defTabSz="685800" rtl="0" eaLnBrk="1" fontAlgn="auto" latinLnBrk="0" hangingPunct="1">
                  <a:lnSpc>
                    <a:spcPct val="100000"/>
                  </a:lnSpc>
                  <a:spcBef>
                    <a:spcPts val="0"/>
                  </a:spcBef>
                  <a:spcAft>
                    <a:spcPts val="0"/>
                  </a:spcAft>
                  <a:buClrTx/>
                  <a:buSzTx/>
                  <a:buFontTx/>
                  <a:buNone/>
                  <a:tabLst/>
                  <a:defRPr/>
                </a:pPr>
                <a:r>
                  <a:rPr lang="it" sz="2000" b="0" i="0" u="none" strike="noStrike" kern="0" cap="none" spc="0" normalizeH="0" noProof="0">
                    <a:ln>
                      <a:noFill/>
                    </a:ln>
                    <a:solidFill>
                      <a:srgbClr val="1F497D"/>
                    </a:solidFill>
                    <a:effectLst/>
                    <a:uLnTx/>
                    <a:uFillTx/>
                  </a:rPr>
                  <a:t>Copertura Medicare per i farmaci da prescrizione</a:t>
                </a:r>
              </a:p>
            </p:txBody>
          </p:sp>
          <p:sp>
            <p:nvSpPr>
              <p:cNvPr id="20" name="Plus 28">
                <a:extLst>
                  <a:ext uri="{FF2B5EF4-FFF2-40B4-BE49-F238E27FC236}">
                    <a16:creationId xmlns:a16="http://schemas.microsoft.com/office/drawing/2014/main" id="{B4012C9E-3BD3-4F45-9B32-14BF6C41039F}"/>
                  </a:ext>
                </a:extLst>
              </p:cNvPr>
              <p:cNvSpPr/>
              <p:nvPr/>
            </p:nvSpPr>
            <p:spPr>
              <a:xfrm>
                <a:off x="6749473" y="2736896"/>
                <a:ext cx="218398" cy="267409"/>
              </a:xfrm>
              <a:prstGeom prst="mathPlus">
                <a:avLst/>
              </a:prstGeom>
              <a:solidFill>
                <a:srgbClr val="1F497D"/>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12" name="Plus 15" title="and sign">
              <a:extLst>
                <a:ext uri="{FF2B5EF4-FFF2-40B4-BE49-F238E27FC236}">
                  <a16:creationId xmlns:a16="http://schemas.microsoft.com/office/drawing/2014/main" id="{0349C125-2D0C-44E2-9D9C-F8C6946D9EBF}"/>
                </a:ext>
              </a:extLst>
            </p:cNvPr>
            <p:cNvSpPr/>
            <p:nvPr/>
          </p:nvSpPr>
          <p:spPr>
            <a:xfrm>
              <a:off x="1830530" y="1591335"/>
              <a:ext cx="218399" cy="267409"/>
            </a:xfrm>
            <a:prstGeom prst="mathPlus">
              <a:avLst/>
            </a:prstGeom>
            <a:solidFill>
              <a:srgbClr val="1F497D"/>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prstClr val="white"/>
                </a:solidFill>
                <a:effectLst/>
                <a:uLnTx/>
                <a:uFillTx/>
                <a:latin typeface="Calibri"/>
                <a:ea typeface="+mn-ea"/>
                <a:cs typeface="+mn-cs"/>
              </a:endParaRPr>
            </a:p>
          </p:txBody>
        </p:sp>
        <p:sp>
          <p:nvSpPr>
            <p:cNvPr id="13" name="TextBox 12">
              <a:extLst>
                <a:ext uri="{FF2B5EF4-FFF2-40B4-BE49-F238E27FC236}">
                  <a16:creationId xmlns:a16="http://schemas.microsoft.com/office/drawing/2014/main" id="{55425EFD-3ACE-41AC-AB33-1DDA4D6EB8B8}"/>
                </a:ext>
              </a:extLst>
            </p:cNvPr>
            <p:cNvSpPr txBox="1"/>
            <p:nvPr/>
          </p:nvSpPr>
          <p:spPr>
            <a:xfrm>
              <a:off x="1138868" y="761522"/>
              <a:ext cx="1601721" cy="577209"/>
            </a:xfrm>
            <a:prstGeom prst="rect">
              <a:avLst/>
            </a:prstGeom>
            <a:noFill/>
          </p:spPr>
          <p:txBody>
            <a:bodyPr wrap="non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 b="1" i="0" u="none" strike="noStrike" kern="0" cap="none" spc="0" normalizeH="0" noProof="0">
                  <a:ln>
                    <a:noFill/>
                  </a:ln>
                  <a:solidFill>
                    <a:srgbClr val="1F497D"/>
                  </a:solidFill>
                  <a:effectLst/>
                  <a:uLnTx/>
                  <a:uFillTx/>
                </a:rPr>
                <a:t>La parte C comprende</a:t>
              </a: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srgbClr val="1F497D"/>
                </a:solidFill>
                <a:effectLst/>
                <a:uLnTx/>
                <a:uFillTx/>
              </a:endParaRPr>
            </a:p>
          </p:txBody>
        </p:sp>
      </p:grpSp>
      <p:sp>
        <p:nvSpPr>
          <p:cNvPr id="2" name="Rectangle 1">
            <a:extLst>
              <a:ext uri="{FF2B5EF4-FFF2-40B4-BE49-F238E27FC236}">
                <a16:creationId xmlns:a16="http://schemas.microsoft.com/office/drawing/2014/main" id="{96DD5B8D-5CCB-4BBF-B8E3-6A62BB3A9F3E}"/>
              </a:ext>
            </a:extLst>
          </p:cNvPr>
          <p:cNvSpPr/>
          <p:nvPr/>
        </p:nvSpPr>
        <p:spPr>
          <a:xfrm>
            <a:off x="3988349" y="1731625"/>
            <a:ext cx="7325720" cy="4001095"/>
          </a:xfrm>
          <a:prstGeom prst="rect">
            <a:avLst/>
          </a:prstGeom>
        </p:spPr>
        <p:txBody>
          <a:bodyPr wrap="square" rtlCol="0">
            <a:spAutoFit/>
          </a:bodyPr>
          <a:lstStyle/>
          <a:p>
            <a:pPr marL="214303" indent="-214303" defTabSz="514324" rtl="0">
              <a:spcBef>
                <a:spcPts val="600"/>
              </a:spcBef>
              <a:spcAft>
                <a:spcPts val="1200"/>
              </a:spcAft>
              <a:buFont typeface="Wingdings" panose="05000000000000000000" pitchFamily="2" charset="2"/>
              <a:buChar char="§"/>
              <a:defRPr/>
            </a:pPr>
            <a:r>
              <a:rPr lang="it" sz="2800">
                <a:solidFill>
                  <a:prstClr val="black"/>
                </a:solidFill>
              </a:rPr>
              <a:t>Medicare Advantage, talvolta chiamato Parte C, comprende sia la Parte A che la Parte B e, di solito, la Parte D.</a:t>
            </a:r>
          </a:p>
          <a:p>
            <a:pPr marL="214303" indent="-214303" defTabSz="514324" rtl="0">
              <a:spcBef>
                <a:spcPts val="600"/>
              </a:spcBef>
              <a:spcAft>
                <a:spcPts val="1200"/>
              </a:spcAft>
              <a:buFont typeface="Wingdings" panose="05000000000000000000" pitchFamily="2" charset="2"/>
              <a:buChar char="§"/>
            </a:pPr>
            <a:r>
              <a:rPr lang="it" sz="2800">
                <a:solidFill>
                  <a:prstClr val="black"/>
                </a:solidFill>
              </a:rPr>
              <a:t>Le compagnie assicurative private approvate da Medicare forniscono la copertura Medicare.</a:t>
            </a:r>
          </a:p>
          <a:p>
            <a:pPr marL="214303" indent="-214303" defTabSz="514324" rtl="0">
              <a:spcBef>
                <a:spcPts val="600"/>
              </a:spcBef>
              <a:buFont typeface="Wingdings" panose="05000000000000000000" pitchFamily="2" charset="2"/>
              <a:buChar char="§"/>
            </a:pPr>
            <a:r>
              <a:rPr lang="it" sz="2800">
                <a:solidFill>
                  <a:prstClr val="black"/>
                </a:solidFill>
              </a:rPr>
              <a:t>Nella maggior parte dei piani è necessario rivolgersi a medici, ospedali e altri fornitori che fanno parte della rete del piano, altrimenti si pagherà una parte maggiore o la totalità dei costi.</a:t>
            </a:r>
          </a:p>
        </p:txBody>
      </p:sp>
    </p:spTree>
    <p:extLst>
      <p:ext uri="{BB962C8B-B14F-4D97-AF65-F5344CB8AC3E}">
        <p14:creationId xmlns:p14="http://schemas.microsoft.com/office/powerpoint/2010/main" val="15872246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rtlCol="0"/>
          <a:lstStyle/>
          <a:p>
            <a:pPr rtl="0"/>
            <a:fld id="{844A7B69-93E2-4D34-896D-EFDD7F03AB74}" type="slidenum">
              <a:rPr lang="en-US" smtClean="0"/>
              <a:t>54</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it" sz="4000">
                <a:solidFill>
                  <a:schemeClr val="bg1"/>
                </a:solidFill>
                <a:latin typeface="Arial" panose="020B0604020202020204" pitchFamily="34" charset="0"/>
                <a:cs typeface="Arial" panose="020B0604020202020204" pitchFamily="34" charset="0"/>
              </a:rPr>
              <a:t>Piani Medicare Advantage</a:t>
            </a:r>
          </a:p>
          <a:p>
            <a:pPr algn="ctr" rtl="0"/>
            <a:endParaRPr lang="en-US" sz="1200" dirty="0">
              <a:solidFill>
                <a:schemeClr val="bg1"/>
              </a:solidFill>
              <a:latin typeface="Arial" panose="020B0604020202020204" pitchFamily="34" charset="0"/>
              <a:cs typeface="Arial" panose="020B0604020202020204" pitchFamily="34" charset="0"/>
            </a:endParaRPr>
          </a:p>
        </p:txBody>
      </p:sp>
      <p:grpSp>
        <p:nvGrpSpPr>
          <p:cNvPr id="10" name="Group 9" descr="Info graphic display of what Part C includes." title="Medicare Advantage Plans (Part C) (Like HMOs or PPOs)">
            <a:extLst>
              <a:ext uri="{FF2B5EF4-FFF2-40B4-BE49-F238E27FC236}">
                <a16:creationId xmlns:a16="http://schemas.microsoft.com/office/drawing/2014/main" id="{5D369FCC-BF24-4FB9-868D-2D22B1205548}"/>
              </a:ext>
            </a:extLst>
          </p:cNvPr>
          <p:cNvGrpSpPr/>
          <p:nvPr/>
        </p:nvGrpSpPr>
        <p:grpSpPr>
          <a:xfrm>
            <a:off x="131145" y="1608284"/>
            <a:ext cx="3218697" cy="3708539"/>
            <a:chOff x="263667" y="761522"/>
            <a:chExt cx="3218697" cy="3708539"/>
          </a:xfrm>
        </p:grpSpPr>
        <p:grpSp>
          <p:nvGrpSpPr>
            <p:cNvPr id="11" name="Group 10" title="grouping of icons indicating Part C includes Part A, Part B and usually Part D Coverage">
              <a:extLst>
                <a:ext uri="{FF2B5EF4-FFF2-40B4-BE49-F238E27FC236}">
                  <a16:creationId xmlns:a16="http://schemas.microsoft.com/office/drawing/2014/main" id="{00D2E1B2-3C89-4793-A2A3-A7E313307FBE}"/>
                </a:ext>
              </a:extLst>
            </p:cNvPr>
            <p:cNvGrpSpPr/>
            <p:nvPr/>
          </p:nvGrpSpPr>
          <p:grpSpPr>
            <a:xfrm>
              <a:off x="263667" y="1240504"/>
              <a:ext cx="3218697" cy="3229557"/>
              <a:chOff x="5227436" y="1421111"/>
              <a:chExt cx="3132633" cy="3229556"/>
            </a:xfrm>
          </p:grpSpPr>
          <p:pic>
            <p:nvPicPr>
              <p:cNvPr id="14" name="Picture 13" title="Part A icon">
                <a:extLst>
                  <a:ext uri="{FF2B5EF4-FFF2-40B4-BE49-F238E27FC236}">
                    <a16:creationId xmlns:a16="http://schemas.microsoft.com/office/drawing/2014/main" id="{E2DC0046-DCF3-40CA-ABDE-7A44631205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37874" y="1477853"/>
                <a:ext cx="837233" cy="473971"/>
              </a:xfrm>
              <a:prstGeom prst="rect">
                <a:avLst/>
              </a:prstGeom>
            </p:spPr>
          </p:pic>
          <p:pic>
            <p:nvPicPr>
              <p:cNvPr id="15" name="Picture 14" title="Part D icon">
                <a:extLst>
                  <a:ext uri="{FF2B5EF4-FFF2-40B4-BE49-F238E27FC236}">
                    <a16:creationId xmlns:a16="http://schemas.microsoft.com/office/drawing/2014/main" id="{DC22A775-CE95-4808-AA9E-BF9BB5DCEC5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09480" y="3170824"/>
                <a:ext cx="595417" cy="421372"/>
              </a:xfrm>
              <a:prstGeom prst="rect">
                <a:avLst/>
              </a:prstGeom>
            </p:spPr>
          </p:pic>
          <p:pic>
            <p:nvPicPr>
              <p:cNvPr id="16" name="Picture 15" title="Part B icon">
                <a:extLst>
                  <a:ext uri="{FF2B5EF4-FFF2-40B4-BE49-F238E27FC236}">
                    <a16:creationId xmlns:a16="http://schemas.microsoft.com/office/drawing/2014/main" id="{3FC8FA1B-528B-42AC-BB91-BFAAA69DC9A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22609" y="1421111"/>
                <a:ext cx="615472" cy="555822"/>
              </a:xfrm>
              <a:prstGeom prst="rect">
                <a:avLst/>
              </a:prstGeom>
            </p:spPr>
          </p:pic>
          <p:sp>
            <p:nvSpPr>
              <p:cNvPr id="17" name="TextBox 16">
                <a:extLst>
                  <a:ext uri="{FF2B5EF4-FFF2-40B4-BE49-F238E27FC236}">
                    <a16:creationId xmlns:a16="http://schemas.microsoft.com/office/drawing/2014/main" id="{30F98E11-7161-4BB6-A388-7A2DA3C55CE4}"/>
                  </a:ext>
                </a:extLst>
              </p:cNvPr>
              <p:cNvSpPr txBox="1"/>
              <p:nvPr/>
            </p:nvSpPr>
            <p:spPr>
              <a:xfrm>
                <a:off x="5227436" y="1951824"/>
                <a:ext cx="1407569" cy="129266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 sz="2000" b="1" i="0" u="none" strike="noStrike" kern="0" cap="none" spc="0" normalizeH="0" noProof="0">
                    <a:ln>
                      <a:noFill/>
                    </a:ln>
                    <a:solidFill>
                      <a:srgbClr val="1F497D"/>
                    </a:solidFill>
                    <a:effectLst/>
                    <a:uLnTx/>
                    <a:uFillTx/>
                  </a:rPr>
                  <a:t>Parte A</a:t>
                </a:r>
              </a:p>
              <a:p>
                <a:pPr marL="0" marR="0" lvl="0" indent="0" algn="ctr" defTabSz="685800" rtl="0" eaLnBrk="1" fontAlgn="auto" latinLnBrk="0" hangingPunct="1">
                  <a:lnSpc>
                    <a:spcPct val="100000"/>
                  </a:lnSpc>
                  <a:spcBef>
                    <a:spcPts val="0"/>
                  </a:spcBef>
                  <a:spcAft>
                    <a:spcPts val="0"/>
                  </a:spcAft>
                  <a:buClrTx/>
                  <a:buSzTx/>
                  <a:buFontTx/>
                  <a:buNone/>
                  <a:tabLst/>
                  <a:defRPr/>
                </a:pPr>
                <a:r>
                  <a:rPr lang="it" sz="2000" b="0" i="0" u="none" strike="noStrike" kern="0" cap="none" spc="0" normalizeH="0" noProof="0">
                    <a:ln>
                      <a:noFill/>
                    </a:ln>
                    <a:solidFill>
                      <a:srgbClr val="1F497D"/>
                    </a:solidFill>
                    <a:effectLst/>
                    <a:uLnTx/>
                    <a:uFillTx/>
                  </a:rPr>
                  <a:t>Assicurazione ospedaliera</a:t>
                </a: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rgbClr val="1F497D"/>
                  </a:solidFill>
                  <a:effectLst/>
                  <a:uLnTx/>
                  <a:uFillTx/>
                </a:endParaRPr>
              </a:p>
            </p:txBody>
          </p:sp>
          <p:sp>
            <p:nvSpPr>
              <p:cNvPr id="18" name="TextBox 17">
                <a:extLst>
                  <a:ext uri="{FF2B5EF4-FFF2-40B4-BE49-F238E27FC236}">
                    <a16:creationId xmlns:a16="http://schemas.microsoft.com/office/drawing/2014/main" id="{AEC0A57D-B5D6-444D-9A0C-E299192C2079}"/>
                  </a:ext>
                </a:extLst>
              </p:cNvPr>
              <p:cNvSpPr txBox="1"/>
              <p:nvPr/>
            </p:nvSpPr>
            <p:spPr>
              <a:xfrm>
                <a:off x="7077765" y="1951824"/>
                <a:ext cx="1282304" cy="1015663"/>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 sz="2000" b="1" i="0" u="none" strike="noStrike" kern="0" cap="none" spc="0" normalizeH="0" noProof="0">
                    <a:ln>
                      <a:noFill/>
                    </a:ln>
                    <a:solidFill>
                      <a:srgbClr val="1F497D"/>
                    </a:solidFill>
                    <a:effectLst/>
                    <a:uLnTx/>
                    <a:uFillTx/>
                  </a:rPr>
                  <a:t>Parte B</a:t>
                </a:r>
              </a:p>
              <a:p>
                <a:pPr marL="0" marR="0" lvl="0" indent="0" algn="ctr" defTabSz="685800" rtl="0" eaLnBrk="1" fontAlgn="auto" latinLnBrk="0" hangingPunct="1">
                  <a:lnSpc>
                    <a:spcPct val="100000"/>
                  </a:lnSpc>
                  <a:spcBef>
                    <a:spcPts val="0"/>
                  </a:spcBef>
                  <a:spcAft>
                    <a:spcPts val="0"/>
                  </a:spcAft>
                  <a:buClrTx/>
                  <a:buSzTx/>
                  <a:buFontTx/>
                  <a:buNone/>
                  <a:tabLst/>
                  <a:defRPr/>
                </a:pPr>
                <a:r>
                  <a:rPr lang="it" sz="2000" b="0" i="0" u="none" strike="noStrike" kern="0" cap="none" spc="0" normalizeH="0" noProof="0">
                    <a:ln>
                      <a:noFill/>
                    </a:ln>
                    <a:solidFill>
                      <a:srgbClr val="1F497D"/>
                    </a:solidFill>
                    <a:effectLst/>
                    <a:uLnTx/>
                    <a:uFillTx/>
                  </a:rPr>
                  <a:t>Assicurazione medica</a:t>
                </a:r>
              </a:p>
            </p:txBody>
          </p:sp>
          <p:sp>
            <p:nvSpPr>
              <p:cNvPr id="19" name="TextBox 18">
                <a:extLst>
                  <a:ext uri="{FF2B5EF4-FFF2-40B4-BE49-F238E27FC236}">
                    <a16:creationId xmlns:a16="http://schemas.microsoft.com/office/drawing/2014/main" id="{D75F1388-AC77-4ED8-961A-B2B06C790D32}"/>
                  </a:ext>
                </a:extLst>
              </p:cNvPr>
              <p:cNvSpPr txBox="1"/>
              <p:nvPr/>
            </p:nvSpPr>
            <p:spPr>
              <a:xfrm>
                <a:off x="5590769" y="3635004"/>
                <a:ext cx="2509645" cy="1015663"/>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 sz="2000" b="1" i="0" u="none" strike="noStrike" kern="0" cap="none" spc="0" normalizeH="0" noProof="0">
                    <a:ln>
                      <a:noFill/>
                    </a:ln>
                    <a:solidFill>
                      <a:srgbClr val="1F497D"/>
                    </a:solidFill>
                    <a:effectLst/>
                    <a:uLnTx/>
                    <a:uFillTx/>
                  </a:rPr>
                  <a:t>La maggior parte include la Parte D</a:t>
                </a:r>
              </a:p>
              <a:p>
                <a:pPr marL="0" marR="0" lvl="0" indent="0" algn="ctr" defTabSz="685800" rtl="0" eaLnBrk="1" fontAlgn="auto" latinLnBrk="0" hangingPunct="1">
                  <a:lnSpc>
                    <a:spcPct val="100000"/>
                  </a:lnSpc>
                  <a:spcBef>
                    <a:spcPts val="0"/>
                  </a:spcBef>
                  <a:spcAft>
                    <a:spcPts val="0"/>
                  </a:spcAft>
                  <a:buClrTx/>
                  <a:buSzTx/>
                  <a:buFontTx/>
                  <a:buNone/>
                  <a:tabLst/>
                  <a:defRPr/>
                </a:pPr>
                <a:r>
                  <a:rPr lang="it" sz="2000" b="0" i="0" u="none" strike="noStrike" kern="0" cap="none" spc="0" normalizeH="0" noProof="0">
                    <a:ln>
                      <a:noFill/>
                    </a:ln>
                    <a:solidFill>
                      <a:srgbClr val="1F497D"/>
                    </a:solidFill>
                    <a:effectLst/>
                    <a:uLnTx/>
                    <a:uFillTx/>
                  </a:rPr>
                  <a:t>Copertura Medicare per i farmaci da prescrizione</a:t>
                </a:r>
              </a:p>
            </p:txBody>
          </p:sp>
          <p:sp>
            <p:nvSpPr>
              <p:cNvPr id="20" name="Plus 28">
                <a:extLst>
                  <a:ext uri="{FF2B5EF4-FFF2-40B4-BE49-F238E27FC236}">
                    <a16:creationId xmlns:a16="http://schemas.microsoft.com/office/drawing/2014/main" id="{B4012C9E-3BD3-4F45-9B32-14BF6C41039F}"/>
                  </a:ext>
                </a:extLst>
              </p:cNvPr>
              <p:cNvSpPr/>
              <p:nvPr/>
            </p:nvSpPr>
            <p:spPr>
              <a:xfrm>
                <a:off x="6749473" y="2736896"/>
                <a:ext cx="218398" cy="267409"/>
              </a:xfrm>
              <a:prstGeom prst="mathPlus">
                <a:avLst/>
              </a:prstGeom>
              <a:solidFill>
                <a:srgbClr val="1F497D"/>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12" name="Plus 15" title="and sign">
              <a:extLst>
                <a:ext uri="{FF2B5EF4-FFF2-40B4-BE49-F238E27FC236}">
                  <a16:creationId xmlns:a16="http://schemas.microsoft.com/office/drawing/2014/main" id="{0349C125-2D0C-44E2-9D9C-F8C6946D9EBF}"/>
                </a:ext>
              </a:extLst>
            </p:cNvPr>
            <p:cNvSpPr/>
            <p:nvPr/>
          </p:nvSpPr>
          <p:spPr>
            <a:xfrm>
              <a:off x="1830530" y="1591335"/>
              <a:ext cx="218399" cy="267409"/>
            </a:xfrm>
            <a:prstGeom prst="mathPlus">
              <a:avLst/>
            </a:prstGeom>
            <a:solidFill>
              <a:srgbClr val="1F497D"/>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prstClr val="white"/>
                </a:solidFill>
                <a:effectLst/>
                <a:uLnTx/>
                <a:uFillTx/>
                <a:latin typeface="Calibri"/>
                <a:ea typeface="+mn-ea"/>
                <a:cs typeface="+mn-cs"/>
              </a:endParaRPr>
            </a:p>
          </p:txBody>
        </p:sp>
        <p:sp>
          <p:nvSpPr>
            <p:cNvPr id="13" name="TextBox 12">
              <a:extLst>
                <a:ext uri="{FF2B5EF4-FFF2-40B4-BE49-F238E27FC236}">
                  <a16:creationId xmlns:a16="http://schemas.microsoft.com/office/drawing/2014/main" id="{55425EFD-3ACE-41AC-AB33-1DDA4D6EB8B8}"/>
                </a:ext>
              </a:extLst>
            </p:cNvPr>
            <p:cNvSpPr txBox="1"/>
            <p:nvPr/>
          </p:nvSpPr>
          <p:spPr>
            <a:xfrm>
              <a:off x="1138868" y="761522"/>
              <a:ext cx="1601721" cy="577209"/>
            </a:xfrm>
            <a:prstGeom prst="rect">
              <a:avLst/>
            </a:prstGeom>
            <a:noFill/>
          </p:spPr>
          <p:txBody>
            <a:bodyPr wrap="non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 b="1" i="0" u="none" strike="noStrike" kern="0" cap="none" spc="0" normalizeH="0" noProof="0">
                  <a:ln>
                    <a:noFill/>
                  </a:ln>
                  <a:solidFill>
                    <a:srgbClr val="1F497D"/>
                  </a:solidFill>
                  <a:effectLst/>
                  <a:uLnTx/>
                  <a:uFillTx/>
                </a:rPr>
                <a:t>La parte C comprende</a:t>
              </a: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srgbClr val="1F497D"/>
                </a:solidFill>
                <a:effectLst/>
                <a:uLnTx/>
                <a:uFillTx/>
              </a:endParaRPr>
            </a:p>
          </p:txBody>
        </p:sp>
      </p:grpSp>
      <p:sp>
        <p:nvSpPr>
          <p:cNvPr id="2" name="Rectangle 1">
            <a:extLst>
              <a:ext uri="{FF2B5EF4-FFF2-40B4-BE49-F238E27FC236}">
                <a16:creationId xmlns:a16="http://schemas.microsoft.com/office/drawing/2014/main" id="{96DD5B8D-5CCB-4BBF-B8E3-6A62BB3A9F3E}"/>
              </a:ext>
            </a:extLst>
          </p:cNvPr>
          <p:cNvSpPr/>
          <p:nvPr/>
        </p:nvSpPr>
        <p:spPr>
          <a:xfrm>
            <a:off x="3684347" y="1816264"/>
            <a:ext cx="7753540" cy="3831818"/>
          </a:xfrm>
          <a:prstGeom prst="rect">
            <a:avLst/>
          </a:prstGeom>
        </p:spPr>
        <p:txBody>
          <a:bodyPr wrap="square" rtlCol="0">
            <a:spAutoFit/>
          </a:bodyPr>
          <a:lstStyle/>
          <a:p>
            <a:pPr defTabSz="514324" rtl="0">
              <a:spcBef>
                <a:spcPts val="600"/>
              </a:spcBef>
              <a:spcAft>
                <a:spcPts val="1200"/>
              </a:spcAft>
              <a:defRPr/>
            </a:pPr>
            <a:r>
              <a:rPr lang="it" sz="2800" b="1">
                <a:solidFill>
                  <a:prstClr val="black"/>
                </a:solidFill>
                <a:latin typeface="Arial" panose="020B0604020202020204" pitchFamily="34" charset="0"/>
                <a:cs typeface="Arial" panose="020B0604020202020204" pitchFamily="34" charset="0"/>
              </a:rPr>
              <a:t>Tipi di piani Medicare Advantage</a:t>
            </a:r>
          </a:p>
          <a:p>
            <a:pPr marL="214303" indent="-214303" defTabSz="514324" rtl="0">
              <a:spcBef>
                <a:spcPts val="600"/>
              </a:spcBef>
              <a:spcAft>
                <a:spcPts val="1200"/>
              </a:spcAft>
              <a:buFont typeface="Wingdings" panose="05000000000000000000" pitchFamily="2" charset="2"/>
              <a:buChar char="§"/>
              <a:defRPr/>
            </a:pPr>
            <a:r>
              <a:rPr lang="it" sz="2800">
                <a:solidFill>
                  <a:prstClr val="black"/>
                </a:solidFill>
              </a:rPr>
              <a:t>Organizzazione di Mantenimento della Salute (HMO) Medicare </a:t>
            </a:r>
          </a:p>
          <a:p>
            <a:pPr marL="214303" indent="-214303" defTabSz="514324" rtl="0">
              <a:spcBef>
                <a:spcPts val="600"/>
              </a:spcBef>
              <a:spcAft>
                <a:spcPts val="1200"/>
              </a:spcAft>
              <a:buFont typeface="Wingdings" panose="05000000000000000000" pitchFamily="2" charset="2"/>
              <a:buChar char="§"/>
            </a:pPr>
            <a:r>
              <a:rPr lang="it" sz="2800">
                <a:solidFill>
                  <a:prstClr val="black"/>
                </a:solidFill>
              </a:rPr>
              <a:t>Organizzazione di fornitori preferenziali Medicare (PPO)</a:t>
            </a:r>
          </a:p>
          <a:p>
            <a:pPr marL="214303" indent="-214303" defTabSz="514324" rtl="0">
              <a:spcBef>
                <a:spcPts val="600"/>
              </a:spcBef>
              <a:spcAft>
                <a:spcPts val="1200"/>
              </a:spcAft>
              <a:buFont typeface="Wingdings" panose="05000000000000000000" pitchFamily="2" charset="2"/>
              <a:buChar char="§"/>
            </a:pPr>
            <a:r>
              <a:rPr lang="it" sz="2800">
                <a:solidFill>
                  <a:prstClr val="black"/>
                </a:solidFill>
              </a:rPr>
              <a:t>Medicare Privato A Pagamento (PFFS)</a:t>
            </a:r>
          </a:p>
          <a:p>
            <a:pPr marL="214303" indent="-214303" defTabSz="514324" rtl="0">
              <a:spcBef>
                <a:spcPts val="600"/>
              </a:spcBef>
              <a:spcAft>
                <a:spcPts val="1200"/>
              </a:spcAft>
              <a:buFont typeface="Wingdings" panose="05000000000000000000" pitchFamily="2" charset="2"/>
              <a:buChar char="§"/>
            </a:pPr>
            <a:r>
              <a:rPr lang="it" sz="2800">
                <a:solidFill>
                  <a:prstClr val="black"/>
                </a:solidFill>
              </a:rPr>
              <a:t>Medicare Bisogni Speciali (SNP)</a:t>
            </a:r>
          </a:p>
          <a:p>
            <a:pPr marL="214303" indent="-214303" defTabSz="514324" rtl="0">
              <a:spcBef>
                <a:spcPts val="600"/>
              </a:spcBef>
              <a:buFont typeface="Wingdings" panose="05000000000000000000" pitchFamily="2" charset="2"/>
              <a:buChar char="§"/>
            </a:pPr>
            <a:r>
              <a:rPr lang="it" sz="2800">
                <a:solidFill>
                  <a:prstClr val="black"/>
                </a:solidFill>
              </a:rPr>
              <a:t>Conto di risparmio medico Medicare (MSA)</a:t>
            </a:r>
          </a:p>
        </p:txBody>
      </p:sp>
    </p:spTree>
    <p:extLst>
      <p:ext uri="{BB962C8B-B14F-4D97-AF65-F5344CB8AC3E}">
        <p14:creationId xmlns:p14="http://schemas.microsoft.com/office/powerpoint/2010/main" val="2869929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rtlCol="0"/>
          <a:lstStyle/>
          <a:p>
            <a:pPr rtl="0"/>
            <a:fld id="{844A7B69-93E2-4D34-896D-EFDD7F03AB74}" type="slidenum">
              <a:rPr lang="en-US" smtClean="0"/>
              <a:t>55</a:t>
            </a:fld>
            <a:endParaRPr lang="en-US" dirty="0"/>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it" sz="4000">
                <a:solidFill>
                  <a:schemeClr val="bg1"/>
                </a:solidFill>
                <a:latin typeface="Arial" panose="020B0604020202020204" pitchFamily="34" charset="0"/>
                <a:cs typeface="Arial" panose="020B0604020202020204" pitchFamily="34" charset="0"/>
              </a:rPr>
              <a:t>Piani Medicare Advantage</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5A8DE1BA-2880-4546-B930-F03CFE933B52}"/>
              </a:ext>
            </a:extLst>
          </p:cNvPr>
          <p:cNvSpPr/>
          <p:nvPr/>
        </p:nvSpPr>
        <p:spPr>
          <a:xfrm>
            <a:off x="3404244" y="1397069"/>
            <a:ext cx="8305800" cy="5324406"/>
          </a:xfrm>
          <a:prstGeom prst="rect">
            <a:avLst/>
          </a:prstGeom>
        </p:spPr>
        <p:txBody>
          <a:bodyPr wrap="square" rtlCol="0">
            <a:spAutoFit/>
          </a:bodyPr>
          <a:lstStyle/>
          <a:p>
            <a:pPr rtl="0">
              <a:lnSpc>
                <a:spcPct val="110000"/>
              </a:lnSpc>
              <a:spcAft>
                <a:spcPts val="1200"/>
              </a:spcAft>
            </a:pPr>
            <a:r>
              <a:rPr lang="it" sz="2800" b="1" dirty="0">
                <a:latin typeface="Arial" panose="020B0604020202020204" pitchFamily="34" charset="0"/>
                <a:cs typeface="Arial" panose="020B0604020202020204" pitchFamily="34" charset="0"/>
              </a:rPr>
              <a:t>Se si iscrive ad un piano Medicare Advantage: </a:t>
            </a:r>
          </a:p>
          <a:p>
            <a:pPr marL="589343" lvl="1" indent="-285750" rtl="0">
              <a:lnSpc>
                <a:spcPct val="110000"/>
              </a:lnSpc>
              <a:spcAft>
                <a:spcPts val="600"/>
              </a:spcAft>
              <a:buFont typeface="Wingdings" panose="05000000000000000000" pitchFamily="2" charset="2"/>
              <a:buChar char="§"/>
            </a:pPr>
            <a:r>
              <a:rPr lang="it" sz="2200" dirty="0"/>
              <a:t>Hanno ancora i diritti e le tutele di Medicare.</a:t>
            </a:r>
          </a:p>
          <a:p>
            <a:pPr marL="589343" lvl="1" indent="-285750" rtl="0">
              <a:lnSpc>
                <a:spcPct val="110000"/>
              </a:lnSpc>
              <a:buFont typeface="Wingdings" panose="05000000000000000000" pitchFamily="2" charset="2"/>
              <a:buChar char="§"/>
            </a:pPr>
            <a:r>
              <a:rPr lang="it" sz="2200" dirty="0"/>
              <a:t>È necessario seguire le regole del piano per ottenere i servizi.</a:t>
            </a:r>
          </a:p>
          <a:p>
            <a:pPr marL="589343" lvl="1" indent="-285750" rtl="0">
              <a:lnSpc>
                <a:spcPct val="110000"/>
              </a:lnSpc>
              <a:buFont typeface="Wingdings" panose="05000000000000000000" pitchFamily="2" charset="2"/>
              <a:buChar char="§"/>
            </a:pPr>
            <a:r>
              <a:rPr lang="it" sz="2200" dirty="0"/>
              <a:t>Può scegliere un piano che includa la copertura dei farmaci da prescrizione della Parte D.</a:t>
            </a:r>
          </a:p>
          <a:p>
            <a:pPr marL="589343" lvl="1" indent="-285750" rtl="0">
              <a:lnSpc>
                <a:spcPct val="110000"/>
              </a:lnSpc>
              <a:buFont typeface="Wingdings" panose="05000000000000000000" pitchFamily="2" charset="2"/>
              <a:buChar char="§"/>
            </a:pPr>
            <a:r>
              <a:rPr lang="it" sz="2200" dirty="0"/>
              <a:t>Non possono essere addebitati costi maggiori per determinati servizi rispetto a quelli che si pagherebbero con Original Medicare.</a:t>
            </a:r>
          </a:p>
          <a:p>
            <a:pPr marL="589343" lvl="1" indent="-285750" rtl="0">
              <a:lnSpc>
                <a:spcPct val="110000"/>
              </a:lnSpc>
              <a:buFont typeface="Wingdings" panose="05000000000000000000" pitchFamily="2" charset="2"/>
              <a:buChar char="§"/>
            </a:pPr>
            <a:r>
              <a:rPr lang="it" sz="2200" dirty="0"/>
              <a:t>Possono avere prestazioni e compartecipazioni diverse.</a:t>
            </a:r>
          </a:p>
          <a:p>
            <a:pPr marL="589343" lvl="1" indent="-285750" rtl="0">
              <a:lnSpc>
                <a:spcPct val="110000"/>
              </a:lnSpc>
              <a:spcAft>
                <a:spcPts val="600"/>
              </a:spcAft>
              <a:buFont typeface="Wingdings" panose="05000000000000000000" pitchFamily="2" charset="2"/>
              <a:buChar char="§"/>
            </a:pPr>
            <a:r>
              <a:rPr lang="it" sz="2200" dirty="0"/>
              <a:t>Può scegliere un piano che includa prestazioni extra non coperte da Original Medicare, come ad esempio le cure oculistiche o dentistiche.</a:t>
            </a:r>
          </a:p>
          <a:p>
            <a:pPr marL="585773" lvl="1" indent="-285750" rtl="0">
              <a:lnSpc>
                <a:spcPct val="110000"/>
              </a:lnSpc>
              <a:buFont typeface="Wingdings" panose="05000000000000000000" pitchFamily="2" charset="2"/>
              <a:buChar char="§"/>
            </a:pPr>
            <a:r>
              <a:rPr lang="it" sz="2200" dirty="0"/>
              <a:t>Non è possibile utilizzare una polizza Medigap per integrare la copertura.</a:t>
            </a:r>
          </a:p>
        </p:txBody>
      </p:sp>
      <p:grpSp>
        <p:nvGrpSpPr>
          <p:cNvPr id="21" name="Group 20" descr="Info graphic display of what Part C includes." title="Medicare Advantage Plans (Part C) (Like HMOs or PPOs)">
            <a:extLst>
              <a:ext uri="{FF2B5EF4-FFF2-40B4-BE49-F238E27FC236}">
                <a16:creationId xmlns:a16="http://schemas.microsoft.com/office/drawing/2014/main" id="{5D369FCC-BF24-4FB9-868D-2D22B1205548}"/>
              </a:ext>
            </a:extLst>
          </p:cNvPr>
          <p:cNvGrpSpPr/>
          <p:nvPr/>
        </p:nvGrpSpPr>
        <p:grpSpPr>
          <a:xfrm>
            <a:off x="207159" y="1531673"/>
            <a:ext cx="3151434" cy="3708539"/>
            <a:chOff x="263666" y="761522"/>
            <a:chExt cx="3151434" cy="3708539"/>
          </a:xfrm>
        </p:grpSpPr>
        <p:grpSp>
          <p:nvGrpSpPr>
            <p:cNvPr id="22" name="Group 21" title="grouping of icons indicating Part C includes Part A, Part B and usually Part D Coverage">
              <a:extLst>
                <a:ext uri="{FF2B5EF4-FFF2-40B4-BE49-F238E27FC236}">
                  <a16:creationId xmlns:a16="http://schemas.microsoft.com/office/drawing/2014/main" id="{00D2E1B2-3C89-4793-A2A3-A7E313307FBE}"/>
                </a:ext>
              </a:extLst>
            </p:cNvPr>
            <p:cNvGrpSpPr/>
            <p:nvPr/>
          </p:nvGrpSpPr>
          <p:grpSpPr>
            <a:xfrm>
              <a:off x="263666" y="1240504"/>
              <a:ext cx="3151434" cy="3229557"/>
              <a:chOff x="5227436" y="1421111"/>
              <a:chExt cx="3067169" cy="3229556"/>
            </a:xfrm>
          </p:grpSpPr>
          <p:pic>
            <p:nvPicPr>
              <p:cNvPr id="25" name="Picture 24" title="Part A icon">
                <a:extLst>
                  <a:ext uri="{FF2B5EF4-FFF2-40B4-BE49-F238E27FC236}">
                    <a16:creationId xmlns:a16="http://schemas.microsoft.com/office/drawing/2014/main" id="{E2DC0046-DCF3-40CA-ABDE-7A44631205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37874" y="1477853"/>
                <a:ext cx="837233" cy="473971"/>
              </a:xfrm>
              <a:prstGeom prst="rect">
                <a:avLst/>
              </a:prstGeom>
            </p:spPr>
          </p:pic>
          <p:pic>
            <p:nvPicPr>
              <p:cNvPr id="26" name="Picture 25" title="Part D icon">
                <a:extLst>
                  <a:ext uri="{FF2B5EF4-FFF2-40B4-BE49-F238E27FC236}">
                    <a16:creationId xmlns:a16="http://schemas.microsoft.com/office/drawing/2014/main" id="{DC22A775-CE95-4808-AA9E-BF9BB5DCEC5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09480" y="3170824"/>
                <a:ext cx="595417" cy="421372"/>
              </a:xfrm>
              <a:prstGeom prst="rect">
                <a:avLst/>
              </a:prstGeom>
            </p:spPr>
          </p:pic>
          <p:pic>
            <p:nvPicPr>
              <p:cNvPr id="27" name="Picture 26" title="Part B icon">
                <a:extLst>
                  <a:ext uri="{FF2B5EF4-FFF2-40B4-BE49-F238E27FC236}">
                    <a16:creationId xmlns:a16="http://schemas.microsoft.com/office/drawing/2014/main" id="{3FC8FA1B-528B-42AC-BB91-BFAAA69DC9A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22609" y="1421111"/>
                <a:ext cx="615472" cy="555822"/>
              </a:xfrm>
              <a:prstGeom prst="rect">
                <a:avLst/>
              </a:prstGeom>
            </p:spPr>
          </p:pic>
          <p:sp>
            <p:nvSpPr>
              <p:cNvPr id="28" name="TextBox 27">
                <a:extLst>
                  <a:ext uri="{FF2B5EF4-FFF2-40B4-BE49-F238E27FC236}">
                    <a16:creationId xmlns:a16="http://schemas.microsoft.com/office/drawing/2014/main" id="{30F98E11-7161-4BB6-A388-7A2DA3C55CE4}"/>
                  </a:ext>
                </a:extLst>
              </p:cNvPr>
              <p:cNvSpPr txBox="1"/>
              <p:nvPr/>
            </p:nvSpPr>
            <p:spPr>
              <a:xfrm>
                <a:off x="5227436" y="1951824"/>
                <a:ext cx="1407569" cy="129266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 sz="2000" b="1" i="0" u="none" strike="noStrike" kern="0" cap="none" spc="0" normalizeH="0" noProof="0">
                    <a:ln>
                      <a:noFill/>
                    </a:ln>
                    <a:solidFill>
                      <a:srgbClr val="1F497D"/>
                    </a:solidFill>
                    <a:effectLst/>
                    <a:uLnTx/>
                    <a:uFillTx/>
                  </a:rPr>
                  <a:t>Parte A</a:t>
                </a:r>
              </a:p>
              <a:p>
                <a:pPr marL="0" marR="0" lvl="0" indent="0" algn="ctr" defTabSz="685800" rtl="0" eaLnBrk="1" fontAlgn="auto" latinLnBrk="0" hangingPunct="1">
                  <a:lnSpc>
                    <a:spcPct val="100000"/>
                  </a:lnSpc>
                  <a:spcBef>
                    <a:spcPts val="0"/>
                  </a:spcBef>
                  <a:spcAft>
                    <a:spcPts val="0"/>
                  </a:spcAft>
                  <a:buClrTx/>
                  <a:buSzTx/>
                  <a:buFontTx/>
                  <a:buNone/>
                  <a:tabLst/>
                  <a:defRPr/>
                </a:pPr>
                <a:r>
                  <a:rPr lang="it" sz="2000" b="0" i="0" u="none" strike="noStrike" kern="0" cap="none" spc="0" normalizeH="0" noProof="0">
                    <a:ln>
                      <a:noFill/>
                    </a:ln>
                    <a:solidFill>
                      <a:srgbClr val="1F497D"/>
                    </a:solidFill>
                    <a:effectLst/>
                    <a:uLnTx/>
                    <a:uFillTx/>
                  </a:rPr>
                  <a:t>Assicurazione ospedaliera</a:t>
                </a: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rgbClr val="1F497D"/>
                  </a:solidFill>
                  <a:effectLst/>
                  <a:uLnTx/>
                  <a:uFillTx/>
                </a:endParaRPr>
              </a:p>
            </p:txBody>
          </p:sp>
          <p:sp>
            <p:nvSpPr>
              <p:cNvPr id="29" name="TextBox 28">
                <a:extLst>
                  <a:ext uri="{FF2B5EF4-FFF2-40B4-BE49-F238E27FC236}">
                    <a16:creationId xmlns:a16="http://schemas.microsoft.com/office/drawing/2014/main" id="{AEC0A57D-B5D6-444D-9A0C-E299192C2079}"/>
                  </a:ext>
                </a:extLst>
              </p:cNvPr>
              <p:cNvSpPr txBox="1"/>
              <p:nvPr/>
            </p:nvSpPr>
            <p:spPr>
              <a:xfrm>
                <a:off x="7012301" y="2084291"/>
                <a:ext cx="1282304" cy="1015663"/>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 sz="2000" b="1" i="0" u="none" strike="noStrike" kern="0" cap="none" spc="0" normalizeH="0" noProof="0">
                    <a:ln>
                      <a:noFill/>
                    </a:ln>
                    <a:solidFill>
                      <a:srgbClr val="1F497D"/>
                    </a:solidFill>
                    <a:effectLst/>
                    <a:uLnTx/>
                    <a:uFillTx/>
                  </a:rPr>
                  <a:t>Parte B</a:t>
                </a:r>
              </a:p>
              <a:p>
                <a:pPr marL="0" marR="0" lvl="0" indent="0" algn="ctr" defTabSz="685800" rtl="0" eaLnBrk="1" fontAlgn="auto" latinLnBrk="0" hangingPunct="1">
                  <a:lnSpc>
                    <a:spcPct val="100000"/>
                  </a:lnSpc>
                  <a:spcBef>
                    <a:spcPts val="0"/>
                  </a:spcBef>
                  <a:spcAft>
                    <a:spcPts val="0"/>
                  </a:spcAft>
                  <a:buClrTx/>
                  <a:buSzTx/>
                  <a:buFontTx/>
                  <a:buNone/>
                  <a:tabLst/>
                  <a:defRPr/>
                </a:pPr>
                <a:r>
                  <a:rPr lang="it" sz="2000" b="0" i="0" u="none" strike="noStrike" kern="0" cap="none" spc="0" normalizeH="0" noProof="0">
                    <a:ln>
                      <a:noFill/>
                    </a:ln>
                    <a:solidFill>
                      <a:srgbClr val="1F497D"/>
                    </a:solidFill>
                    <a:effectLst/>
                    <a:uLnTx/>
                    <a:uFillTx/>
                  </a:rPr>
                  <a:t>Assicurazione medica</a:t>
                </a:r>
              </a:p>
            </p:txBody>
          </p:sp>
          <p:sp>
            <p:nvSpPr>
              <p:cNvPr id="30" name="TextBox 29">
                <a:extLst>
                  <a:ext uri="{FF2B5EF4-FFF2-40B4-BE49-F238E27FC236}">
                    <a16:creationId xmlns:a16="http://schemas.microsoft.com/office/drawing/2014/main" id="{D75F1388-AC77-4ED8-961A-B2B06C790D32}"/>
                  </a:ext>
                </a:extLst>
              </p:cNvPr>
              <p:cNvSpPr txBox="1"/>
              <p:nvPr/>
            </p:nvSpPr>
            <p:spPr>
              <a:xfrm>
                <a:off x="5590769" y="3635004"/>
                <a:ext cx="2509645" cy="1015663"/>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 sz="2000" b="1" i="0" u="none" strike="noStrike" kern="0" cap="none" spc="0" normalizeH="0" noProof="0">
                    <a:ln>
                      <a:noFill/>
                    </a:ln>
                    <a:solidFill>
                      <a:srgbClr val="1F497D"/>
                    </a:solidFill>
                    <a:effectLst/>
                    <a:uLnTx/>
                    <a:uFillTx/>
                  </a:rPr>
                  <a:t>La maggior parte include la Parte D</a:t>
                </a:r>
              </a:p>
              <a:p>
                <a:pPr marL="0" marR="0" lvl="0" indent="0" algn="ctr" defTabSz="685800" rtl="0" eaLnBrk="1" fontAlgn="auto" latinLnBrk="0" hangingPunct="1">
                  <a:lnSpc>
                    <a:spcPct val="100000"/>
                  </a:lnSpc>
                  <a:spcBef>
                    <a:spcPts val="0"/>
                  </a:spcBef>
                  <a:spcAft>
                    <a:spcPts val="0"/>
                  </a:spcAft>
                  <a:buClrTx/>
                  <a:buSzTx/>
                  <a:buFontTx/>
                  <a:buNone/>
                  <a:tabLst/>
                  <a:defRPr/>
                </a:pPr>
                <a:r>
                  <a:rPr lang="it" sz="2000" b="0" i="0" u="none" strike="noStrike" kern="0" cap="none" spc="0" normalizeH="0" noProof="0">
                    <a:ln>
                      <a:noFill/>
                    </a:ln>
                    <a:solidFill>
                      <a:srgbClr val="1F497D"/>
                    </a:solidFill>
                    <a:effectLst/>
                    <a:uLnTx/>
                    <a:uFillTx/>
                  </a:rPr>
                  <a:t>Copertura Medicare per i farmaci da prescrizione</a:t>
                </a:r>
              </a:p>
            </p:txBody>
          </p:sp>
          <p:sp>
            <p:nvSpPr>
              <p:cNvPr id="31" name="Plus 28">
                <a:extLst>
                  <a:ext uri="{FF2B5EF4-FFF2-40B4-BE49-F238E27FC236}">
                    <a16:creationId xmlns:a16="http://schemas.microsoft.com/office/drawing/2014/main" id="{B4012C9E-3BD3-4F45-9B32-14BF6C41039F}"/>
                  </a:ext>
                </a:extLst>
              </p:cNvPr>
              <p:cNvSpPr/>
              <p:nvPr/>
            </p:nvSpPr>
            <p:spPr>
              <a:xfrm>
                <a:off x="6749473" y="2736896"/>
                <a:ext cx="218398" cy="267409"/>
              </a:xfrm>
              <a:prstGeom prst="mathPlus">
                <a:avLst/>
              </a:prstGeom>
              <a:solidFill>
                <a:srgbClr val="1F497D"/>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3" name="Plus 15" title="and sign">
              <a:extLst>
                <a:ext uri="{FF2B5EF4-FFF2-40B4-BE49-F238E27FC236}">
                  <a16:creationId xmlns:a16="http://schemas.microsoft.com/office/drawing/2014/main" id="{0349C125-2D0C-44E2-9D9C-F8C6946D9EBF}"/>
                </a:ext>
              </a:extLst>
            </p:cNvPr>
            <p:cNvSpPr/>
            <p:nvPr/>
          </p:nvSpPr>
          <p:spPr>
            <a:xfrm>
              <a:off x="1830530" y="1591335"/>
              <a:ext cx="218399" cy="267409"/>
            </a:xfrm>
            <a:prstGeom prst="mathPlus">
              <a:avLst/>
            </a:prstGeom>
            <a:solidFill>
              <a:srgbClr val="1F497D"/>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prstClr val="white"/>
                </a:solidFill>
                <a:effectLst/>
                <a:uLnTx/>
                <a:uFillTx/>
                <a:latin typeface="Calibri"/>
                <a:ea typeface="+mn-ea"/>
                <a:cs typeface="+mn-cs"/>
              </a:endParaRPr>
            </a:p>
          </p:txBody>
        </p:sp>
        <p:sp>
          <p:nvSpPr>
            <p:cNvPr id="24" name="TextBox 23">
              <a:extLst>
                <a:ext uri="{FF2B5EF4-FFF2-40B4-BE49-F238E27FC236}">
                  <a16:creationId xmlns:a16="http://schemas.microsoft.com/office/drawing/2014/main" id="{55425EFD-3ACE-41AC-AB33-1DDA4D6EB8B8}"/>
                </a:ext>
              </a:extLst>
            </p:cNvPr>
            <p:cNvSpPr txBox="1"/>
            <p:nvPr/>
          </p:nvSpPr>
          <p:spPr>
            <a:xfrm>
              <a:off x="1138868" y="761522"/>
              <a:ext cx="1601721" cy="577209"/>
            </a:xfrm>
            <a:prstGeom prst="rect">
              <a:avLst/>
            </a:prstGeom>
            <a:noFill/>
          </p:spPr>
          <p:txBody>
            <a:bodyPr wrap="non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 b="1" i="0" u="none" strike="noStrike" kern="0" cap="none" spc="0" normalizeH="0" noProof="0">
                  <a:ln>
                    <a:noFill/>
                  </a:ln>
                  <a:solidFill>
                    <a:srgbClr val="1F497D"/>
                  </a:solidFill>
                  <a:effectLst/>
                  <a:uLnTx/>
                  <a:uFillTx/>
                </a:rPr>
                <a:t>La parte C comprende</a:t>
              </a: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srgbClr val="1F497D"/>
                </a:solidFill>
                <a:effectLst/>
                <a:uLnTx/>
                <a:uFillTx/>
              </a:endParaRPr>
            </a:p>
          </p:txBody>
        </p:sp>
      </p:grpSp>
    </p:spTree>
    <p:extLst>
      <p:ext uri="{BB962C8B-B14F-4D97-AF65-F5344CB8AC3E}">
        <p14:creationId xmlns:p14="http://schemas.microsoft.com/office/powerpoint/2010/main" val="10016398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it" sz="4000">
                <a:solidFill>
                  <a:schemeClr val="bg1"/>
                </a:solidFill>
                <a:latin typeface="Arial" panose="020B0604020202020204" pitchFamily="34" charset="0"/>
                <a:cs typeface="Arial" panose="020B0604020202020204" pitchFamily="34" charset="0"/>
              </a:rPr>
              <a:t>Piani Medicare Advantage - Costi</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0AD2FDA0-009C-4B8F-B34A-B1CADF11E3D1}"/>
              </a:ext>
            </a:extLst>
          </p:cNvPr>
          <p:cNvSpPr/>
          <p:nvPr/>
        </p:nvSpPr>
        <p:spPr>
          <a:xfrm>
            <a:off x="4141279" y="1822185"/>
            <a:ext cx="7686578" cy="4719112"/>
          </a:xfrm>
          <a:prstGeom prst="rect">
            <a:avLst/>
          </a:prstGeom>
        </p:spPr>
        <p:txBody>
          <a:bodyPr wrap="square" rtlCol="0">
            <a:spAutoFit/>
          </a:bodyPr>
          <a:lstStyle/>
          <a:p>
            <a:pPr indent="-342900" rtl="0">
              <a:lnSpc>
                <a:spcPct val="110000"/>
              </a:lnSpc>
              <a:buFont typeface="Wingdings" panose="05000000000000000000" pitchFamily="2" charset="2"/>
              <a:buChar char="§"/>
            </a:pPr>
            <a:r>
              <a:rPr lang="it" sz="2800" b="1"/>
              <a:t>Premio mensile</a:t>
            </a:r>
          </a:p>
          <a:p>
            <a:pPr marL="800100" lvl="1" indent="-342900" rtl="0">
              <a:lnSpc>
                <a:spcPct val="110000"/>
              </a:lnSpc>
              <a:spcBef>
                <a:spcPts val="600"/>
              </a:spcBef>
              <a:buFont typeface="Wingdings" panose="05000000000000000000" pitchFamily="2" charset="2"/>
              <a:buChar char="§"/>
            </a:pPr>
            <a:r>
              <a:rPr lang="it" sz="2800"/>
              <a:t>Premio della Parte B</a:t>
            </a:r>
          </a:p>
          <a:p>
            <a:pPr marL="800100" lvl="1" indent="-342900" rtl="0">
              <a:lnSpc>
                <a:spcPct val="110000"/>
              </a:lnSpc>
              <a:spcBef>
                <a:spcPts val="600"/>
              </a:spcBef>
              <a:buFont typeface="Wingdings" panose="05000000000000000000" pitchFamily="2" charset="2"/>
              <a:buChar char="§"/>
            </a:pPr>
            <a:r>
              <a:rPr lang="it" sz="2800"/>
              <a:t>Premio mensile aggiuntivo, a seconda del piano</a:t>
            </a:r>
          </a:p>
          <a:p>
            <a:pPr marL="342900" indent="-342900" rtl="0">
              <a:lnSpc>
                <a:spcPct val="110000"/>
              </a:lnSpc>
              <a:spcBef>
                <a:spcPts val="600"/>
              </a:spcBef>
              <a:buFont typeface="Wingdings" panose="05000000000000000000" pitchFamily="2" charset="2"/>
              <a:buChar char="§"/>
            </a:pPr>
            <a:r>
              <a:rPr lang="it" sz="2800" b="1"/>
              <a:t>Franchigie, compartecipazioni e rimborsi </a:t>
            </a:r>
          </a:p>
          <a:p>
            <a:pPr marL="800100" lvl="1" indent="-342900" rtl="0">
              <a:lnSpc>
                <a:spcPct val="110000"/>
              </a:lnSpc>
              <a:spcBef>
                <a:spcPts val="600"/>
              </a:spcBef>
              <a:buFont typeface="Wingdings" panose="05000000000000000000" pitchFamily="2" charset="2"/>
              <a:buChar char="§"/>
            </a:pPr>
            <a:r>
              <a:rPr lang="it" sz="2800"/>
              <a:t>Diverso da Original Medicare</a:t>
            </a:r>
          </a:p>
          <a:p>
            <a:pPr marL="822960" lvl="2" indent="-342900" rtl="0">
              <a:lnSpc>
                <a:spcPct val="110000"/>
              </a:lnSpc>
              <a:buFont typeface="Wingdings" panose="05000000000000000000" pitchFamily="2" charset="2"/>
              <a:buChar char="§"/>
            </a:pPr>
            <a:r>
              <a:rPr lang="it" sz="2800"/>
              <a:t>Varia da piano a piano</a:t>
            </a:r>
          </a:p>
          <a:p>
            <a:pPr marL="822960" lvl="2" indent="-342900" rtl="0">
              <a:lnSpc>
                <a:spcPct val="110000"/>
              </a:lnSpc>
              <a:buFont typeface="Wingdings" panose="05000000000000000000" pitchFamily="2" charset="2"/>
              <a:buChar char="§"/>
            </a:pPr>
            <a:r>
              <a:rPr lang="it" sz="2800"/>
              <a:t>Può essere più alto se fuori rete</a:t>
            </a:r>
          </a:p>
          <a:p>
            <a:pPr marL="123831" indent="-342900" rtl="0">
              <a:lnSpc>
                <a:spcPct val="110000"/>
              </a:lnSpc>
              <a:spcBef>
                <a:spcPts val="600"/>
              </a:spcBef>
              <a:buFont typeface="Wingdings" panose="05000000000000000000" pitchFamily="2" charset="2"/>
              <a:buChar char="§"/>
            </a:pPr>
            <a:r>
              <a:rPr lang="it" sz="2800"/>
              <a:t>Massimale di spesa</a:t>
            </a:r>
          </a:p>
        </p:txBody>
      </p:sp>
      <p:sp>
        <p:nvSpPr>
          <p:cNvPr id="9" name="TextBox 8">
            <a:extLst>
              <a:ext uri="{FF2B5EF4-FFF2-40B4-BE49-F238E27FC236}">
                <a16:creationId xmlns:a16="http://schemas.microsoft.com/office/drawing/2014/main" id="{46A24921-099E-426C-B6F4-66AB44B0BDAC}"/>
              </a:ext>
            </a:extLst>
          </p:cNvPr>
          <p:cNvSpPr txBox="1"/>
          <p:nvPr/>
        </p:nvSpPr>
        <p:spPr>
          <a:xfrm>
            <a:off x="4141279" y="1239285"/>
            <a:ext cx="7212521" cy="584775"/>
          </a:xfrm>
          <a:prstGeom prst="rect">
            <a:avLst/>
          </a:prstGeom>
          <a:noFill/>
        </p:spPr>
        <p:txBody>
          <a:bodyPr wrap="square" rtlCol="0">
            <a:spAutoFit/>
          </a:bodyPr>
          <a:lstStyle/>
          <a:p>
            <a:pPr rtl="0"/>
            <a:r>
              <a:rPr lang="it" sz="3200" b="1">
                <a:latin typeface="Arial" panose="020B0604020202020204" pitchFamily="34" charset="0"/>
                <a:cs typeface="Arial" panose="020B0604020202020204" pitchFamily="34" charset="0"/>
              </a:rPr>
              <a:t>Quanto si paga </a:t>
            </a:r>
          </a:p>
        </p:txBody>
      </p:sp>
      <p:grpSp>
        <p:nvGrpSpPr>
          <p:cNvPr id="21" name="Group 20" descr="Info graphic display of what Part C includes." title="Medicare Advantage Plans (Part C) (Like HMOs or PPOs)">
            <a:extLst>
              <a:ext uri="{FF2B5EF4-FFF2-40B4-BE49-F238E27FC236}">
                <a16:creationId xmlns:a16="http://schemas.microsoft.com/office/drawing/2014/main" id="{5D369FCC-BF24-4FB9-868D-2D22B1205548}"/>
              </a:ext>
            </a:extLst>
          </p:cNvPr>
          <p:cNvGrpSpPr/>
          <p:nvPr/>
        </p:nvGrpSpPr>
        <p:grpSpPr>
          <a:xfrm>
            <a:off x="207160" y="1531673"/>
            <a:ext cx="3218697" cy="3708539"/>
            <a:chOff x="263667" y="761522"/>
            <a:chExt cx="3218697" cy="3708539"/>
          </a:xfrm>
        </p:grpSpPr>
        <p:grpSp>
          <p:nvGrpSpPr>
            <p:cNvPr id="22" name="Group 21" title="grouping of icons indicating Part C includes Part A, Part B and usually Part D Coverage">
              <a:extLst>
                <a:ext uri="{FF2B5EF4-FFF2-40B4-BE49-F238E27FC236}">
                  <a16:creationId xmlns:a16="http://schemas.microsoft.com/office/drawing/2014/main" id="{00D2E1B2-3C89-4793-A2A3-A7E313307FBE}"/>
                </a:ext>
              </a:extLst>
            </p:cNvPr>
            <p:cNvGrpSpPr/>
            <p:nvPr/>
          </p:nvGrpSpPr>
          <p:grpSpPr>
            <a:xfrm>
              <a:off x="263667" y="1240504"/>
              <a:ext cx="3218697" cy="3229557"/>
              <a:chOff x="5227436" y="1421111"/>
              <a:chExt cx="3132633" cy="3229556"/>
            </a:xfrm>
          </p:grpSpPr>
          <p:pic>
            <p:nvPicPr>
              <p:cNvPr id="25" name="Picture 24" title="Part A icon">
                <a:extLst>
                  <a:ext uri="{FF2B5EF4-FFF2-40B4-BE49-F238E27FC236}">
                    <a16:creationId xmlns:a16="http://schemas.microsoft.com/office/drawing/2014/main" id="{E2DC0046-DCF3-40CA-ABDE-7A44631205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37874" y="1477853"/>
                <a:ext cx="837233" cy="473971"/>
              </a:xfrm>
              <a:prstGeom prst="rect">
                <a:avLst/>
              </a:prstGeom>
            </p:spPr>
          </p:pic>
          <p:pic>
            <p:nvPicPr>
              <p:cNvPr id="26" name="Picture 25" title="Part D icon">
                <a:extLst>
                  <a:ext uri="{FF2B5EF4-FFF2-40B4-BE49-F238E27FC236}">
                    <a16:creationId xmlns:a16="http://schemas.microsoft.com/office/drawing/2014/main" id="{DC22A775-CE95-4808-AA9E-BF9BB5DCEC5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09480" y="3170824"/>
                <a:ext cx="595417" cy="421372"/>
              </a:xfrm>
              <a:prstGeom prst="rect">
                <a:avLst/>
              </a:prstGeom>
            </p:spPr>
          </p:pic>
          <p:pic>
            <p:nvPicPr>
              <p:cNvPr id="27" name="Picture 26" title="Part B icon">
                <a:extLst>
                  <a:ext uri="{FF2B5EF4-FFF2-40B4-BE49-F238E27FC236}">
                    <a16:creationId xmlns:a16="http://schemas.microsoft.com/office/drawing/2014/main" id="{3FC8FA1B-528B-42AC-BB91-BFAAA69DC9A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22609" y="1421111"/>
                <a:ext cx="615472" cy="555822"/>
              </a:xfrm>
              <a:prstGeom prst="rect">
                <a:avLst/>
              </a:prstGeom>
            </p:spPr>
          </p:pic>
          <p:sp>
            <p:nvSpPr>
              <p:cNvPr id="28" name="TextBox 27">
                <a:extLst>
                  <a:ext uri="{FF2B5EF4-FFF2-40B4-BE49-F238E27FC236}">
                    <a16:creationId xmlns:a16="http://schemas.microsoft.com/office/drawing/2014/main" id="{30F98E11-7161-4BB6-A388-7A2DA3C55CE4}"/>
                  </a:ext>
                </a:extLst>
              </p:cNvPr>
              <p:cNvSpPr txBox="1"/>
              <p:nvPr/>
            </p:nvSpPr>
            <p:spPr>
              <a:xfrm>
                <a:off x="5227436" y="1951824"/>
                <a:ext cx="1407569" cy="129266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 sz="2000" b="1" i="0" u="none" strike="noStrike" kern="0" cap="none" spc="0" normalizeH="0" noProof="0">
                    <a:ln>
                      <a:noFill/>
                    </a:ln>
                    <a:solidFill>
                      <a:srgbClr val="1F497D"/>
                    </a:solidFill>
                    <a:effectLst/>
                    <a:uLnTx/>
                    <a:uFillTx/>
                  </a:rPr>
                  <a:t>Parte A</a:t>
                </a:r>
              </a:p>
              <a:p>
                <a:pPr marL="0" marR="0" lvl="0" indent="0" algn="ctr" defTabSz="685800" rtl="0" eaLnBrk="1" fontAlgn="auto" latinLnBrk="0" hangingPunct="1">
                  <a:lnSpc>
                    <a:spcPct val="100000"/>
                  </a:lnSpc>
                  <a:spcBef>
                    <a:spcPts val="0"/>
                  </a:spcBef>
                  <a:spcAft>
                    <a:spcPts val="0"/>
                  </a:spcAft>
                  <a:buClrTx/>
                  <a:buSzTx/>
                  <a:buFontTx/>
                  <a:buNone/>
                  <a:tabLst/>
                  <a:defRPr/>
                </a:pPr>
                <a:r>
                  <a:rPr lang="it" sz="2000" b="0" i="0" u="none" strike="noStrike" kern="0" cap="none" spc="0" normalizeH="0" noProof="0">
                    <a:ln>
                      <a:noFill/>
                    </a:ln>
                    <a:solidFill>
                      <a:srgbClr val="1F497D"/>
                    </a:solidFill>
                    <a:effectLst/>
                    <a:uLnTx/>
                    <a:uFillTx/>
                  </a:rPr>
                  <a:t>Assicurazione ospedaliera</a:t>
                </a: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rgbClr val="1F497D"/>
                  </a:solidFill>
                  <a:effectLst/>
                  <a:uLnTx/>
                  <a:uFillTx/>
                </a:endParaRPr>
              </a:p>
            </p:txBody>
          </p:sp>
          <p:sp>
            <p:nvSpPr>
              <p:cNvPr id="29" name="TextBox 28">
                <a:extLst>
                  <a:ext uri="{FF2B5EF4-FFF2-40B4-BE49-F238E27FC236}">
                    <a16:creationId xmlns:a16="http://schemas.microsoft.com/office/drawing/2014/main" id="{AEC0A57D-B5D6-444D-9A0C-E299192C2079}"/>
                  </a:ext>
                </a:extLst>
              </p:cNvPr>
              <p:cNvSpPr txBox="1"/>
              <p:nvPr/>
            </p:nvSpPr>
            <p:spPr>
              <a:xfrm>
                <a:off x="7077765" y="1951824"/>
                <a:ext cx="1282304" cy="1015663"/>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 sz="2000" b="1" i="0" u="none" strike="noStrike" kern="0" cap="none" spc="0" normalizeH="0" noProof="0">
                    <a:ln>
                      <a:noFill/>
                    </a:ln>
                    <a:solidFill>
                      <a:srgbClr val="1F497D"/>
                    </a:solidFill>
                    <a:effectLst/>
                    <a:uLnTx/>
                    <a:uFillTx/>
                  </a:rPr>
                  <a:t>Parte B</a:t>
                </a:r>
              </a:p>
              <a:p>
                <a:pPr marL="0" marR="0" lvl="0" indent="0" algn="ctr" defTabSz="685800" rtl="0" eaLnBrk="1" fontAlgn="auto" latinLnBrk="0" hangingPunct="1">
                  <a:lnSpc>
                    <a:spcPct val="100000"/>
                  </a:lnSpc>
                  <a:spcBef>
                    <a:spcPts val="0"/>
                  </a:spcBef>
                  <a:spcAft>
                    <a:spcPts val="0"/>
                  </a:spcAft>
                  <a:buClrTx/>
                  <a:buSzTx/>
                  <a:buFontTx/>
                  <a:buNone/>
                  <a:tabLst/>
                  <a:defRPr/>
                </a:pPr>
                <a:r>
                  <a:rPr lang="it" sz="2000" b="0" i="0" u="none" strike="noStrike" kern="0" cap="none" spc="0" normalizeH="0" noProof="0">
                    <a:ln>
                      <a:noFill/>
                    </a:ln>
                    <a:solidFill>
                      <a:srgbClr val="1F497D"/>
                    </a:solidFill>
                    <a:effectLst/>
                    <a:uLnTx/>
                    <a:uFillTx/>
                  </a:rPr>
                  <a:t>Assicurazione medica</a:t>
                </a:r>
              </a:p>
            </p:txBody>
          </p:sp>
          <p:sp>
            <p:nvSpPr>
              <p:cNvPr id="30" name="TextBox 29">
                <a:extLst>
                  <a:ext uri="{FF2B5EF4-FFF2-40B4-BE49-F238E27FC236}">
                    <a16:creationId xmlns:a16="http://schemas.microsoft.com/office/drawing/2014/main" id="{D75F1388-AC77-4ED8-961A-B2B06C790D32}"/>
                  </a:ext>
                </a:extLst>
              </p:cNvPr>
              <p:cNvSpPr txBox="1"/>
              <p:nvPr/>
            </p:nvSpPr>
            <p:spPr>
              <a:xfrm>
                <a:off x="5590769" y="3635004"/>
                <a:ext cx="2509645" cy="1015663"/>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 sz="2000" b="1" i="0" u="none" strike="noStrike" kern="0" cap="none" spc="0" normalizeH="0" noProof="0">
                    <a:ln>
                      <a:noFill/>
                    </a:ln>
                    <a:solidFill>
                      <a:srgbClr val="1F497D"/>
                    </a:solidFill>
                    <a:effectLst/>
                    <a:uLnTx/>
                    <a:uFillTx/>
                  </a:rPr>
                  <a:t>La maggior parte include la Parte D</a:t>
                </a:r>
              </a:p>
              <a:p>
                <a:pPr marL="0" marR="0" lvl="0" indent="0" algn="ctr" defTabSz="685800" rtl="0" eaLnBrk="1" fontAlgn="auto" latinLnBrk="0" hangingPunct="1">
                  <a:lnSpc>
                    <a:spcPct val="100000"/>
                  </a:lnSpc>
                  <a:spcBef>
                    <a:spcPts val="0"/>
                  </a:spcBef>
                  <a:spcAft>
                    <a:spcPts val="0"/>
                  </a:spcAft>
                  <a:buClrTx/>
                  <a:buSzTx/>
                  <a:buFontTx/>
                  <a:buNone/>
                  <a:tabLst/>
                  <a:defRPr/>
                </a:pPr>
                <a:r>
                  <a:rPr lang="it" sz="2000" b="0" i="0" u="none" strike="noStrike" kern="0" cap="none" spc="0" normalizeH="0" noProof="0">
                    <a:ln>
                      <a:noFill/>
                    </a:ln>
                    <a:solidFill>
                      <a:srgbClr val="1F497D"/>
                    </a:solidFill>
                    <a:effectLst/>
                    <a:uLnTx/>
                    <a:uFillTx/>
                  </a:rPr>
                  <a:t>Copertura Medicare per i farmaci da prescrizione</a:t>
                </a:r>
              </a:p>
            </p:txBody>
          </p:sp>
          <p:sp>
            <p:nvSpPr>
              <p:cNvPr id="31" name="Plus 28">
                <a:extLst>
                  <a:ext uri="{FF2B5EF4-FFF2-40B4-BE49-F238E27FC236}">
                    <a16:creationId xmlns:a16="http://schemas.microsoft.com/office/drawing/2014/main" id="{B4012C9E-3BD3-4F45-9B32-14BF6C41039F}"/>
                  </a:ext>
                </a:extLst>
              </p:cNvPr>
              <p:cNvSpPr/>
              <p:nvPr/>
            </p:nvSpPr>
            <p:spPr>
              <a:xfrm>
                <a:off x="6749473" y="2736896"/>
                <a:ext cx="218398" cy="267409"/>
              </a:xfrm>
              <a:prstGeom prst="mathPlus">
                <a:avLst/>
              </a:prstGeom>
              <a:solidFill>
                <a:srgbClr val="1F497D"/>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3" name="Plus 15" title="and sign">
              <a:extLst>
                <a:ext uri="{FF2B5EF4-FFF2-40B4-BE49-F238E27FC236}">
                  <a16:creationId xmlns:a16="http://schemas.microsoft.com/office/drawing/2014/main" id="{0349C125-2D0C-44E2-9D9C-F8C6946D9EBF}"/>
                </a:ext>
              </a:extLst>
            </p:cNvPr>
            <p:cNvSpPr/>
            <p:nvPr/>
          </p:nvSpPr>
          <p:spPr>
            <a:xfrm>
              <a:off x="1830530" y="1591335"/>
              <a:ext cx="218399" cy="267409"/>
            </a:xfrm>
            <a:prstGeom prst="mathPlus">
              <a:avLst/>
            </a:prstGeom>
            <a:solidFill>
              <a:srgbClr val="1F497D"/>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prstClr val="white"/>
                </a:solidFill>
                <a:effectLst/>
                <a:uLnTx/>
                <a:uFillTx/>
                <a:latin typeface="Calibri"/>
                <a:ea typeface="+mn-ea"/>
                <a:cs typeface="+mn-cs"/>
              </a:endParaRPr>
            </a:p>
          </p:txBody>
        </p:sp>
        <p:sp>
          <p:nvSpPr>
            <p:cNvPr id="24" name="TextBox 23">
              <a:extLst>
                <a:ext uri="{FF2B5EF4-FFF2-40B4-BE49-F238E27FC236}">
                  <a16:creationId xmlns:a16="http://schemas.microsoft.com/office/drawing/2014/main" id="{55425EFD-3ACE-41AC-AB33-1DDA4D6EB8B8}"/>
                </a:ext>
              </a:extLst>
            </p:cNvPr>
            <p:cNvSpPr txBox="1"/>
            <p:nvPr/>
          </p:nvSpPr>
          <p:spPr>
            <a:xfrm>
              <a:off x="1138868" y="761522"/>
              <a:ext cx="1601721" cy="577209"/>
            </a:xfrm>
            <a:prstGeom prst="rect">
              <a:avLst/>
            </a:prstGeom>
            <a:noFill/>
          </p:spPr>
          <p:txBody>
            <a:bodyPr wrap="non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 b="1" i="0" u="none" strike="noStrike" kern="0" cap="none" spc="0" normalizeH="0" noProof="0">
                  <a:ln>
                    <a:noFill/>
                  </a:ln>
                  <a:solidFill>
                    <a:srgbClr val="1F497D"/>
                  </a:solidFill>
                  <a:effectLst/>
                  <a:uLnTx/>
                  <a:uFillTx/>
                </a:rPr>
                <a:t>La parte C comprende</a:t>
              </a: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srgbClr val="1F497D"/>
                </a:solidFill>
                <a:effectLst/>
                <a:uLnTx/>
                <a:uFillTx/>
              </a:endParaRPr>
            </a:p>
          </p:txBody>
        </p:sp>
      </p:grpSp>
      <p:sp>
        <p:nvSpPr>
          <p:cNvPr id="3" name="Slide Number Placeholder 2">
            <a:extLst>
              <a:ext uri="{FF2B5EF4-FFF2-40B4-BE49-F238E27FC236}">
                <a16:creationId xmlns:a16="http://schemas.microsoft.com/office/drawing/2014/main" id="{9E2226C7-383B-47D1-9711-A42EC6C44632}"/>
              </a:ext>
            </a:extLst>
          </p:cNvPr>
          <p:cNvSpPr>
            <a:spLocks noGrp="1"/>
          </p:cNvSpPr>
          <p:nvPr>
            <p:ph type="sldNum" sz="quarter" idx="12"/>
          </p:nvPr>
        </p:nvSpPr>
        <p:spPr/>
        <p:txBody>
          <a:bodyPr rtlCol="0"/>
          <a:lstStyle/>
          <a:p>
            <a:pPr rtl="0"/>
            <a:fld id="{844A7B69-93E2-4D34-896D-EFDD7F03AB74}" type="slidenum">
              <a:rPr lang="en-US" smtClean="0"/>
              <a:t>56</a:t>
            </a:fld>
            <a:endParaRPr lang="en-US"/>
          </a:p>
        </p:txBody>
      </p:sp>
    </p:spTree>
    <p:extLst>
      <p:ext uri="{BB962C8B-B14F-4D97-AF65-F5344CB8AC3E}">
        <p14:creationId xmlns:p14="http://schemas.microsoft.com/office/powerpoint/2010/main" val="29869095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rtlCol="0"/>
          <a:lstStyle/>
          <a:p>
            <a:pPr rtl="0"/>
            <a:fld id="{844A7B69-93E2-4D34-896D-EFDD7F03AB74}" type="slidenum">
              <a:rPr lang="en-US" smtClean="0"/>
              <a:t>57</a:t>
            </a:fld>
            <a:endParaRPr lang="en-US" dirty="0"/>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it" sz="4000">
                <a:solidFill>
                  <a:schemeClr val="bg1"/>
                </a:solidFill>
                <a:latin typeface="Arial" panose="020B0604020202020204" pitchFamily="34" charset="0"/>
                <a:cs typeface="Arial" panose="020B0604020202020204" pitchFamily="34" charset="0"/>
              </a:rPr>
              <a:t>Piani Medicare Advantage</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D1872CB-6BC8-4238-885B-7B3A96EBDB18}"/>
              </a:ext>
            </a:extLst>
          </p:cNvPr>
          <p:cNvSpPr txBox="1"/>
          <p:nvPr/>
        </p:nvSpPr>
        <p:spPr>
          <a:xfrm>
            <a:off x="791499" y="1538005"/>
            <a:ext cx="5304501" cy="4846320"/>
          </a:xfrm>
          <a:prstGeom prst="rect">
            <a:avLst/>
          </a:prstGeom>
          <a:solidFill>
            <a:schemeClr val="accent6">
              <a:lumMod val="20000"/>
              <a:lumOff val="80000"/>
            </a:schemeClr>
          </a:solidFill>
          <a:ln>
            <a:solidFill>
              <a:schemeClr val="tx1"/>
            </a:solidFill>
          </a:ln>
        </p:spPr>
        <p:txBody>
          <a:bodyPr wrap="square" rtlCol="0">
            <a:spAutoFit/>
          </a:bodyPr>
          <a:lstStyle/>
          <a:p>
            <a:pPr algn="ctr" rtl="0">
              <a:spcAft>
                <a:spcPts val="300"/>
              </a:spcAft>
            </a:pPr>
            <a:r>
              <a:rPr lang="it" sz="3200" b="1" dirty="0"/>
              <a:t>Vantaggi</a:t>
            </a:r>
          </a:p>
          <a:p>
            <a:pPr marL="285750" indent="-285750" rtl="0">
              <a:spcAft>
                <a:spcPts val="300"/>
              </a:spcAft>
              <a:buFont typeface="Wingdings" panose="05000000000000000000" pitchFamily="2" charset="2"/>
              <a:buChar char="§"/>
            </a:pPr>
            <a:r>
              <a:rPr lang="it" sz="2400" b="1" dirty="0">
                <a:cs typeface="Arial" pitchFamily="34" charset="0"/>
              </a:rPr>
              <a:t>Possono avere premi mensili più bassi </a:t>
            </a:r>
            <a:br>
              <a:rPr lang="en-US" sz="2400" dirty="0">
                <a:cs typeface="Arial" pitchFamily="34" charset="0"/>
              </a:rPr>
            </a:br>
            <a:r>
              <a:rPr lang="it" sz="2400" dirty="0">
                <a:cs typeface="Arial" pitchFamily="34" charset="0"/>
              </a:rPr>
              <a:t>(oltre il premio della Parte B)</a:t>
            </a:r>
          </a:p>
          <a:p>
            <a:pPr marL="285750" indent="-285750" rtl="0">
              <a:spcAft>
                <a:spcPts val="300"/>
              </a:spcAft>
              <a:buFont typeface="Wingdings" panose="05000000000000000000" pitchFamily="2" charset="2"/>
              <a:buChar char="§"/>
            </a:pPr>
            <a:r>
              <a:rPr lang="it" sz="2400" b="1" dirty="0">
                <a:cs typeface="Arial" pitchFamily="34" charset="0"/>
              </a:rPr>
              <a:t>Assistenza coordinata </a:t>
            </a:r>
            <a:r>
              <a:rPr lang="it" sz="2400" dirty="0">
                <a:cs typeface="Arial" pitchFamily="34" charset="0"/>
              </a:rPr>
              <a:t>con i medici della rete</a:t>
            </a:r>
          </a:p>
          <a:p>
            <a:pPr marL="285750" indent="-285750" rtl="0">
              <a:spcAft>
                <a:spcPts val="300"/>
              </a:spcAft>
              <a:buFont typeface="Wingdings" panose="05000000000000000000" pitchFamily="2" charset="2"/>
              <a:buChar char="§"/>
            </a:pPr>
            <a:r>
              <a:rPr lang="it" sz="2400" dirty="0"/>
              <a:t>Alcuni offrono </a:t>
            </a:r>
            <a:r>
              <a:rPr lang="it" sz="2400" b="1" dirty="0"/>
              <a:t>prestazioni extra </a:t>
            </a:r>
            <a:r>
              <a:rPr lang="it" sz="2400" dirty="0"/>
              <a:t>(vista, dentale, udito)</a:t>
            </a:r>
          </a:p>
          <a:p>
            <a:pPr marL="285750" indent="-285750" rtl="0">
              <a:spcAft>
                <a:spcPts val="300"/>
              </a:spcAft>
              <a:buFont typeface="Wingdings" panose="05000000000000000000" pitchFamily="2" charset="2"/>
              <a:buChar char="§"/>
            </a:pPr>
            <a:r>
              <a:rPr lang="it" sz="2400" dirty="0"/>
              <a:t>Piani e scelte variegate</a:t>
            </a:r>
          </a:p>
          <a:p>
            <a:pPr marL="285750" indent="-285750" rtl="0">
              <a:spcAft>
                <a:spcPts val="300"/>
              </a:spcAft>
              <a:buFont typeface="Wingdings" panose="05000000000000000000" pitchFamily="2" charset="2"/>
              <a:buChar char="§"/>
            </a:pPr>
            <a:r>
              <a:rPr lang="it" sz="2400" dirty="0"/>
              <a:t>Può cambiare piano ogni anno</a:t>
            </a:r>
          </a:p>
          <a:p>
            <a:pPr marL="285750" indent="-285750" rtl="0">
              <a:spcAft>
                <a:spcPts val="300"/>
              </a:spcAft>
              <a:buFont typeface="Wingdings" panose="05000000000000000000" pitchFamily="2" charset="2"/>
              <a:buChar char="§"/>
            </a:pPr>
            <a:r>
              <a:rPr lang="it" sz="2400" b="1" dirty="0"/>
              <a:t>Massimale di spesa</a:t>
            </a:r>
          </a:p>
          <a:p>
            <a:pPr marL="285750" indent="-285750" rtl="0">
              <a:spcAft>
                <a:spcPts val="300"/>
              </a:spcAft>
              <a:buFont typeface="Wingdings" panose="05000000000000000000" pitchFamily="2" charset="2"/>
              <a:buChar char="§"/>
            </a:pPr>
            <a:r>
              <a:rPr lang="it" sz="2400" dirty="0"/>
              <a:t>Deve rispettare le norme Medicare</a:t>
            </a:r>
          </a:p>
          <a:p>
            <a:pPr rtl="0">
              <a:spcAft>
                <a:spcPts val="300"/>
              </a:spcAft>
            </a:pPr>
            <a:endParaRPr lang="en-US" dirty="0"/>
          </a:p>
        </p:txBody>
      </p:sp>
      <p:sp>
        <p:nvSpPr>
          <p:cNvPr id="8" name="TextBox 7">
            <a:extLst>
              <a:ext uri="{FF2B5EF4-FFF2-40B4-BE49-F238E27FC236}">
                <a16:creationId xmlns:a16="http://schemas.microsoft.com/office/drawing/2014/main" id="{5236A5EA-9489-4EA3-81F2-36AD9D4F7A8B}"/>
              </a:ext>
            </a:extLst>
          </p:cNvPr>
          <p:cNvSpPr txBox="1"/>
          <p:nvPr/>
        </p:nvSpPr>
        <p:spPr>
          <a:xfrm>
            <a:off x="6376743" y="1538004"/>
            <a:ext cx="5304501" cy="5062924"/>
          </a:xfrm>
          <a:prstGeom prst="rect">
            <a:avLst/>
          </a:prstGeom>
          <a:solidFill>
            <a:schemeClr val="accent2">
              <a:lumMod val="20000"/>
              <a:lumOff val="80000"/>
            </a:schemeClr>
          </a:solidFill>
          <a:ln>
            <a:solidFill>
              <a:schemeClr val="tx1"/>
            </a:solidFill>
          </a:ln>
        </p:spPr>
        <p:txBody>
          <a:bodyPr wrap="square" rtlCol="0">
            <a:spAutoFit/>
          </a:bodyPr>
          <a:lstStyle/>
          <a:p>
            <a:pPr algn="ctr" rtl="0">
              <a:spcAft>
                <a:spcPts val="300"/>
              </a:spcAft>
            </a:pPr>
            <a:r>
              <a:rPr lang="it" sz="3200" b="1" dirty="0"/>
              <a:t>Svantaggi</a:t>
            </a:r>
          </a:p>
          <a:p>
            <a:pPr marL="285750" indent="-285750" rtl="0">
              <a:spcAft>
                <a:spcPts val="300"/>
              </a:spcAft>
              <a:buFont typeface="Wingdings" panose="05000000000000000000" pitchFamily="2" charset="2"/>
              <a:buChar char="§"/>
            </a:pPr>
            <a:r>
              <a:rPr lang="it" sz="2300" b="1" dirty="0">
                <a:cs typeface="Arial" pitchFamily="34" charset="0"/>
              </a:rPr>
              <a:t>Possono avere spese vive più elevate</a:t>
            </a:r>
          </a:p>
          <a:p>
            <a:pPr marL="285750" indent="-285750" rtl="0">
              <a:spcAft>
                <a:spcPts val="300"/>
              </a:spcAft>
              <a:buFont typeface="Wingdings" panose="05000000000000000000" pitchFamily="2" charset="2"/>
              <a:buChar char="§"/>
            </a:pPr>
            <a:r>
              <a:rPr lang="it" sz="2300" b="1" dirty="0">
                <a:cs typeface="Arial" pitchFamily="34" charset="0"/>
              </a:rPr>
              <a:t>Deve rivolgersi a fornitori in rete</a:t>
            </a:r>
            <a:r>
              <a:rPr lang="it" sz="2300" dirty="0">
                <a:cs typeface="Arial" pitchFamily="34" charset="0"/>
              </a:rPr>
              <a:t>; </a:t>
            </a:r>
            <a:br>
              <a:rPr lang="en-US" sz="2300" dirty="0">
                <a:cs typeface="Arial" pitchFamily="34" charset="0"/>
              </a:rPr>
            </a:br>
            <a:r>
              <a:rPr lang="it" sz="2300" dirty="0">
                <a:cs typeface="Arial" pitchFamily="34" charset="0"/>
              </a:rPr>
              <a:t>costi più elevati se fuori rete</a:t>
            </a:r>
          </a:p>
          <a:p>
            <a:pPr marL="285750" indent="-285750" rtl="0">
              <a:spcAft>
                <a:spcPts val="300"/>
              </a:spcAft>
              <a:buFont typeface="Wingdings" panose="05000000000000000000" pitchFamily="2" charset="2"/>
              <a:buChar char="§"/>
            </a:pPr>
            <a:r>
              <a:rPr lang="it" sz="2300" dirty="0">
                <a:cs typeface="Arial" pitchFamily="34" charset="0"/>
              </a:rPr>
              <a:t>Può essere necessario un </a:t>
            </a:r>
            <a:r>
              <a:rPr lang="it" sz="2300" b="1" dirty="0">
                <a:cs typeface="Arial" pitchFamily="34" charset="0"/>
              </a:rPr>
              <a:t>rinvio e un'autorizzazione preventiva per i servizi.</a:t>
            </a:r>
            <a:endParaRPr lang="en-US" sz="2300" dirty="0">
              <a:cs typeface="Arial" pitchFamily="34" charset="0"/>
            </a:endParaRPr>
          </a:p>
          <a:p>
            <a:pPr marL="285750" indent="-285750" rtl="0">
              <a:spcAft>
                <a:spcPts val="300"/>
              </a:spcAft>
              <a:buFont typeface="Wingdings" panose="05000000000000000000" pitchFamily="2" charset="2"/>
              <a:buChar char="§"/>
            </a:pPr>
            <a:r>
              <a:rPr lang="it" sz="2300" dirty="0">
                <a:cs typeface="Arial" pitchFamily="34" charset="0"/>
              </a:rPr>
              <a:t>Non ci sono mandati statali o protezioni per prestazioni extra.</a:t>
            </a:r>
          </a:p>
          <a:p>
            <a:pPr marL="285750" indent="-285750" rtl="0">
              <a:spcAft>
                <a:spcPts val="300"/>
              </a:spcAft>
              <a:buFont typeface="Wingdings" panose="05000000000000000000" pitchFamily="2" charset="2"/>
              <a:buChar char="§"/>
            </a:pPr>
            <a:r>
              <a:rPr lang="it" sz="2300" dirty="0">
                <a:cs typeface="Arial" pitchFamily="34" charset="0"/>
              </a:rPr>
              <a:t>Confusione sui piani/coperture</a:t>
            </a:r>
          </a:p>
          <a:p>
            <a:pPr marL="285750" indent="-285750" rtl="0">
              <a:spcAft>
                <a:spcPts val="300"/>
              </a:spcAft>
              <a:buFont typeface="Wingdings" panose="05000000000000000000" pitchFamily="2" charset="2"/>
              <a:buChar char="§"/>
            </a:pPr>
            <a:r>
              <a:rPr lang="it" sz="2300" dirty="0">
                <a:cs typeface="Arial" pitchFamily="34" charset="0"/>
              </a:rPr>
              <a:t>Deve </a:t>
            </a:r>
            <a:r>
              <a:rPr lang="it" sz="2300" b="1" dirty="0">
                <a:cs typeface="Arial" pitchFamily="34" charset="0"/>
              </a:rPr>
              <a:t>rivalutare il piano ogni anno</a:t>
            </a:r>
            <a:r>
              <a:rPr lang="it" sz="2300" dirty="0">
                <a:cs typeface="Arial" pitchFamily="34" charset="0"/>
              </a:rPr>
              <a:t>; può essere necessario cambiare piano (e fornitore).</a:t>
            </a:r>
          </a:p>
        </p:txBody>
      </p:sp>
    </p:spTree>
    <p:extLst>
      <p:ext uri="{BB962C8B-B14F-4D97-AF65-F5344CB8AC3E}">
        <p14:creationId xmlns:p14="http://schemas.microsoft.com/office/powerpoint/2010/main" val="152623097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rtlCol="0"/>
          <a:lstStyle/>
          <a:p>
            <a:pPr rtl="0"/>
            <a:fld id="{844A7B69-93E2-4D34-896D-EFDD7F03AB74}" type="slidenum">
              <a:rPr lang="en-US" smtClean="0"/>
              <a:t>58</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it" sz="4000">
                <a:solidFill>
                  <a:schemeClr val="bg1"/>
                </a:solidFill>
                <a:latin typeface="Arial" panose="020B0604020202020204" pitchFamily="34" charset="0"/>
                <a:cs typeface="Arial" panose="020B0604020202020204" pitchFamily="34" charset="0"/>
              </a:rPr>
              <a:t>Altri tipi di assicurazione sanitaria</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7" name="Content Placeholder 2">
            <a:extLst>
              <a:ext uri="{FF2B5EF4-FFF2-40B4-BE49-F238E27FC236}">
                <a16:creationId xmlns:a16="http://schemas.microsoft.com/office/drawing/2014/main" id="{8AAC61C8-D50F-45BA-BAA0-DA5C260802C2}"/>
              </a:ext>
            </a:extLst>
          </p:cNvPr>
          <p:cNvSpPr txBox="1">
            <a:spLocks/>
          </p:cNvSpPr>
          <p:nvPr/>
        </p:nvSpPr>
        <p:spPr>
          <a:xfrm>
            <a:off x="3668233" y="1595260"/>
            <a:ext cx="7685567" cy="4273826"/>
          </a:xfrm>
          <a:prstGeom prst="rect">
            <a:avLst/>
          </a:prstGeom>
        </p:spPr>
        <p:txBody>
          <a:bodyPr rtlCol="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defRPr/>
            </a:pPr>
            <a:r>
              <a:rPr lang="it" b="1" dirty="0">
                <a:cs typeface="Arial" panose="020B0604020202020204" pitchFamily="34" charset="0"/>
              </a:rPr>
              <a:t>Datore di lavoro/pensionato Piano sanitario di gruppo</a:t>
            </a:r>
          </a:p>
          <a:p>
            <a:pPr lvl="1" rtl="0">
              <a:defRPr/>
            </a:pPr>
            <a:r>
              <a:rPr lang="it" dirty="0">
                <a:cs typeface="Arial" panose="020B0604020202020204" pitchFamily="34" charset="0"/>
              </a:rPr>
              <a:t>Verificare con il piano i dettagli della copertura.</a:t>
            </a:r>
          </a:p>
          <a:p>
            <a:pPr lvl="1" rtl="0">
              <a:defRPr/>
            </a:pPr>
            <a:r>
              <a:rPr lang="it" dirty="0">
                <a:cs typeface="Arial" panose="020B0604020202020204" pitchFamily="34" charset="0"/>
              </a:rPr>
              <a:t>Alcuni offrono una copertura di prescrizione </a:t>
            </a:r>
            <a:r>
              <a:rPr lang="it" b="1" dirty="0">
                <a:cs typeface="Arial" panose="020B0604020202020204" pitchFamily="34" charset="0"/>
              </a:rPr>
              <a:t>accreditabile</a:t>
            </a:r>
            <a:r>
              <a:rPr lang="it" dirty="0">
                <a:cs typeface="Arial" panose="020B0604020202020204" pitchFamily="34" charset="0"/>
              </a:rPr>
              <a:t>.</a:t>
            </a:r>
          </a:p>
          <a:p>
            <a:pPr lvl="1" rtl="0">
              <a:defRPr/>
            </a:pPr>
            <a:r>
              <a:rPr lang="it" dirty="0">
                <a:cs typeface="Arial" panose="020B0604020202020204" pitchFamily="34" charset="0"/>
              </a:rPr>
              <a:t>Contattare il proprio datore di lavoro o l'amministratore delle prestazioni sindacali per sapere come la vostra assicurazione funziona con Medicare.</a:t>
            </a:r>
          </a:p>
          <a:p>
            <a:pPr marL="393700" lvl="1" indent="0" rtl="0">
              <a:buFont typeface="Arial" panose="020B0604020202020204" pitchFamily="34" charset="0"/>
              <a:buNone/>
              <a:defRPr/>
            </a:pPr>
            <a:endParaRPr lang="en-US" altLang="en-US" sz="900" dirty="0">
              <a:cs typeface="Arial" panose="020B0604020202020204" pitchFamily="34" charset="0"/>
            </a:endParaRPr>
          </a:p>
          <a:p>
            <a:pPr rtl="0">
              <a:defRPr/>
            </a:pPr>
            <a:r>
              <a:rPr lang="it" b="1" dirty="0">
                <a:cs typeface="Arial" panose="020B0604020202020204" pitchFamily="34" charset="0"/>
              </a:rPr>
              <a:t>Copertura militare</a:t>
            </a:r>
            <a:r>
              <a:rPr lang="it" dirty="0">
                <a:cs typeface="Arial" panose="020B0604020202020204" pitchFamily="34" charset="0"/>
              </a:rPr>
              <a:t>: Amministrazione dei Veterani (VA) o TriCare</a:t>
            </a:r>
            <a:endParaRPr lang="en-US" altLang="en-US" dirty="0">
              <a:cs typeface="Arial" panose="020B0604020202020204" pitchFamily="34" charset="0"/>
            </a:endParaRPr>
          </a:p>
          <a:p>
            <a:pPr marL="0" indent="0" rtl="0">
              <a:buFont typeface="Arial" panose="020B0604020202020204" pitchFamily="34" charset="0"/>
              <a:buNone/>
              <a:defRPr/>
            </a:pPr>
            <a:endParaRPr lang="en-US" altLang="en-US" sz="900" b="1" dirty="0">
              <a:cs typeface="Arial" panose="020B0604020202020204" pitchFamily="34" charset="0"/>
            </a:endParaRPr>
          </a:p>
          <a:p>
            <a:pPr rtl="0">
              <a:defRPr/>
            </a:pPr>
            <a:r>
              <a:rPr lang="it" b="1" dirty="0">
                <a:cs typeface="Arial" panose="020B0604020202020204" pitchFamily="34" charset="0"/>
              </a:rPr>
              <a:t>Programmi di assistenza finanziaria e Medicaid</a:t>
            </a:r>
          </a:p>
          <a:p>
            <a:pPr rtl="0">
              <a:defRPr/>
            </a:pPr>
            <a:endParaRPr lang="en-US" altLang="en-US" dirty="0">
              <a:cs typeface="Arial" panose="020B0604020202020204" pitchFamily="34" charset="0"/>
            </a:endParaRPr>
          </a:p>
          <a:p>
            <a:pPr rtl="0">
              <a:defRPr/>
            </a:pPr>
            <a:endParaRPr lang="en-US" altLang="en-US" sz="3200"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467DB6FD-E355-4845-8E57-D1834EC5890F}"/>
              </a:ext>
            </a:extLst>
          </p:cNvPr>
          <p:cNvPicPr>
            <a:picLocks noChangeAspect="1" noChangeArrowheads="1"/>
          </p:cNvPicPr>
          <p:nvPr/>
        </p:nvPicPr>
        <p:blipFill>
          <a:blip r:embed="rId3" cstate="print"/>
          <a:srcRect/>
          <a:stretch>
            <a:fillRect/>
          </a:stretch>
        </p:blipFill>
        <p:spPr bwMode="auto">
          <a:xfrm>
            <a:off x="1054183" y="5135376"/>
            <a:ext cx="1944717" cy="1220974"/>
          </a:xfrm>
          <a:prstGeom prst="rect">
            <a:avLst/>
          </a:prstGeom>
          <a:noFill/>
          <a:ln w="9525">
            <a:noFill/>
            <a:miter lim="800000"/>
            <a:headEnd/>
            <a:tailEnd/>
          </a:ln>
        </p:spPr>
      </p:pic>
      <p:pic>
        <p:nvPicPr>
          <p:cNvPr id="1026" name="Picture 2" descr="Tier 1 Graphc Standards: Foundation for Brand Maintenance and Evolution">
            <a:extLst>
              <a:ext uri="{FF2B5EF4-FFF2-40B4-BE49-F238E27FC236}">
                <a16:creationId xmlns:a16="http://schemas.microsoft.com/office/drawing/2014/main" id="{9DE14655-B4A5-45DC-863D-36ECC44161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0240" y="3197887"/>
            <a:ext cx="1612605" cy="161260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nsurance — Dermatology Solutions">
            <a:extLst>
              <a:ext uri="{FF2B5EF4-FFF2-40B4-BE49-F238E27FC236}">
                <a16:creationId xmlns:a16="http://schemas.microsoft.com/office/drawing/2014/main" id="{BE696A23-33C7-455D-A412-5661CA6F331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84036" y="1387989"/>
            <a:ext cx="1485014" cy="1485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24377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419C795-0A00-4242-86F6-8D1E5ECCF4AC}"/>
              </a:ext>
            </a:extLst>
          </p:cNvPr>
          <p:cNvSpPr/>
          <p:nvPr/>
        </p:nvSpPr>
        <p:spPr>
          <a:xfrm>
            <a:off x="1234402" y="1107996"/>
            <a:ext cx="10663222" cy="3093154"/>
          </a:xfrm>
          <a:prstGeom prst="rect">
            <a:avLst/>
          </a:prstGeom>
        </p:spPr>
        <p:txBody>
          <a:bodyPr wrap="square" rtlCol="0">
            <a:spAutoFit/>
          </a:bodyPr>
          <a:lstStyle/>
          <a:p>
            <a:pPr rtl="0">
              <a:spcAft>
                <a:spcPts val="1200"/>
              </a:spcAft>
              <a:defRPr/>
            </a:pPr>
            <a:r>
              <a:rPr lang="it" sz="3600" dirty="0">
                <a:cs typeface="Arial" panose="020B0604020202020204" pitchFamily="34" charset="0"/>
              </a:rPr>
              <a:t>Per un </a:t>
            </a:r>
            <a:r>
              <a:rPr lang="it" sz="3600" b="1" dirty="0">
                <a:cs typeface="Arial" panose="020B0604020202020204" pitchFamily="34" charset="0"/>
              </a:rPr>
              <a:t>aiuto gratuito e imparziale su Medicare</a:t>
            </a:r>
            <a:r>
              <a:rPr lang="it" sz="3600" dirty="0">
                <a:cs typeface="Arial" panose="020B0604020202020204" pitchFamily="34" charset="0"/>
              </a:rPr>
              <a:t>, contattare il Wisconsin State Health Insurance Assistance Program:</a:t>
            </a:r>
          </a:p>
          <a:p>
            <a:pPr marL="457200" indent="-457200" rtl="0">
              <a:spcAft>
                <a:spcPts val="600"/>
              </a:spcAft>
              <a:buFont typeface="Arial" panose="020B0604020202020204" pitchFamily="34" charset="0"/>
              <a:buChar char="•"/>
              <a:defRPr/>
            </a:pPr>
            <a:r>
              <a:rPr lang="it" sz="3600" dirty="0">
                <a:cs typeface="Arial" panose="020B0604020202020204" pitchFamily="34" charset="0"/>
              </a:rPr>
              <a:t>Chiamare la Medigap Helpline al numero 1-800-242-1060.</a:t>
            </a:r>
          </a:p>
          <a:p>
            <a:pPr marL="457200" indent="-457200" rtl="0">
              <a:spcAft>
                <a:spcPts val="600"/>
              </a:spcAft>
              <a:buFont typeface="Arial" panose="020B0604020202020204" pitchFamily="34" charset="0"/>
              <a:buChar char="•"/>
              <a:defRPr/>
            </a:pPr>
            <a:r>
              <a:rPr lang="it" sz="3600" dirty="0">
                <a:cs typeface="Arial" panose="020B0604020202020204" pitchFamily="34" charset="0"/>
              </a:rPr>
              <a:t>Visitare il sito web del Wisconsin Department of Health Services all'indirizzo </a:t>
            </a:r>
            <a:r>
              <a:rPr lang="it" sz="3600" dirty="0">
                <a:cs typeface="Arial" panose="020B0604020202020204" pitchFamily="34" charset="0"/>
                <a:hlinkClick r:id="rId3"/>
              </a:rPr>
              <a:t>dhs.wi.gov/medicare-help</a:t>
            </a:r>
            <a:r>
              <a:rPr lang="it" sz="3600" dirty="0">
                <a:cs typeface="Arial" panose="020B0604020202020204" pitchFamily="34" charset="0"/>
              </a:rPr>
              <a:t>. </a:t>
            </a:r>
            <a:endParaRPr lang="en-US" sz="2400" dirty="0">
              <a:cs typeface="Arial" panose="020B0604020202020204" pitchFamily="34" charset="0"/>
            </a:endParaRPr>
          </a:p>
        </p:txBody>
      </p:sp>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rtlCol="0"/>
          <a:lstStyle/>
          <a:p>
            <a:pPr rtl="0"/>
            <a:fld id="{844A7B69-93E2-4D34-896D-EFDD7F03AB74}" type="slidenum">
              <a:rPr lang="en-US" smtClean="0"/>
              <a:t>59</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it" sz="4000">
                <a:solidFill>
                  <a:schemeClr val="bg1"/>
                </a:solidFill>
                <a:latin typeface="Arial" panose="020B0604020202020204" pitchFamily="34" charset="0"/>
                <a:cs typeface="Arial" panose="020B0604020202020204" pitchFamily="34" charset="0"/>
              </a:rPr>
              <a:t>Aiuto locale per le persone con Medicare</a:t>
            </a:r>
          </a:p>
          <a:p>
            <a:pPr algn="ctr" rtl="0"/>
            <a:endParaRPr lang="en-US" sz="1200" dirty="0">
              <a:solidFill>
                <a:schemeClr val="bg1"/>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823EEF29-0CEC-4923-8448-438C598789E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8784" y="5879457"/>
            <a:ext cx="2328804" cy="731417"/>
          </a:xfrm>
          <a:prstGeom prst="rect">
            <a:avLst/>
          </a:prstGeom>
          <a:noFill/>
          <a:ln>
            <a:noFill/>
          </a:ln>
        </p:spPr>
      </p:pic>
    </p:spTree>
    <p:extLst>
      <p:ext uri="{BB962C8B-B14F-4D97-AF65-F5344CB8AC3E}">
        <p14:creationId xmlns:p14="http://schemas.microsoft.com/office/powerpoint/2010/main" val="41824909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a:extLst>
              <a:ext uri="{FF2B5EF4-FFF2-40B4-BE49-F238E27FC236}">
                <a16:creationId xmlns:a16="http://schemas.microsoft.com/office/drawing/2014/main" id="{EF3A7CAE-0E4A-4FD7-8C73-A0E7FFA3762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78841" y="1169523"/>
            <a:ext cx="4113159" cy="2562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it" sz="4000">
                <a:solidFill>
                  <a:schemeClr val="bg1"/>
                </a:solidFill>
                <a:latin typeface="Arial" panose="020B0604020202020204" pitchFamily="34" charset="0"/>
                <a:cs typeface="Arial" panose="020B0604020202020204" pitchFamily="34" charset="0"/>
              </a:rPr>
              <a:t>Iscrizione a Medicare</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B206475B-B729-4F6E-A353-5103569BB9FA}"/>
              </a:ext>
            </a:extLst>
          </p:cNvPr>
          <p:cNvSpPr/>
          <p:nvPr/>
        </p:nvSpPr>
        <p:spPr>
          <a:xfrm>
            <a:off x="409236" y="1511298"/>
            <a:ext cx="9439983" cy="5355312"/>
          </a:xfrm>
          <a:prstGeom prst="rect">
            <a:avLst/>
          </a:prstGeom>
        </p:spPr>
        <p:txBody>
          <a:bodyPr wrap="square" rtlCol="0">
            <a:spAutoFit/>
          </a:bodyPr>
          <a:lstStyle/>
          <a:p>
            <a:pPr marL="342900" indent="-342900" rtl="0">
              <a:lnSpc>
                <a:spcPct val="90000"/>
              </a:lnSpc>
              <a:buFont typeface="Wingdings" panose="05000000000000000000" pitchFamily="2" charset="2"/>
              <a:buChar char="§"/>
            </a:pPr>
            <a:r>
              <a:rPr lang="it" sz="2400" b="1" dirty="0">
                <a:cs typeface="Arial" charset="0"/>
              </a:rPr>
              <a:t>Periodo di iscrizione iniziale</a:t>
            </a:r>
          </a:p>
          <a:p>
            <a:pPr lvl="1" rtl="0">
              <a:lnSpc>
                <a:spcPct val="90000"/>
              </a:lnSpc>
            </a:pPr>
            <a:r>
              <a:rPr lang="it" sz="2200" dirty="0">
                <a:cs typeface="Arial" charset="0"/>
              </a:rPr>
              <a:t>Il periodo di 7 mesi comprende 3 mesi prima, il mese di, e </a:t>
            </a:r>
          </a:p>
          <a:p>
            <a:pPr lvl="1" rtl="0">
              <a:lnSpc>
                <a:spcPct val="90000"/>
              </a:lnSpc>
            </a:pPr>
            <a:r>
              <a:rPr lang="it" sz="2200" dirty="0">
                <a:cs typeface="Arial" charset="0"/>
              </a:rPr>
              <a:t>3 mesi dopo il 65° compleanno.</a:t>
            </a:r>
            <a:br>
              <a:rPr lang="en-US" altLang="en-US" sz="2200" dirty="0">
                <a:cs typeface="Arial" charset="0"/>
              </a:rPr>
            </a:br>
            <a:r>
              <a:rPr lang="it" sz="2200" b="1" dirty="0">
                <a:cs typeface="Arial" charset="0"/>
              </a:rPr>
              <a:t>Non è prevista alcuna penalità.</a:t>
            </a:r>
            <a:endParaRPr lang="en-US" altLang="en-US" sz="2200" dirty="0">
              <a:cs typeface="Arial" charset="0"/>
            </a:endParaRPr>
          </a:p>
          <a:p>
            <a:pPr rtl="0">
              <a:lnSpc>
                <a:spcPct val="90000"/>
              </a:lnSpc>
            </a:pPr>
            <a:endParaRPr lang="en-US" altLang="en-US" sz="2000" dirty="0">
              <a:cs typeface="Arial" charset="0"/>
            </a:endParaRPr>
          </a:p>
          <a:p>
            <a:pPr marL="342900" indent="-342900" rtl="0">
              <a:lnSpc>
                <a:spcPct val="90000"/>
              </a:lnSpc>
              <a:buFont typeface="Wingdings" panose="05000000000000000000" pitchFamily="2" charset="2"/>
              <a:buChar char="§"/>
            </a:pPr>
            <a:r>
              <a:rPr lang="it" sz="2400" b="1" dirty="0">
                <a:cs typeface="Arial" charset="0"/>
              </a:rPr>
              <a:t>Periodo di iscrizione speciale </a:t>
            </a:r>
            <a:endParaRPr lang="en-US" altLang="en-US" sz="2400" dirty="0">
              <a:cs typeface="Arial" charset="0"/>
            </a:endParaRPr>
          </a:p>
          <a:p>
            <a:pPr lvl="1" rtl="0">
              <a:lnSpc>
                <a:spcPct val="90000"/>
              </a:lnSpc>
            </a:pPr>
            <a:r>
              <a:rPr lang="it" sz="2200" dirty="0">
                <a:cs typeface="Arial" charset="0"/>
              </a:rPr>
              <a:t>Se aspetta ad iscriversi alla Parte B perché lei o il suo coniuge state ancora lavorando e avete una copertura sanitaria di gruppo, potrà iscriversi durante gli 8 mesi successivi al mese in cui termina la copertura del piano di gruppo </a:t>
            </a:r>
            <a:r>
              <a:rPr lang="it" sz="2200" i="1" dirty="0">
                <a:cs typeface="Arial" charset="0"/>
              </a:rPr>
              <a:t>o in cui</a:t>
            </a:r>
            <a:r>
              <a:rPr lang="it" sz="2200" dirty="0">
                <a:cs typeface="Arial" charset="0"/>
              </a:rPr>
              <a:t> termina il rapporto di lavoro (a seconda di quale sia il primo).  </a:t>
            </a:r>
            <a:br>
              <a:rPr lang="en-US" altLang="en-US" sz="2200" dirty="0">
                <a:cs typeface="Arial" charset="0"/>
              </a:rPr>
            </a:br>
            <a:r>
              <a:rPr lang="it" sz="2200" b="1" dirty="0">
                <a:cs typeface="Arial" charset="0"/>
              </a:rPr>
              <a:t>Non è prevista alcuna penalità.</a:t>
            </a:r>
          </a:p>
          <a:p>
            <a:pPr rtl="0">
              <a:lnSpc>
                <a:spcPct val="90000"/>
              </a:lnSpc>
            </a:pPr>
            <a:endParaRPr lang="en-US" altLang="en-US" sz="2400" b="1" dirty="0">
              <a:cs typeface="Arial" charset="0"/>
            </a:endParaRPr>
          </a:p>
          <a:p>
            <a:pPr marL="342900" indent="-342900" rtl="0">
              <a:lnSpc>
                <a:spcPct val="90000"/>
              </a:lnSpc>
              <a:buFont typeface="Wingdings" panose="05000000000000000000" pitchFamily="2" charset="2"/>
              <a:buChar char="§"/>
            </a:pPr>
            <a:r>
              <a:rPr lang="it" sz="2400" b="1" dirty="0">
                <a:cs typeface="Arial" charset="0"/>
              </a:rPr>
              <a:t>Periodo di iscrizione generale</a:t>
            </a:r>
          </a:p>
          <a:p>
            <a:pPr lvl="1" rtl="0">
              <a:lnSpc>
                <a:spcPct val="90000"/>
              </a:lnSpc>
            </a:pPr>
            <a:r>
              <a:rPr lang="it" sz="2200" dirty="0">
                <a:cs typeface="Arial" charset="0"/>
              </a:rPr>
              <a:t>Dal 1° gennaio al 31 marzo. Opportunità annuale di iscrizione per coloro che non si sono iscritti durante l'iscrizione iniziale. </a:t>
            </a:r>
            <a:br>
              <a:rPr lang="en-US" altLang="en-US" sz="2200" dirty="0">
                <a:cs typeface="Arial" charset="0"/>
              </a:rPr>
            </a:br>
            <a:r>
              <a:rPr lang="it" sz="2200" b="1" dirty="0">
                <a:cs typeface="Arial" charset="0"/>
              </a:rPr>
              <a:t>Penalità: </a:t>
            </a:r>
            <a:r>
              <a:rPr lang="it" sz="2200" dirty="0">
                <a:cs typeface="Arial" charset="0"/>
              </a:rPr>
              <a:t>Il costo del premio di Parte B aumenterà del 10% per ogni periodo completo di 12 mesi di ritardo nell'iscrizione. </a:t>
            </a:r>
          </a:p>
        </p:txBody>
      </p:sp>
      <p:sp>
        <p:nvSpPr>
          <p:cNvPr id="8" name="Slide Number Placeholder 7">
            <a:extLst>
              <a:ext uri="{FF2B5EF4-FFF2-40B4-BE49-F238E27FC236}">
                <a16:creationId xmlns:a16="http://schemas.microsoft.com/office/drawing/2014/main" id="{CCC8463F-EA92-419E-A61E-5D2948C3C288}"/>
              </a:ext>
            </a:extLst>
          </p:cNvPr>
          <p:cNvSpPr>
            <a:spLocks noGrp="1"/>
          </p:cNvSpPr>
          <p:nvPr>
            <p:ph type="sldNum" sz="quarter" idx="12"/>
          </p:nvPr>
        </p:nvSpPr>
        <p:spPr/>
        <p:txBody>
          <a:bodyPr rtlCol="0"/>
          <a:lstStyle/>
          <a:p>
            <a:pPr rtl="0"/>
            <a:fld id="{844A7B69-93E2-4D34-896D-EFDD7F03AB74}" type="slidenum">
              <a:rPr lang="en-US" smtClean="0"/>
              <a:t>6</a:t>
            </a:fld>
            <a:endParaRPr lang="en-US"/>
          </a:p>
        </p:txBody>
      </p:sp>
    </p:spTree>
    <p:extLst>
      <p:ext uri="{BB962C8B-B14F-4D97-AF65-F5344CB8AC3E}">
        <p14:creationId xmlns:p14="http://schemas.microsoft.com/office/powerpoint/2010/main" val="247720571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EEA74-8740-4133-9A10-5223FEF1FC19}"/>
              </a:ext>
            </a:extLst>
          </p:cNvPr>
          <p:cNvSpPr>
            <a:spLocks noGrp="1"/>
          </p:cNvSpPr>
          <p:nvPr>
            <p:ph type="ctrTitle"/>
          </p:nvPr>
        </p:nvSpPr>
        <p:spPr>
          <a:xfrm>
            <a:off x="1523999" y="850866"/>
            <a:ext cx="9144000" cy="1581080"/>
          </a:xfrm>
        </p:spPr>
        <p:txBody>
          <a:bodyPr rtlCol="0"/>
          <a:lstStyle/>
          <a:p>
            <a:pPr rtl="0"/>
            <a:r>
              <a:rPr lang="it">
                <a:solidFill>
                  <a:schemeClr val="accent1">
                    <a:lumMod val="50000"/>
                  </a:schemeClr>
                </a:solidFill>
                <a:latin typeface="Arial" panose="020B0604020202020204" pitchFamily="34" charset="0"/>
                <a:cs typeface="Arial" panose="020B0604020202020204" pitchFamily="34" charset="0"/>
              </a:rPr>
              <a:t>Benvenuti in Medicare</a:t>
            </a:r>
          </a:p>
        </p:txBody>
      </p:sp>
      <p:sp>
        <p:nvSpPr>
          <p:cNvPr id="3" name="Subtitle 2">
            <a:extLst>
              <a:ext uri="{FF2B5EF4-FFF2-40B4-BE49-F238E27FC236}">
                <a16:creationId xmlns:a16="http://schemas.microsoft.com/office/drawing/2014/main" id="{0D98B7A4-7219-45A8-B73E-7394D3728B9F}"/>
              </a:ext>
            </a:extLst>
          </p:cNvPr>
          <p:cNvSpPr>
            <a:spLocks noGrp="1"/>
          </p:cNvSpPr>
          <p:nvPr>
            <p:ph type="subTitle" idx="1"/>
          </p:nvPr>
        </p:nvSpPr>
        <p:spPr>
          <a:xfrm>
            <a:off x="2327315" y="2594502"/>
            <a:ext cx="7537369" cy="996588"/>
          </a:xfrm>
        </p:spPr>
        <p:txBody>
          <a:bodyPr rtlCol="0">
            <a:normAutofit/>
          </a:bodyPr>
          <a:lstStyle/>
          <a:p>
            <a:pPr rtl="0"/>
            <a:r>
              <a:rPr lang="it" sz="2800">
                <a:solidFill>
                  <a:srgbClr val="FF0000"/>
                </a:solidFill>
                <a:latin typeface="Arial" charset="0"/>
                <a:cs typeface="Arial" charset="0"/>
              </a:rPr>
              <a:t> </a:t>
            </a:r>
            <a:r>
              <a:rPr lang="it" sz="3200">
                <a:latin typeface="Arial" charset="0"/>
                <a:cs typeface="Arial" charset="0"/>
              </a:rPr>
              <a:t>Un ciclo di formazione per le persone con Medicare nel Wisconsin</a:t>
            </a:r>
          </a:p>
          <a:p>
            <a:pPr rtl="0"/>
            <a:endParaRPr lang="en-US" sz="2800" dirty="0"/>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22363"/>
          </a:xfrm>
          <a:prstGeom prst="rect">
            <a:avLst/>
          </a:prstGeom>
          <a:solidFill>
            <a:schemeClr val="accent5">
              <a:lumMod val="50000"/>
            </a:schemeClr>
          </a:solidFill>
        </p:spPr>
        <p:txBody>
          <a:bodyPr wrap="square" rtlCol="0">
            <a:spAutoFit/>
          </a:bodyPr>
          <a:lstStyle/>
          <a:p>
            <a:pPr rtl="0"/>
            <a:endParaRPr lang="en-US" dirty="0"/>
          </a:p>
        </p:txBody>
      </p:sp>
      <p:sp>
        <p:nvSpPr>
          <p:cNvPr id="6" name="TextBox 5">
            <a:extLst>
              <a:ext uri="{FF2B5EF4-FFF2-40B4-BE49-F238E27FC236}">
                <a16:creationId xmlns:a16="http://schemas.microsoft.com/office/drawing/2014/main" id="{A0DDB328-E1A9-4585-97CD-07C6D93A2A70}"/>
              </a:ext>
            </a:extLst>
          </p:cNvPr>
          <p:cNvSpPr txBox="1"/>
          <p:nvPr/>
        </p:nvSpPr>
        <p:spPr>
          <a:xfrm>
            <a:off x="0" y="6240004"/>
            <a:ext cx="12192000" cy="369332"/>
          </a:xfrm>
          <a:prstGeom prst="rect">
            <a:avLst/>
          </a:prstGeom>
          <a:solidFill>
            <a:schemeClr val="accent1">
              <a:lumMod val="50000"/>
            </a:schemeClr>
          </a:solidFill>
        </p:spPr>
        <p:txBody>
          <a:bodyPr wrap="square" rtlCol="0">
            <a:spAutoFit/>
          </a:bodyPr>
          <a:lstStyle/>
          <a:p>
            <a:pPr rtl="0"/>
            <a:endParaRPr lang="en-US" dirty="0"/>
          </a:p>
        </p:txBody>
      </p:sp>
      <p:sp>
        <p:nvSpPr>
          <p:cNvPr id="7" name="TextBox 6">
            <a:extLst>
              <a:ext uri="{FF2B5EF4-FFF2-40B4-BE49-F238E27FC236}">
                <a16:creationId xmlns:a16="http://schemas.microsoft.com/office/drawing/2014/main" id="{88354D11-0E1D-4207-A620-5279E9C89608}"/>
              </a:ext>
            </a:extLst>
          </p:cNvPr>
          <p:cNvSpPr txBox="1"/>
          <p:nvPr/>
        </p:nvSpPr>
        <p:spPr>
          <a:xfrm>
            <a:off x="0" y="6536809"/>
            <a:ext cx="12192000" cy="369332"/>
          </a:xfrm>
          <a:prstGeom prst="rect">
            <a:avLst/>
          </a:prstGeom>
          <a:solidFill>
            <a:srgbClr val="00817E"/>
          </a:solidFill>
        </p:spPr>
        <p:txBody>
          <a:bodyPr wrap="square" rtlCol="0">
            <a:spAutoFit/>
          </a:bodyPr>
          <a:lstStyle/>
          <a:p>
            <a:pPr algn="r" rtl="0"/>
            <a:endParaRPr lang="en-US" dirty="0">
              <a:solidFill>
                <a:schemeClr val="bg1"/>
              </a:solidFill>
            </a:endParaRPr>
          </a:p>
        </p:txBody>
      </p:sp>
      <p:pic>
        <p:nvPicPr>
          <p:cNvPr id="9" name="Picture 8">
            <a:extLst>
              <a:ext uri="{FF2B5EF4-FFF2-40B4-BE49-F238E27FC236}">
                <a16:creationId xmlns:a16="http://schemas.microsoft.com/office/drawing/2014/main" id="{38C95957-1CED-4155-9B8B-852B9661443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77763" y="4250264"/>
            <a:ext cx="4236472" cy="1330566"/>
          </a:xfrm>
          <a:prstGeom prst="rect">
            <a:avLst/>
          </a:prstGeom>
          <a:noFill/>
          <a:ln>
            <a:noFill/>
          </a:ln>
        </p:spPr>
      </p:pic>
    </p:spTree>
    <p:extLst>
      <p:ext uri="{BB962C8B-B14F-4D97-AF65-F5344CB8AC3E}">
        <p14:creationId xmlns:p14="http://schemas.microsoft.com/office/powerpoint/2010/main" val="109317310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8EBBC01-D7CC-412C-965C-FC56B8F1D96B}"/>
              </a:ext>
            </a:extLst>
          </p:cNvPr>
          <p:cNvSpPr>
            <a:spLocks noGrp="1"/>
          </p:cNvSpPr>
          <p:nvPr>
            <p:ph type="title"/>
          </p:nvPr>
        </p:nvSpPr>
        <p:spPr/>
        <p:txBody>
          <a:bodyPr rtlCol="0"/>
          <a:lstStyle/>
          <a:p>
            <a:pPr algn="ctr" rtl="0"/>
            <a:r>
              <a:rPr lang="it"/>
              <a:t>Esclusione di responsabilità per le sovvenzioni</a:t>
            </a:r>
          </a:p>
        </p:txBody>
      </p:sp>
      <p:sp>
        <p:nvSpPr>
          <p:cNvPr id="3" name="Content Placeholder 2">
            <a:extLst>
              <a:ext uri="{FF2B5EF4-FFF2-40B4-BE49-F238E27FC236}">
                <a16:creationId xmlns:a16="http://schemas.microsoft.com/office/drawing/2014/main" id="{E3864779-0E76-4DBB-AECC-68B5AFF6C2E5}"/>
              </a:ext>
            </a:extLst>
          </p:cNvPr>
          <p:cNvSpPr>
            <a:spLocks noGrp="1"/>
          </p:cNvSpPr>
          <p:nvPr>
            <p:ph idx="1"/>
          </p:nvPr>
        </p:nvSpPr>
        <p:spPr>
          <a:xfrm>
            <a:off x="1952403" y="2345439"/>
            <a:ext cx="8287193" cy="3356159"/>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marL="0" indent="0" algn="just" rtl="0">
              <a:buNone/>
            </a:pPr>
            <a:r>
              <a:rPr lang="it" sz="2400">
                <a:latin typeface="Arial" panose="020B0604020202020204" pitchFamily="34" charset="0"/>
                <a:cs typeface="Arial" panose="020B0604020202020204" pitchFamily="34" charset="0"/>
              </a:rPr>
              <a:t>Questo progetto è stato sostenuto dal Wisconsin Dipartimento della Salute e dei Servizi Umani con l'assistenza finanziaria, totale o parziale, della sovvenzione n. 90SAPG0091, dagli Stati Uniti. Amministrazione per la vita in comunità, Dipartimento della Salute e dei Servizi Umani, Washington. 20201. I borsisti che intraprendono progetti con il patrocinio del governo sono incoraggiati ad esprimere liberamente i loro pareri e le loro conclusioni. I punti di vista o le opinioni non rappresentano quindi necessariamente la politica ufficiale dell'ACL.</a:t>
            </a:r>
          </a:p>
        </p:txBody>
      </p:sp>
      <p:sp>
        <p:nvSpPr>
          <p:cNvPr id="5" name="Slide Number Placeholder 4">
            <a:extLst>
              <a:ext uri="{FF2B5EF4-FFF2-40B4-BE49-F238E27FC236}">
                <a16:creationId xmlns:a16="http://schemas.microsoft.com/office/drawing/2014/main" id="{7AF26E53-EFE7-49D9-98D0-4C8E72500302}"/>
              </a:ext>
            </a:extLst>
          </p:cNvPr>
          <p:cNvSpPr>
            <a:spLocks noGrp="1"/>
          </p:cNvSpPr>
          <p:nvPr>
            <p:ph type="sldNum" sz="quarter" idx="12"/>
          </p:nvPr>
        </p:nvSpPr>
        <p:spPr/>
        <p:txBody>
          <a:bodyPr rtlCol="0"/>
          <a:lstStyle/>
          <a:p>
            <a:pPr rtl="0"/>
            <a:fld id="{844A7B69-93E2-4D34-896D-EFDD7F03AB74}" type="slidenum">
              <a:rPr lang="en-US" smtClean="0"/>
              <a:t>61</a:t>
            </a:fld>
            <a:endParaRPr lang="en-US"/>
          </a:p>
        </p:txBody>
      </p:sp>
    </p:spTree>
    <p:extLst>
      <p:ext uri="{BB962C8B-B14F-4D97-AF65-F5344CB8AC3E}">
        <p14:creationId xmlns:p14="http://schemas.microsoft.com/office/powerpoint/2010/main" val="35498149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36717" y="4221119"/>
            <a:ext cx="6523768" cy="691852"/>
          </a:xfrm>
          <a:prstGeom prst="rect">
            <a:avLst/>
          </a:prstGeom>
          <a:solidFill>
            <a:schemeClr val="accent4">
              <a:lumMod val="20000"/>
              <a:lumOff val="80000"/>
            </a:schemeClr>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it" sz="4000">
                <a:solidFill>
                  <a:schemeClr val="bg1"/>
                </a:solidFill>
                <a:latin typeface="Arial" panose="020B0604020202020204" pitchFamily="34" charset="0"/>
                <a:cs typeface="Arial" panose="020B0604020202020204" pitchFamily="34" charset="0"/>
              </a:rPr>
              <a:t>Schema di presentazione</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7" name="Subtitle 2">
            <a:extLst>
              <a:ext uri="{FF2B5EF4-FFF2-40B4-BE49-F238E27FC236}">
                <a16:creationId xmlns:a16="http://schemas.microsoft.com/office/drawing/2014/main" id="{77FD71F1-D557-48C5-8393-F1E95CD87680}"/>
              </a:ext>
            </a:extLst>
          </p:cNvPr>
          <p:cNvSpPr txBox="1">
            <a:spLocks/>
          </p:cNvSpPr>
          <p:nvPr/>
        </p:nvSpPr>
        <p:spPr>
          <a:xfrm>
            <a:off x="1403008" y="1647239"/>
            <a:ext cx="7285806" cy="4709111"/>
          </a:xfrm>
          <a:prstGeom prst="rect">
            <a:avLst/>
          </a:prstGeom>
        </p:spPr>
        <p:txBody>
          <a:bodyPr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600"/>
              </a:spcAft>
              <a:buNone/>
              <a:tabLst>
                <a:tab pos="914400" algn="l"/>
              </a:tabLst>
            </a:pPr>
            <a:r>
              <a:rPr lang="it" sz="2600" b="1" dirty="0">
                <a:cs typeface="Arial" panose="020B0604020202020204" pitchFamily="34" charset="0"/>
              </a:rPr>
              <a:t>Parte 1: </a:t>
            </a:r>
            <a:r>
              <a:rPr lang="hu-HU" sz="2600" b="1" dirty="0">
                <a:cs typeface="Arial" panose="020B0604020202020204" pitchFamily="34" charset="0"/>
              </a:rPr>
              <a:t> </a:t>
            </a:r>
            <a:r>
              <a:rPr lang="it" sz="2600" dirty="0">
                <a:cs typeface="Arial" panose="020B0604020202020204" pitchFamily="34" charset="0"/>
              </a:rPr>
              <a:t>Iscrizione a Medicare </a:t>
            </a:r>
          </a:p>
          <a:p>
            <a:pPr marL="0" indent="0" rtl="0">
              <a:spcAft>
                <a:spcPts val="600"/>
              </a:spcAft>
              <a:buNone/>
            </a:pPr>
            <a:r>
              <a:rPr lang="it" sz="2600" b="1" dirty="0">
                <a:cs typeface="Arial" panose="020B0604020202020204" pitchFamily="34" charset="0"/>
              </a:rPr>
              <a:t>Parte 2:</a:t>
            </a:r>
            <a:r>
              <a:rPr lang="hu-HU" sz="2600" b="1" dirty="0">
                <a:cs typeface="Arial" panose="020B0604020202020204" pitchFamily="34" charset="0"/>
              </a:rPr>
              <a:t> </a:t>
            </a:r>
            <a:r>
              <a:rPr lang="it" sz="2600" dirty="0">
                <a:cs typeface="Arial" panose="020B0604020202020204" pitchFamily="34" charset="0"/>
              </a:rPr>
              <a:t>Nozioni di base di Medicare; Parte A; Parte B</a:t>
            </a:r>
          </a:p>
          <a:p>
            <a:pPr marL="0" indent="0" rtl="0">
              <a:spcAft>
                <a:spcPts val="600"/>
              </a:spcAft>
              <a:buNone/>
            </a:pPr>
            <a:r>
              <a:rPr lang="it" sz="2600" b="1" dirty="0">
                <a:cs typeface="Arial" panose="020B0604020202020204" pitchFamily="34" charset="0"/>
              </a:rPr>
              <a:t>Parte 3: </a:t>
            </a:r>
            <a:r>
              <a:rPr lang="it" sz="2600" dirty="0">
                <a:cs typeface="Arial" panose="020B0604020202020204" pitchFamily="34" charset="0"/>
              </a:rPr>
              <a:t>Le sue scelte di copertura; Original Medicare; 	</a:t>
            </a:r>
            <a:r>
              <a:rPr lang="hu-HU" sz="2600" dirty="0">
                <a:cs typeface="Arial" panose="020B0604020202020204" pitchFamily="34" charset="0"/>
              </a:rPr>
              <a:t>  </a:t>
            </a:r>
            <a:r>
              <a:rPr lang="it" sz="2600" dirty="0">
                <a:cs typeface="Arial" panose="020B0604020202020204" pitchFamily="34" charset="0"/>
              </a:rPr>
              <a:t>Assicurazione Medigap</a:t>
            </a:r>
          </a:p>
          <a:p>
            <a:pPr marL="0" indent="0" rtl="0">
              <a:spcAft>
                <a:spcPts val="600"/>
              </a:spcAft>
              <a:buNone/>
            </a:pPr>
            <a:r>
              <a:rPr lang="it" sz="2600" b="1" dirty="0">
                <a:cs typeface="Arial" panose="020B0604020202020204" pitchFamily="34" charset="0"/>
              </a:rPr>
              <a:t>Parte 4: </a:t>
            </a:r>
            <a:r>
              <a:rPr lang="it" sz="2600" dirty="0">
                <a:cs typeface="Arial" panose="020B0604020202020204" pitchFamily="34" charset="0"/>
              </a:rPr>
              <a:t>Piani Medicare Advantage (Parte C); </a:t>
            </a:r>
            <a:br>
              <a:rPr lang="en-US" sz="2600" dirty="0">
                <a:cs typeface="Arial" panose="020B0604020202020204" pitchFamily="34" charset="0"/>
              </a:rPr>
            </a:br>
            <a:r>
              <a:rPr lang="it" sz="2600" dirty="0">
                <a:cs typeface="Arial" panose="020B0604020202020204" pitchFamily="34" charset="0"/>
              </a:rPr>
              <a:t>	</a:t>
            </a:r>
            <a:r>
              <a:rPr lang="hu-HU" sz="2600" dirty="0">
                <a:cs typeface="Arial" panose="020B0604020202020204" pitchFamily="34" charset="0"/>
              </a:rPr>
              <a:t> </a:t>
            </a:r>
            <a:r>
              <a:rPr lang="it" sz="2600" dirty="0">
                <a:cs typeface="Arial" panose="020B0604020202020204" pitchFamily="34" charset="0"/>
              </a:rPr>
              <a:t>Altri tipi di copertura </a:t>
            </a:r>
          </a:p>
          <a:p>
            <a:pPr marL="0" indent="0" rtl="0">
              <a:spcAft>
                <a:spcPts val="600"/>
              </a:spcAft>
              <a:buNone/>
            </a:pPr>
            <a:r>
              <a:rPr lang="it" sz="2600" b="1" dirty="0">
                <a:cs typeface="Arial" panose="020B0604020202020204" pitchFamily="34" charset="0"/>
              </a:rPr>
              <a:t>Parte 5: </a:t>
            </a:r>
            <a:r>
              <a:rPr lang="hu-HU" sz="2600" b="1" dirty="0">
                <a:cs typeface="Arial" panose="020B0604020202020204" pitchFamily="34" charset="0"/>
              </a:rPr>
              <a:t> </a:t>
            </a:r>
            <a:r>
              <a:rPr lang="it" sz="2600" b="1" dirty="0">
                <a:cs typeface="Arial" panose="020B0604020202020204" pitchFamily="34" charset="0"/>
              </a:rPr>
              <a:t>Medicare Part D; SeniorCare; </a:t>
            </a:r>
            <a:br>
              <a:rPr lang="en-US" sz="2600" b="1" dirty="0">
                <a:cs typeface="Arial" panose="020B0604020202020204" pitchFamily="34" charset="0"/>
              </a:rPr>
            </a:br>
            <a:r>
              <a:rPr lang="it" sz="2600" b="1" dirty="0">
                <a:cs typeface="Arial" panose="020B0604020202020204" pitchFamily="34" charset="0"/>
              </a:rPr>
              <a:t>	</a:t>
            </a:r>
            <a:r>
              <a:rPr lang="hu-HU" sz="2600" b="1" dirty="0">
                <a:cs typeface="Arial" panose="020B0604020202020204" pitchFamily="34" charset="0"/>
              </a:rPr>
              <a:t>  </a:t>
            </a:r>
            <a:r>
              <a:rPr lang="it" sz="2600" b="1" dirty="0">
                <a:cs typeface="Arial" panose="020B0604020202020204" pitchFamily="34" charset="0"/>
              </a:rPr>
              <a:t>Periodo Annuale di Apertura delle Iscrizioni</a:t>
            </a:r>
          </a:p>
          <a:p>
            <a:pPr marL="0" indent="0" rtl="0">
              <a:buNone/>
            </a:pPr>
            <a:r>
              <a:rPr lang="it" sz="2600" b="1" dirty="0">
                <a:cs typeface="Arial" panose="020B0604020202020204" pitchFamily="34" charset="0"/>
              </a:rPr>
              <a:t>Parte 6: </a:t>
            </a:r>
            <a:r>
              <a:rPr lang="it" sz="2600" dirty="0">
                <a:cs typeface="Arial" panose="020B0604020202020204" pitchFamily="34" charset="0"/>
              </a:rPr>
              <a:t>Aiuto alle Persone con Reddito Limitato; 		</a:t>
            </a:r>
            <a:r>
              <a:rPr lang="hu-HU" sz="2600" dirty="0">
                <a:cs typeface="Arial" panose="020B0604020202020204" pitchFamily="34" charset="0"/>
              </a:rPr>
              <a:t> </a:t>
            </a:r>
            <a:r>
              <a:rPr lang="it" sz="2600" dirty="0">
                <a:cs typeface="Arial" panose="020B0604020202020204" pitchFamily="34" charset="0"/>
              </a:rPr>
              <a:t>Proteggersi e prevenire le frodi; </a:t>
            </a:r>
            <a:br>
              <a:rPr lang="en-US" sz="2600" dirty="0">
                <a:cs typeface="Arial" panose="020B0604020202020204" pitchFamily="34" charset="0"/>
              </a:rPr>
            </a:br>
            <a:r>
              <a:rPr lang="it" sz="2600" dirty="0">
                <a:cs typeface="Arial" panose="020B0604020202020204" pitchFamily="34" charset="0"/>
              </a:rPr>
              <a:t>	</a:t>
            </a:r>
            <a:r>
              <a:rPr lang="hu-HU" sz="2600" dirty="0">
                <a:cs typeface="Arial" panose="020B0604020202020204" pitchFamily="34" charset="0"/>
              </a:rPr>
              <a:t> </a:t>
            </a:r>
            <a:r>
              <a:rPr lang="it" sz="2600" dirty="0">
                <a:cs typeface="Arial" panose="020B0604020202020204" pitchFamily="34" charset="0"/>
              </a:rPr>
              <a:t>Revisione e risorse</a:t>
            </a:r>
          </a:p>
          <a:p>
            <a:pPr marL="0" indent="0" rtl="0">
              <a:buNone/>
            </a:pPr>
            <a:endParaRPr lang="en-US" dirty="0"/>
          </a:p>
        </p:txBody>
      </p:sp>
      <p:sp>
        <p:nvSpPr>
          <p:cNvPr id="9" name="TextBox 8">
            <a:extLst>
              <a:ext uri="{FF2B5EF4-FFF2-40B4-BE49-F238E27FC236}">
                <a16:creationId xmlns:a16="http://schemas.microsoft.com/office/drawing/2014/main" id="{9EA4FD0B-5A9E-4C38-97BE-E98AF066CACD}"/>
              </a:ext>
            </a:extLst>
          </p:cNvPr>
          <p:cNvSpPr txBox="1"/>
          <p:nvPr/>
        </p:nvSpPr>
        <p:spPr>
          <a:xfrm>
            <a:off x="8939606" y="5196755"/>
            <a:ext cx="2743200" cy="877163"/>
          </a:xfrm>
          <a:prstGeom prst="rect">
            <a:avLst/>
          </a:prstGeom>
          <a:solidFill>
            <a:schemeClr val="accent1">
              <a:lumMod val="20000"/>
              <a:lumOff val="80000"/>
            </a:schemeClr>
          </a:solidFill>
          <a:ln>
            <a:solidFill>
              <a:schemeClr val="accent1">
                <a:lumMod val="50000"/>
              </a:schemeClr>
            </a:solidFill>
          </a:ln>
        </p:spPr>
        <p:txBody>
          <a:bodyPr wrap="square" rtlCol="0">
            <a:spAutoFit/>
          </a:bodyPr>
          <a:lstStyle/>
          <a:p>
            <a:pPr algn="ctr" rtl="0"/>
            <a:r>
              <a:rPr lang="it" sz="1700"/>
              <a:t>Per informazioni più dettagliate, consultare il </a:t>
            </a:r>
            <a:r>
              <a:rPr lang="it" sz="1700">
                <a:hlinkClick r:id="rId3"/>
              </a:rPr>
              <a:t>manuale Medicare &amp; You</a:t>
            </a:r>
            <a:r>
              <a:rPr lang="it" sz="1700"/>
              <a:t>.</a:t>
            </a:r>
          </a:p>
        </p:txBody>
      </p:sp>
      <p:sp>
        <p:nvSpPr>
          <p:cNvPr id="6" name="Slide Number Placeholder 5">
            <a:extLst>
              <a:ext uri="{FF2B5EF4-FFF2-40B4-BE49-F238E27FC236}">
                <a16:creationId xmlns:a16="http://schemas.microsoft.com/office/drawing/2014/main" id="{0716A08E-6E40-457C-9472-1FC40EE8BFEE}"/>
              </a:ext>
            </a:extLst>
          </p:cNvPr>
          <p:cNvSpPr>
            <a:spLocks noGrp="1"/>
          </p:cNvSpPr>
          <p:nvPr>
            <p:ph type="sldNum" sz="quarter" idx="12"/>
          </p:nvPr>
        </p:nvSpPr>
        <p:spPr/>
        <p:txBody>
          <a:bodyPr rtlCol="0"/>
          <a:lstStyle/>
          <a:p>
            <a:pPr rtl="0"/>
            <a:fld id="{844A7B69-93E2-4D34-896D-EFDD7F03AB74}" type="slidenum">
              <a:rPr lang="en-US" smtClean="0"/>
              <a:t>62</a:t>
            </a:fld>
            <a:endParaRPr lang="en-US" dirty="0"/>
          </a:p>
        </p:txBody>
      </p:sp>
      <p:pic>
        <p:nvPicPr>
          <p:cNvPr id="5" name="Picture 4" descr="A close-up of a poster&#10;&#10;AI-generated content may be incorrect.">
            <a:extLst>
              <a:ext uri="{FF2B5EF4-FFF2-40B4-BE49-F238E27FC236}">
                <a16:creationId xmlns:a16="http://schemas.microsoft.com/office/drawing/2014/main" id="{1801CD8C-2512-3F68-9031-7468627812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39606" y="1467740"/>
            <a:ext cx="2743200" cy="3553036"/>
          </a:xfrm>
          <a:prstGeom prst="rect">
            <a:avLst/>
          </a:prstGeom>
        </p:spPr>
      </p:pic>
    </p:spTree>
    <p:extLst>
      <p:ext uri="{BB962C8B-B14F-4D97-AF65-F5344CB8AC3E}">
        <p14:creationId xmlns:p14="http://schemas.microsoft.com/office/powerpoint/2010/main" val="238675433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it" sz="4000">
                <a:solidFill>
                  <a:schemeClr val="bg1"/>
                </a:solidFill>
                <a:latin typeface="Arial" panose="020B0604020202020204" pitchFamily="34" charset="0"/>
                <a:cs typeface="Arial" panose="020B0604020202020204" pitchFamily="34" charset="0"/>
              </a:rPr>
              <a:t>Benvenuti in Medicare </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0716A08E-6E40-457C-9472-1FC40EE8BFEE}"/>
              </a:ext>
            </a:extLst>
          </p:cNvPr>
          <p:cNvSpPr>
            <a:spLocks noGrp="1"/>
          </p:cNvSpPr>
          <p:nvPr>
            <p:ph type="sldNum" sz="quarter" idx="12"/>
          </p:nvPr>
        </p:nvSpPr>
        <p:spPr/>
        <p:txBody>
          <a:bodyPr rtlCol="0"/>
          <a:lstStyle/>
          <a:p>
            <a:pPr rtl="0"/>
            <a:fld id="{844A7B69-93E2-4D34-896D-EFDD7F03AB74}" type="slidenum">
              <a:rPr lang="en-US" smtClean="0"/>
              <a:t>63</a:t>
            </a:fld>
            <a:endParaRPr lang="en-US"/>
          </a:p>
        </p:txBody>
      </p:sp>
      <p:sp>
        <p:nvSpPr>
          <p:cNvPr id="11" name="Subtitle 2">
            <a:extLst>
              <a:ext uri="{FF2B5EF4-FFF2-40B4-BE49-F238E27FC236}">
                <a16:creationId xmlns:a16="http://schemas.microsoft.com/office/drawing/2014/main" id="{8B7A9E30-9C0F-4982-9881-55C979676BB1}"/>
              </a:ext>
            </a:extLst>
          </p:cNvPr>
          <p:cNvSpPr txBox="1">
            <a:spLocks/>
          </p:cNvSpPr>
          <p:nvPr/>
        </p:nvSpPr>
        <p:spPr>
          <a:xfrm>
            <a:off x="1913708" y="1624405"/>
            <a:ext cx="6078967" cy="1412521"/>
          </a:xfrm>
          <a:prstGeom prst="rect">
            <a:avLst/>
          </a:prstGeom>
        </p:spPr>
        <p:txBody>
          <a:bodyPr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1800"/>
              </a:spcAft>
              <a:buNone/>
            </a:pPr>
            <a:r>
              <a:rPr lang="it" sz="21600" b="1" dirty="0"/>
              <a:t>Parte 5</a:t>
            </a:r>
          </a:p>
          <a:p>
            <a:pPr rtl="0">
              <a:spcAft>
                <a:spcPts val="600"/>
              </a:spcAft>
            </a:pPr>
            <a:r>
              <a:rPr lang="it" sz="14400" dirty="0"/>
              <a:t>Medicare Parte D</a:t>
            </a:r>
          </a:p>
          <a:p>
            <a:pPr rtl="0">
              <a:spcAft>
                <a:spcPts val="600"/>
              </a:spcAft>
            </a:pPr>
            <a:r>
              <a:rPr lang="it" sz="14400" dirty="0"/>
              <a:t>SeniorCare</a:t>
            </a:r>
            <a:endParaRPr lang="en-US" sz="14400" dirty="0"/>
          </a:p>
          <a:p>
            <a:pPr rtl="0">
              <a:spcAft>
                <a:spcPts val="600"/>
              </a:spcAft>
            </a:pPr>
            <a:r>
              <a:rPr lang="it" sz="14400" dirty="0"/>
              <a:t>Periodo Annuale di Apertura delle Iscrizioni</a:t>
            </a:r>
          </a:p>
        </p:txBody>
      </p:sp>
      <p:pic>
        <p:nvPicPr>
          <p:cNvPr id="8" name="Picture 6" descr="http://images.google.com/url?source=imgres&amp;ct=img&amp;q=http://i.ehow.com/images/GlobalPhoto/Articles/5077395/PrescriptionDrugs-main_Full.jpg&amp;usg=AFQjCNE_Ow_s9jqcgpl7wCWEEwrGC_NOhQ">
            <a:extLst>
              <a:ext uri="{FF2B5EF4-FFF2-40B4-BE49-F238E27FC236}">
                <a16:creationId xmlns:a16="http://schemas.microsoft.com/office/drawing/2014/main" id="{73832E7E-38EB-49A7-9EF4-3E3A3E6427B9}"/>
              </a:ext>
            </a:extLst>
          </p:cNvPr>
          <p:cNvPicPr>
            <a:picLocks noChangeAspect="1" noChangeArrowheads="1"/>
          </p:cNvPicPr>
          <p:nvPr/>
        </p:nvPicPr>
        <p:blipFill>
          <a:blip r:embed="rId3" cstate="print"/>
          <a:srcRect/>
          <a:stretch>
            <a:fillRect/>
          </a:stretch>
        </p:blipFill>
        <p:spPr bwMode="auto">
          <a:xfrm>
            <a:off x="7238809" y="1624405"/>
            <a:ext cx="4457769" cy="4268879"/>
          </a:xfrm>
          <a:prstGeom prst="rect">
            <a:avLst/>
          </a:prstGeom>
          <a:noFill/>
          <a:effectLst>
            <a:softEdge rad="635000"/>
          </a:effectLst>
        </p:spPr>
      </p:pic>
      <p:pic>
        <p:nvPicPr>
          <p:cNvPr id="9" name="Picture 8">
            <a:extLst>
              <a:ext uri="{FF2B5EF4-FFF2-40B4-BE49-F238E27FC236}">
                <a16:creationId xmlns:a16="http://schemas.microsoft.com/office/drawing/2014/main" id="{311D29F8-F0F5-4EC5-8610-E584413D33B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4305" y="5483090"/>
            <a:ext cx="3016160" cy="947298"/>
          </a:xfrm>
          <a:prstGeom prst="rect">
            <a:avLst/>
          </a:prstGeom>
          <a:noFill/>
          <a:ln>
            <a:noFill/>
          </a:ln>
        </p:spPr>
      </p:pic>
    </p:spTree>
    <p:extLst>
      <p:ext uri="{BB962C8B-B14F-4D97-AF65-F5344CB8AC3E}">
        <p14:creationId xmlns:p14="http://schemas.microsoft.com/office/powerpoint/2010/main" val="227713504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it" sz="4000">
                <a:solidFill>
                  <a:schemeClr val="bg1"/>
                </a:solidFill>
                <a:latin typeface="Arial" panose="020B0604020202020204" pitchFamily="34" charset="0"/>
                <a:cs typeface="Arial" panose="020B0604020202020204" pitchFamily="34" charset="0"/>
              </a:rPr>
              <a:t>Le sue scelte di copertura</a:t>
            </a:r>
          </a:p>
          <a:p>
            <a:pPr algn="ctr" rtl="0"/>
            <a:endParaRPr lang="en-US" sz="1200" dirty="0">
              <a:solidFill>
                <a:schemeClr val="bg1"/>
              </a:solidFill>
              <a:latin typeface="Arial" panose="020B0604020202020204" pitchFamily="34" charset="0"/>
              <a:cs typeface="Arial" panose="020B0604020202020204" pitchFamily="34" charset="0"/>
            </a:endParaRPr>
          </a:p>
        </p:txBody>
      </p:sp>
      <p:grpSp>
        <p:nvGrpSpPr>
          <p:cNvPr id="7" name="Group 4" descr="Graphic showing your Medicare Choices &#10;Original Medicare - Part A hospital insurance Part B Medical insurance. You can add Medicare Supplement Insurance (Medigap Policy) Part D Prescription Drug Coverage&#10;&#10;or&#10;&#10;Medicare Advangtage Plan&#10;Part C - Combines Part A and Part B&#10;&#10;May include or you may add&#10;Part D - Prescription drug coverage (Most Part C plans cover prescription drugs. You may be able to add drug coverage to some play types if not already included.)">
            <a:extLst>
              <a:ext uri="{FF2B5EF4-FFF2-40B4-BE49-F238E27FC236}">
                <a16:creationId xmlns:a16="http://schemas.microsoft.com/office/drawing/2014/main" id="{F9822DAF-C9E4-4654-8F73-0D42D642DF06}"/>
              </a:ext>
            </a:extLst>
          </p:cNvPr>
          <p:cNvGrpSpPr>
            <a:grpSpLocks/>
          </p:cNvGrpSpPr>
          <p:nvPr/>
        </p:nvGrpSpPr>
        <p:grpSpPr bwMode="auto">
          <a:xfrm>
            <a:off x="1437857" y="1358500"/>
            <a:ext cx="10232602" cy="4741459"/>
            <a:chOff x="100243" y="1430740"/>
            <a:chExt cx="10232410" cy="4740569"/>
          </a:xfrm>
        </p:grpSpPr>
        <p:grpSp>
          <p:nvGrpSpPr>
            <p:cNvPr id="8" name="Group 9" descr="Arrow indicating two choices">
              <a:extLst>
                <a:ext uri="{FF2B5EF4-FFF2-40B4-BE49-F238E27FC236}">
                  <a16:creationId xmlns:a16="http://schemas.microsoft.com/office/drawing/2014/main" id="{F7E5665B-600B-4786-B862-0A88C2E6EE76}"/>
                </a:ext>
              </a:extLst>
            </p:cNvPr>
            <p:cNvGrpSpPr>
              <a:grpSpLocks/>
            </p:cNvGrpSpPr>
            <p:nvPr/>
          </p:nvGrpSpPr>
          <p:grpSpPr bwMode="auto">
            <a:xfrm>
              <a:off x="1352550" y="3133988"/>
              <a:ext cx="1686319" cy="894824"/>
              <a:chOff x="3733801" y="1143000"/>
              <a:chExt cx="1686319" cy="894824"/>
            </a:xfrm>
          </p:grpSpPr>
          <p:cxnSp>
            <p:nvCxnSpPr>
              <p:cNvPr id="24" name="Straight Arrow Connector 23">
                <a:extLst>
                  <a:ext uri="{FF2B5EF4-FFF2-40B4-BE49-F238E27FC236}">
                    <a16:creationId xmlns:a16="http://schemas.microsoft.com/office/drawing/2014/main" id="{D910083E-7BD4-42C1-91C7-CAA941C16E1E}"/>
                  </a:ext>
                </a:extLst>
              </p:cNvPr>
              <p:cNvCxnSpPr/>
              <p:nvPr/>
            </p:nvCxnSpPr>
            <p:spPr>
              <a:xfrm flipH="1">
                <a:off x="3733783" y="1580887"/>
                <a:ext cx="809610" cy="457114"/>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EFAF42F7-0361-49DB-BBD2-0AC4D0740CF8}"/>
                  </a:ext>
                </a:extLst>
              </p:cNvPr>
              <p:cNvCxnSpPr/>
              <p:nvPr/>
            </p:nvCxnSpPr>
            <p:spPr>
              <a:xfrm>
                <a:off x="4543393" y="1580887"/>
                <a:ext cx="876283" cy="457114"/>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69912EA-0492-4822-A3B5-015D5DF7DCFC}"/>
                  </a:ext>
                </a:extLst>
              </p:cNvPr>
              <p:cNvCxnSpPr/>
              <p:nvPr/>
            </p:nvCxnSpPr>
            <p:spPr>
              <a:xfrm>
                <a:off x="4543393" y="1142819"/>
                <a:ext cx="1588" cy="438068"/>
              </a:xfrm>
              <a:prstGeom prst="line">
                <a:avLst/>
              </a:prstGeom>
              <a:ln w="50800"/>
            </p:spPr>
            <p:style>
              <a:lnRef idx="1">
                <a:schemeClr val="accent1"/>
              </a:lnRef>
              <a:fillRef idx="0">
                <a:schemeClr val="accent1"/>
              </a:fillRef>
              <a:effectRef idx="0">
                <a:schemeClr val="accent1"/>
              </a:effectRef>
              <a:fontRef idx="minor">
                <a:schemeClr val="tx1"/>
              </a:fontRef>
            </p:style>
          </p:cxnSp>
        </p:grpSp>
        <p:sp>
          <p:nvSpPr>
            <p:cNvPr id="9" name="TextBox 20">
              <a:extLst>
                <a:ext uri="{FF2B5EF4-FFF2-40B4-BE49-F238E27FC236}">
                  <a16:creationId xmlns:a16="http://schemas.microsoft.com/office/drawing/2014/main" id="{3B2895CF-CD51-4011-BC95-F5C830522103}"/>
                </a:ext>
              </a:extLst>
            </p:cNvPr>
            <p:cNvSpPr txBox="1">
              <a:spLocks noChangeArrowheads="1"/>
            </p:cNvSpPr>
            <p:nvPr/>
          </p:nvSpPr>
          <p:spPr bwMode="auto">
            <a:xfrm>
              <a:off x="427547" y="1574870"/>
              <a:ext cx="3211945" cy="523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a:r>
                <a:rPr lang="it" sz="2800" b="1">
                  <a:solidFill>
                    <a:srgbClr val="000000"/>
                  </a:solidFill>
                </a:rPr>
                <a:t>Original Medicare</a:t>
              </a:r>
            </a:p>
          </p:txBody>
        </p:sp>
        <p:sp>
          <p:nvSpPr>
            <p:cNvPr id="10" name="Rectangle 9" descr="Hospital Insurance" title="Part A">
              <a:extLst>
                <a:ext uri="{FF2B5EF4-FFF2-40B4-BE49-F238E27FC236}">
                  <a16:creationId xmlns:a16="http://schemas.microsoft.com/office/drawing/2014/main" id="{4F0E2D3E-B63D-47AE-8B49-F5B0ACC380D5}"/>
                </a:ext>
              </a:extLst>
            </p:cNvPr>
            <p:cNvSpPr/>
            <p:nvPr/>
          </p:nvSpPr>
          <p:spPr>
            <a:xfrm>
              <a:off x="317807" y="2173139"/>
              <a:ext cx="1648209" cy="1077710"/>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r>
                <a:rPr lang="it" sz="2000" b="1" dirty="0">
                  <a:solidFill>
                    <a:prstClr val="black"/>
                  </a:solidFill>
                </a:rPr>
                <a:t>Parte A</a:t>
              </a:r>
            </a:p>
            <a:p>
              <a:pPr algn="ctr" rtl="0">
                <a:defRPr/>
              </a:pPr>
              <a:r>
                <a:rPr lang="it" sz="2000" dirty="0">
                  <a:solidFill>
                    <a:prstClr val="black"/>
                  </a:solidFill>
                </a:rPr>
                <a:t>Assicurazione ospedaliera</a:t>
              </a:r>
            </a:p>
          </p:txBody>
        </p:sp>
        <p:sp>
          <p:nvSpPr>
            <p:cNvPr id="11" name="Rectangle 10" descr="Medical Insurance" title="Part B">
              <a:extLst>
                <a:ext uri="{FF2B5EF4-FFF2-40B4-BE49-F238E27FC236}">
                  <a16:creationId xmlns:a16="http://schemas.microsoft.com/office/drawing/2014/main" id="{858C742D-F8EF-4173-A5C8-B5677785E120}"/>
                </a:ext>
              </a:extLst>
            </p:cNvPr>
            <p:cNvSpPr/>
            <p:nvPr/>
          </p:nvSpPr>
          <p:spPr>
            <a:xfrm>
              <a:off x="2124516" y="2182660"/>
              <a:ext cx="1697420" cy="1068188"/>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r>
                <a:rPr lang="it" sz="2000" b="1" dirty="0">
                  <a:solidFill>
                    <a:prstClr val="black"/>
                  </a:solidFill>
                </a:rPr>
                <a:t>Parte B</a:t>
              </a:r>
            </a:p>
            <a:p>
              <a:pPr algn="ctr" rtl="0">
                <a:defRPr/>
              </a:pPr>
              <a:r>
                <a:rPr lang="it" sz="2000" dirty="0">
                  <a:solidFill>
                    <a:prstClr val="black"/>
                  </a:solidFill>
                </a:rPr>
                <a:t>Assicurazione medica</a:t>
              </a:r>
            </a:p>
          </p:txBody>
        </p:sp>
        <p:sp>
          <p:nvSpPr>
            <p:cNvPr id="12" name="TextBox 3">
              <a:extLst>
                <a:ext uri="{FF2B5EF4-FFF2-40B4-BE49-F238E27FC236}">
                  <a16:creationId xmlns:a16="http://schemas.microsoft.com/office/drawing/2014/main" id="{147528D4-79FA-470D-9E25-20837447F949}"/>
                </a:ext>
              </a:extLst>
            </p:cNvPr>
            <p:cNvSpPr txBox="1">
              <a:spLocks noChangeArrowheads="1"/>
            </p:cNvSpPr>
            <p:nvPr/>
          </p:nvSpPr>
          <p:spPr bwMode="auto">
            <a:xfrm>
              <a:off x="1501272" y="3968287"/>
              <a:ext cx="13317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a:r>
                <a:rPr lang="it" b="1">
                  <a:solidFill>
                    <a:srgbClr val="000000"/>
                  </a:solidFill>
                </a:rPr>
                <a:t>È possibile aggiungere</a:t>
              </a:r>
            </a:p>
          </p:txBody>
        </p:sp>
        <p:sp>
          <p:nvSpPr>
            <p:cNvPr id="13" name="Rectangle 12" descr="Precription Drug Coverage" title="Part D">
              <a:extLst>
                <a:ext uri="{FF2B5EF4-FFF2-40B4-BE49-F238E27FC236}">
                  <a16:creationId xmlns:a16="http://schemas.microsoft.com/office/drawing/2014/main" id="{8F0F469B-B771-415B-B2E1-153101CE40DC}"/>
                </a:ext>
              </a:extLst>
            </p:cNvPr>
            <p:cNvSpPr/>
            <p:nvPr/>
          </p:nvSpPr>
          <p:spPr>
            <a:xfrm>
              <a:off x="2250125" y="4369834"/>
              <a:ext cx="1876390" cy="1801475"/>
            </a:xfrm>
            <a:prstGeom prst="rect">
              <a:avLst/>
            </a:prstGeom>
            <a:solidFill>
              <a:schemeClr val="accent1">
                <a:lumMod val="40000"/>
                <a:lumOff val="60000"/>
              </a:schemeClr>
            </a:solidFill>
            <a:ln w="38100"/>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r>
                <a:rPr lang="it" sz="2000" b="1" dirty="0">
                  <a:solidFill>
                    <a:prstClr val="black"/>
                  </a:solidFill>
                </a:rPr>
                <a:t>Parte D</a:t>
              </a:r>
            </a:p>
            <a:p>
              <a:pPr algn="ctr" rtl="0">
                <a:defRPr/>
              </a:pPr>
              <a:r>
                <a:rPr lang="it" sz="2000" dirty="0">
                  <a:solidFill>
                    <a:prstClr val="black"/>
                  </a:solidFill>
                </a:rPr>
                <a:t>Copertura dei farmaci su prescrizione</a:t>
              </a:r>
            </a:p>
          </p:txBody>
        </p:sp>
        <p:sp>
          <p:nvSpPr>
            <p:cNvPr id="14" name="Rectangle 13" descr="Also known as Medigap policy" title="Medicare Supplement Insurance">
              <a:extLst>
                <a:ext uri="{FF2B5EF4-FFF2-40B4-BE49-F238E27FC236}">
                  <a16:creationId xmlns:a16="http://schemas.microsoft.com/office/drawing/2014/main" id="{25DDC681-3813-4D55-97D4-8E347F99E118}"/>
                </a:ext>
              </a:extLst>
            </p:cNvPr>
            <p:cNvSpPr/>
            <p:nvPr/>
          </p:nvSpPr>
          <p:spPr>
            <a:xfrm>
              <a:off x="100243" y="4337618"/>
              <a:ext cx="1811304" cy="1734811"/>
            </a:xfrm>
            <a:prstGeom prst="rect">
              <a:avLst/>
            </a:prstGeom>
            <a:solidFill>
              <a:schemeClr val="accent1">
                <a:lumMod val="7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r>
                <a:rPr lang="it" sz="2000" b="1">
                  <a:solidFill>
                    <a:prstClr val="white"/>
                  </a:solidFill>
                </a:rPr>
                <a:t>Polizza di assicurazione integrativa Medicare (Medigap)</a:t>
              </a:r>
            </a:p>
          </p:txBody>
        </p:sp>
        <p:sp>
          <p:nvSpPr>
            <p:cNvPr id="15" name="TextBox 2">
              <a:extLst>
                <a:ext uri="{FF2B5EF4-FFF2-40B4-BE49-F238E27FC236}">
                  <a16:creationId xmlns:a16="http://schemas.microsoft.com/office/drawing/2014/main" id="{01ECB887-6A5E-4E12-9434-A716C9E7BDBC}"/>
                </a:ext>
              </a:extLst>
            </p:cNvPr>
            <p:cNvSpPr txBox="1">
              <a:spLocks noChangeArrowheads="1"/>
            </p:cNvSpPr>
            <p:nvPr/>
          </p:nvSpPr>
          <p:spPr bwMode="auto">
            <a:xfrm>
              <a:off x="4138937" y="2000343"/>
              <a:ext cx="84315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0"/>
              <a:r>
                <a:rPr lang="it" sz="2800" b="1">
                  <a:solidFill>
                    <a:srgbClr val="000000"/>
                  </a:solidFill>
                </a:rPr>
                <a:t>o</a:t>
              </a:r>
            </a:p>
          </p:txBody>
        </p:sp>
        <p:sp>
          <p:nvSpPr>
            <p:cNvPr id="16" name="TextBox 23">
              <a:extLst>
                <a:ext uri="{FF2B5EF4-FFF2-40B4-BE49-F238E27FC236}">
                  <a16:creationId xmlns:a16="http://schemas.microsoft.com/office/drawing/2014/main" id="{4B0F1D8D-6291-4E3C-94C4-1CAE911F0EFF}"/>
                </a:ext>
              </a:extLst>
            </p:cNvPr>
            <p:cNvSpPr txBox="1">
              <a:spLocks noChangeArrowheads="1"/>
            </p:cNvSpPr>
            <p:nvPr/>
          </p:nvSpPr>
          <p:spPr bwMode="auto">
            <a:xfrm>
              <a:off x="5299097" y="1656818"/>
              <a:ext cx="5033556" cy="523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a:r>
                <a:rPr lang="it" sz="2400" b="1" dirty="0">
                  <a:solidFill>
                    <a:srgbClr val="000000"/>
                  </a:solidFill>
                </a:rPr>
                <a:t> </a:t>
              </a:r>
              <a:r>
                <a:rPr lang="it" sz="2800" b="1" dirty="0">
                  <a:solidFill>
                    <a:srgbClr val="000000"/>
                  </a:solidFill>
                </a:rPr>
                <a:t>Piano Medicare Advantage</a:t>
              </a:r>
            </a:p>
          </p:txBody>
        </p:sp>
        <p:sp>
          <p:nvSpPr>
            <p:cNvPr id="17" name="Rectangle 16" descr="Combines Part A, B and usually D" title="Part C">
              <a:extLst>
                <a:ext uri="{FF2B5EF4-FFF2-40B4-BE49-F238E27FC236}">
                  <a16:creationId xmlns:a16="http://schemas.microsoft.com/office/drawing/2014/main" id="{2A3D0019-BFE7-465F-88C1-F14B0F688AF7}"/>
                </a:ext>
              </a:extLst>
            </p:cNvPr>
            <p:cNvSpPr/>
            <p:nvPr/>
          </p:nvSpPr>
          <p:spPr>
            <a:xfrm>
              <a:off x="5963568" y="2503684"/>
              <a:ext cx="2666950" cy="988826"/>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r>
                <a:rPr lang="it" sz="2000" b="1" dirty="0">
                  <a:solidFill>
                    <a:prstClr val="black"/>
                  </a:solidFill>
                </a:rPr>
                <a:t>Parte C</a:t>
              </a:r>
            </a:p>
            <a:p>
              <a:pPr algn="ctr" rtl="0">
                <a:defRPr/>
              </a:pPr>
              <a:r>
                <a:rPr lang="it" sz="2000" dirty="0">
                  <a:solidFill>
                    <a:prstClr val="black"/>
                  </a:solidFill>
                </a:rPr>
                <a:t>Combina la Parte A e la Parte B</a:t>
              </a:r>
            </a:p>
          </p:txBody>
        </p:sp>
        <p:sp>
          <p:nvSpPr>
            <p:cNvPr id="18" name="TextBox 22">
              <a:extLst>
                <a:ext uri="{FF2B5EF4-FFF2-40B4-BE49-F238E27FC236}">
                  <a16:creationId xmlns:a16="http://schemas.microsoft.com/office/drawing/2014/main" id="{1777D576-70D3-477D-9133-2142E98ED851}"/>
                </a:ext>
              </a:extLst>
            </p:cNvPr>
            <p:cNvSpPr txBox="1">
              <a:spLocks noChangeArrowheads="1"/>
            </p:cNvSpPr>
            <p:nvPr/>
          </p:nvSpPr>
          <p:spPr bwMode="auto">
            <a:xfrm>
              <a:off x="5663065" y="3599024"/>
              <a:ext cx="3344456" cy="36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0"/>
              <a:r>
                <a:rPr lang="it" b="1">
                  <a:solidFill>
                    <a:srgbClr val="000000"/>
                  </a:solidFill>
                </a:rPr>
                <a:t>Può includere o aggiungere</a:t>
              </a:r>
            </a:p>
          </p:txBody>
        </p:sp>
        <p:sp>
          <p:nvSpPr>
            <p:cNvPr id="19" name="Rectangle 18" descr="Prescription Drug coverage. Most Part C plans cover prescription drugs." title="Prescription Drug coverage">
              <a:extLst>
                <a:ext uri="{FF2B5EF4-FFF2-40B4-BE49-F238E27FC236}">
                  <a16:creationId xmlns:a16="http://schemas.microsoft.com/office/drawing/2014/main" id="{14E6AA0B-23DA-4D5F-8B84-D130403B463E}"/>
                </a:ext>
              </a:extLst>
            </p:cNvPr>
            <p:cNvSpPr/>
            <p:nvPr/>
          </p:nvSpPr>
          <p:spPr>
            <a:xfrm>
              <a:off x="5777945" y="3999151"/>
              <a:ext cx="4238053" cy="2134786"/>
            </a:xfrm>
            <a:prstGeom prst="rect">
              <a:avLst/>
            </a:prstGeom>
            <a:solidFill>
              <a:schemeClr val="accent1">
                <a:lumMod val="40000"/>
                <a:lumOff val="60000"/>
              </a:schemeClr>
            </a:solidFill>
            <a:ln w="38100"/>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r>
                <a:rPr lang="it" sz="2000" b="1" dirty="0">
                  <a:solidFill>
                    <a:prstClr val="black"/>
                  </a:solidFill>
                </a:rPr>
                <a:t>Parte D</a:t>
              </a:r>
            </a:p>
            <a:p>
              <a:pPr algn="ctr" rtl="0">
                <a:defRPr/>
              </a:pPr>
              <a:r>
                <a:rPr lang="it" sz="2000" dirty="0">
                  <a:solidFill>
                    <a:prstClr val="black"/>
                  </a:solidFill>
                </a:rPr>
                <a:t>Copertura dei farmaci su prescrizione</a:t>
              </a:r>
            </a:p>
            <a:p>
              <a:pPr algn="ctr" rtl="0">
                <a:defRPr/>
              </a:pPr>
              <a:r>
                <a:rPr lang="it" sz="2000" dirty="0">
                  <a:solidFill>
                    <a:prstClr val="black"/>
                  </a:solidFill>
                </a:rPr>
                <a:t>(La maggior parte dei piani della Parte C copre i farmaci da prescrizione. È possibile aggiungere la copertura per i farmaci ad </a:t>
              </a:r>
              <a:r>
                <a:rPr lang="it" sz="2000" b="1" dirty="0">
                  <a:solidFill>
                    <a:prstClr val="black"/>
                  </a:solidFill>
                </a:rPr>
                <a:t>alcuni</a:t>
              </a:r>
              <a:r>
                <a:rPr lang="it" sz="2000" dirty="0">
                  <a:solidFill>
                    <a:prstClr val="black"/>
                  </a:solidFill>
                </a:rPr>
                <a:t> tipi di piani, se </a:t>
              </a:r>
              <a:r>
                <a:rPr lang="it" sz="2000" i="1" dirty="0">
                  <a:solidFill>
                    <a:prstClr val="black"/>
                  </a:solidFill>
                </a:rPr>
                <a:t>non è</a:t>
              </a:r>
              <a:r>
                <a:rPr lang="it" sz="2000" dirty="0">
                  <a:solidFill>
                    <a:prstClr val="black"/>
                  </a:solidFill>
                </a:rPr>
                <a:t> già inclusa).</a:t>
              </a:r>
            </a:p>
          </p:txBody>
        </p:sp>
        <p:grpSp>
          <p:nvGrpSpPr>
            <p:cNvPr id="20" name="Group 47" descr="Arrow indicating two choices">
              <a:extLst>
                <a:ext uri="{FF2B5EF4-FFF2-40B4-BE49-F238E27FC236}">
                  <a16:creationId xmlns:a16="http://schemas.microsoft.com/office/drawing/2014/main" id="{0AFE1F83-CB3A-4CAB-BBD1-B72621E5CEA8}"/>
                </a:ext>
              </a:extLst>
            </p:cNvPr>
            <p:cNvGrpSpPr>
              <a:grpSpLocks/>
            </p:cNvGrpSpPr>
            <p:nvPr/>
          </p:nvGrpSpPr>
          <p:grpSpPr bwMode="auto">
            <a:xfrm>
              <a:off x="3795363" y="1430740"/>
              <a:ext cx="1686319" cy="894824"/>
              <a:chOff x="3733801" y="1143000"/>
              <a:chExt cx="1686319" cy="894824"/>
            </a:xfrm>
          </p:grpSpPr>
          <p:cxnSp>
            <p:nvCxnSpPr>
              <p:cNvPr id="21" name="Straight Arrow Connector 20">
                <a:extLst>
                  <a:ext uri="{FF2B5EF4-FFF2-40B4-BE49-F238E27FC236}">
                    <a16:creationId xmlns:a16="http://schemas.microsoft.com/office/drawing/2014/main" id="{37AD0000-60C0-4142-B612-3C096C7BF310}"/>
                  </a:ext>
                </a:extLst>
              </p:cNvPr>
              <p:cNvCxnSpPr/>
              <p:nvPr/>
            </p:nvCxnSpPr>
            <p:spPr>
              <a:xfrm flipH="1">
                <a:off x="3734087" y="1581068"/>
                <a:ext cx="809610" cy="457114"/>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4B13F926-20BE-4C59-AD7A-9D842995E1C5}"/>
                  </a:ext>
                </a:extLst>
              </p:cNvPr>
              <p:cNvCxnSpPr/>
              <p:nvPr/>
            </p:nvCxnSpPr>
            <p:spPr>
              <a:xfrm>
                <a:off x="4543697" y="1581068"/>
                <a:ext cx="876283" cy="457114"/>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A0686F4-A675-4D9A-97F7-A90525D1545C}"/>
                  </a:ext>
                </a:extLst>
              </p:cNvPr>
              <p:cNvCxnSpPr/>
              <p:nvPr/>
            </p:nvCxnSpPr>
            <p:spPr>
              <a:xfrm>
                <a:off x="4543697" y="1143000"/>
                <a:ext cx="1587" cy="438068"/>
              </a:xfrm>
              <a:prstGeom prst="line">
                <a:avLst/>
              </a:prstGeom>
              <a:ln w="50800"/>
            </p:spPr>
            <p:style>
              <a:lnRef idx="1">
                <a:schemeClr val="accent1"/>
              </a:lnRef>
              <a:fillRef idx="0">
                <a:schemeClr val="accent1"/>
              </a:fillRef>
              <a:effectRef idx="0">
                <a:schemeClr val="accent1"/>
              </a:effectRef>
              <a:fontRef idx="minor">
                <a:schemeClr val="tx1"/>
              </a:fontRef>
            </p:style>
          </p:cxnSp>
        </p:grpSp>
      </p:grpSp>
      <p:sp>
        <p:nvSpPr>
          <p:cNvPr id="27" name="Slide Number Placeholder 26">
            <a:extLst>
              <a:ext uri="{FF2B5EF4-FFF2-40B4-BE49-F238E27FC236}">
                <a16:creationId xmlns:a16="http://schemas.microsoft.com/office/drawing/2014/main" id="{F8E21826-4954-4589-BDFC-E548A4F078A9}"/>
              </a:ext>
            </a:extLst>
          </p:cNvPr>
          <p:cNvSpPr>
            <a:spLocks noGrp="1"/>
          </p:cNvSpPr>
          <p:nvPr>
            <p:ph type="sldNum" sz="quarter" idx="12"/>
          </p:nvPr>
        </p:nvSpPr>
        <p:spPr/>
        <p:txBody>
          <a:bodyPr rtlCol="0"/>
          <a:lstStyle/>
          <a:p>
            <a:pPr rtl="0"/>
            <a:fld id="{844A7B69-93E2-4D34-896D-EFDD7F03AB74}" type="slidenum">
              <a:rPr lang="en-US" smtClean="0"/>
              <a:t>64</a:t>
            </a:fld>
            <a:endParaRPr lang="en-US"/>
          </a:p>
        </p:txBody>
      </p:sp>
      <p:sp>
        <p:nvSpPr>
          <p:cNvPr id="28" name="Oval 27">
            <a:extLst>
              <a:ext uri="{FF2B5EF4-FFF2-40B4-BE49-F238E27FC236}">
                <a16:creationId xmlns:a16="http://schemas.microsoft.com/office/drawing/2014/main" id="{E641F221-E2D4-4BD6-B382-4ADA54A2D079}"/>
              </a:ext>
            </a:extLst>
          </p:cNvPr>
          <p:cNvSpPr/>
          <p:nvPr/>
        </p:nvSpPr>
        <p:spPr>
          <a:xfrm>
            <a:off x="5414184" y="5611773"/>
            <a:ext cx="1894114"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t"/>
              <a:t>E/O </a:t>
            </a:r>
          </a:p>
          <a:p>
            <a:pPr algn="ctr" rtl="0"/>
            <a:r>
              <a:rPr lang="it"/>
              <a:t>SeniorCare!</a:t>
            </a:r>
          </a:p>
        </p:txBody>
      </p:sp>
      <p:cxnSp>
        <p:nvCxnSpPr>
          <p:cNvPr id="29" name="Straight Arrow Connector 28">
            <a:extLst>
              <a:ext uri="{FF2B5EF4-FFF2-40B4-BE49-F238E27FC236}">
                <a16:creationId xmlns:a16="http://schemas.microsoft.com/office/drawing/2014/main" id="{BEFD4B5C-0014-44E6-8C00-8284BA1DAE67}"/>
              </a:ext>
            </a:extLst>
          </p:cNvPr>
          <p:cNvCxnSpPr>
            <a:cxnSpLocks/>
          </p:cNvCxnSpPr>
          <p:nvPr/>
        </p:nvCxnSpPr>
        <p:spPr>
          <a:xfrm flipH="1" flipV="1">
            <a:off x="5615492" y="5251513"/>
            <a:ext cx="511702" cy="28088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F4320DC7-7E97-4FA5-A80F-1329BED791AE}"/>
              </a:ext>
            </a:extLst>
          </p:cNvPr>
          <p:cNvCxnSpPr>
            <a:cxnSpLocks/>
          </p:cNvCxnSpPr>
          <p:nvPr/>
        </p:nvCxnSpPr>
        <p:spPr>
          <a:xfrm flipV="1">
            <a:off x="6486861" y="5235925"/>
            <a:ext cx="451480" cy="29647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4151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22" presetClass="entr" presetSubtype="4"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down)">
                                      <p:cBhvr>
                                        <p:cTn id="10" dur="500"/>
                                        <p:tgtEl>
                                          <p:spTgt spid="29"/>
                                        </p:tgtEl>
                                      </p:cBhvr>
                                    </p:animEffect>
                                  </p:childTnLst>
                                </p:cTn>
                              </p:par>
                              <p:par>
                                <p:cTn id="11" presetID="22" presetClass="entr" presetSubtype="4"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wipe(down)">
                                      <p:cBhvr>
                                        <p:cTn id="1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rtlCol="0"/>
          <a:lstStyle/>
          <a:p>
            <a:pPr rtl="0"/>
            <a:fld id="{844A7B69-93E2-4D34-896D-EFDD7F03AB74}" type="slidenum">
              <a:rPr lang="en-US" smtClean="0"/>
              <a:t>65</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it" sz="4000">
                <a:solidFill>
                  <a:schemeClr val="bg1"/>
                </a:solidFill>
                <a:latin typeface="Arial" panose="020B0604020202020204" pitchFamily="34" charset="0"/>
                <a:cs typeface="Arial" panose="020B0604020202020204" pitchFamily="34" charset="0"/>
              </a:rPr>
              <a:t>Medicare Parte D</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D740BF32-EF9A-4DA2-8CDB-1C11303044BB}"/>
              </a:ext>
            </a:extLst>
          </p:cNvPr>
          <p:cNvSpPr/>
          <p:nvPr/>
        </p:nvSpPr>
        <p:spPr>
          <a:xfrm>
            <a:off x="2304653" y="1241512"/>
            <a:ext cx="8735409" cy="3944670"/>
          </a:xfrm>
          <a:prstGeom prst="rect">
            <a:avLst/>
          </a:prstGeom>
        </p:spPr>
        <p:txBody>
          <a:bodyPr wrap="square" rtlCol="0">
            <a:spAutoFit/>
          </a:bodyPr>
          <a:lstStyle/>
          <a:p>
            <a:pPr marL="219065" indent="-219065" defTabSz="514324" rtl="0">
              <a:spcBef>
                <a:spcPts val="1200"/>
              </a:spcBef>
              <a:buFont typeface="Wingdings" panose="05000000000000000000" pitchFamily="2" charset="2"/>
              <a:buChar char="§"/>
            </a:pPr>
            <a:r>
              <a:rPr lang="it" sz="2800" dirty="0">
                <a:solidFill>
                  <a:prstClr val="black"/>
                </a:solidFill>
              </a:rPr>
              <a:t>Per ricevere la copertura della Parte D, è necessario iscriversi ad un piano della Parte D.</a:t>
            </a:r>
          </a:p>
          <a:p>
            <a:pPr marL="219065" indent="-219065" defTabSz="514324" rtl="0">
              <a:spcBef>
                <a:spcPts val="1200"/>
              </a:spcBef>
              <a:buFont typeface="Wingdings" panose="05000000000000000000" pitchFamily="2" charset="2"/>
              <a:buChar char="§"/>
            </a:pPr>
            <a:r>
              <a:rPr lang="it" sz="2800" dirty="0">
                <a:solidFill>
                  <a:prstClr val="black"/>
                </a:solidFill>
              </a:rPr>
              <a:t>Copre i farmaci da prescrizione.</a:t>
            </a:r>
          </a:p>
          <a:p>
            <a:pPr marL="219065" indent="-219065" defTabSz="514324" rtl="0">
              <a:spcBef>
                <a:spcPts val="1200"/>
              </a:spcBef>
              <a:buFont typeface="Wingdings" panose="05000000000000000000" pitchFamily="2" charset="2"/>
              <a:buChar char="§"/>
            </a:pPr>
            <a:r>
              <a:rPr lang="it" sz="2800" dirty="0">
                <a:solidFill>
                  <a:prstClr val="black"/>
                </a:solidFill>
              </a:rPr>
              <a:t>Gestito da società private che hanno stipulato un contratto con Medicare.</a:t>
            </a:r>
          </a:p>
          <a:p>
            <a:pPr marL="219065" indent="-219065" defTabSz="514324" rtl="0">
              <a:spcBef>
                <a:spcPts val="1200"/>
              </a:spcBef>
              <a:buFont typeface="Wingdings" panose="05000000000000000000" pitchFamily="2" charset="2"/>
              <a:buChar char="§"/>
            </a:pPr>
            <a:r>
              <a:rPr lang="it" sz="2800" dirty="0">
                <a:solidFill>
                  <a:prstClr val="black"/>
                </a:solidFill>
              </a:rPr>
              <a:t>I piani Parte D sono forniti attraverso:</a:t>
            </a:r>
          </a:p>
          <a:p>
            <a:pPr marL="591728" lvl="1" indent="-342900" defTabSz="514324" rtl="0">
              <a:spcBef>
                <a:spcPts val="451"/>
              </a:spcBef>
              <a:buFont typeface="Wingdings" panose="05000000000000000000" pitchFamily="2" charset="2"/>
              <a:buChar char="§"/>
            </a:pPr>
            <a:r>
              <a:rPr lang="it" sz="2400" dirty="0"/>
              <a:t>I piani farmaceutici di prescrizione Medicare (PDP) che collaborano con Original Medicare.</a:t>
            </a:r>
          </a:p>
          <a:p>
            <a:pPr marL="591728" lvl="1" indent="-342900" defTabSz="514324" rtl="0">
              <a:spcBef>
                <a:spcPts val="451"/>
              </a:spcBef>
              <a:spcAft>
                <a:spcPts val="1200"/>
              </a:spcAft>
              <a:buFont typeface="Wingdings" panose="05000000000000000000" pitchFamily="2" charset="2"/>
              <a:buChar char="§"/>
            </a:pPr>
            <a:r>
              <a:rPr lang="it" sz="2400" dirty="0"/>
              <a:t>Piani di prescrizione Medicare Advantage (MA-PD).</a:t>
            </a:r>
          </a:p>
        </p:txBody>
      </p:sp>
      <p:grpSp>
        <p:nvGrpSpPr>
          <p:cNvPr id="10" name="Group 9" title="art">
            <a:extLst>
              <a:ext uri="{FF2B5EF4-FFF2-40B4-BE49-F238E27FC236}">
                <a16:creationId xmlns:a16="http://schemas.microsoft.com/office/drawing/2014/main" id="{5418CEA3-B397-41F0-ABE2-20B0B9CC59D2}"/>
              </a:ext>
            </a:extLst>
          </p:cNvPr>
          <p:cNvGrpSpPr/>
          <p:nvPr/>
        </p:nvGrpSpPr>
        <p:grpSpPr>
          <a:xfrm>
            <a:off x="572738" y="1891517"/>
            <a:ext cx="1466303" cy="2488537"/>
            <a:chOff x="7108784" y="1808184"/>
            <a:chExt cx="1909568" cy="2526290"/>
          </a:xfrm>
        </p:grpSpPr>
        <p:pic>
          <p:nvPicPr>
            <p:cNvPr id="11" name="Picture 10" title="Part D icon">
              <a:extLst>
                <a:ext uri="{FF2B5EF4-FFF2-40B4-BE49-F238E27FC236}">
                  <a16:creationId xmlns:a16="http://schemas.microsoft.com/office/drawing/2014/main" id="{4DC7BC17-7E8E-4253-B8F2-CCD8175247D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14053" y="1808184"/>
              <a:ext cx="978942" cy="676778"/>
            </a:xfrm>
            <a:prstGeom prst="rect">
              <a:avLst/>
            </a:prstGeom>
          </p:spPr>
        </p:pic>
        <p:sp>
          <p:nvSpPr>
            <p:cNvPr id="12" name="TextBox 11" title="Part D Icon">
              <a:extLst>
                <a:ext uri="{FF2B5EF4-FFF2-40B4-BE49-F238E27FC236}">
                  <a16:creationId xmlns:a16="http://schemas.microsoft.com/office/drawing/2014/main" id="{1795D140-EFE6-4695-B113-A1FC52518835}"/>
                </a:ext>
              </a:extLst>
            </p:cNvPr>
            <p:cNvSpPr txBox="1"/>
            <p:nvPr/>
          </p:nvSpPr>
          <p:spPr>
            <a:xfrm>
              <a:off x="7108784" y="2678512"/>
              <a:ext cx="1909568" cy="1655962"/>
            </a:xfrm>
            <a:prstGeom prst="rect">
              <a:avLst/>
            </a:prstGeom>
            <a:noFill/>
          </p:spPr>
          <p:txBody>
            <a:bodyPr wrap="square" rtlCol="0">
              <a:spAutoFit/>
            </a:bodyPr>
            <a:lstStyle/>
            <a:p>
              <a:pPr algn="ctr" rtl="0"/>
              <a:r>
                <a:rPr lang="it" sz="2000" b="1">
                  <a:solidFill>
                    <a:schemeClr val="tx2"/>
                  </a:solidFill>
                </a:rPr>
                <a:t>Parte D</a:t>
              </a:r>
            </a:p>
            <a:p>
              <a:pPr algn="ctr" rtl="0"/>
              <a:r>
                <a:rPr lang="it" sz="2000">
                  <a:solidFill>
                    <a:schemeClr val="tx2"/>
                  </a:solidFill>
                </a:rPr>
                <a:t>Copertura Medicare per i farmaci da prescrizione</a:t>
              </a:r>
            </a:p>
          </p:txBody>
        </p:sp>
      </p:grpSp>
      <p:sp>
        <p:nvSpPr>
          <p:cNvPr id="13" name="TextBox 12">
            <a:extLst>
              <a:ext uri="{FF2B5EF4-FFF2-40B4-BE49-F238E27FC236}">
                <a16:creationId xmlns:a16="http://schemas.microsoft.com/office/drawing/2014/main" id="{CA0EBE9D-89CA-437F-A4C0-B83D1F6A2A4F}"/>
              </a:ext>
            </a:extLst>
          </p:cNvPr>
          <p:cNvSpPr txBox="1"/>
          <p:nvPr/>
        </p:nvSpPr>
        <p:spPr>
          <a:xfrm>
            <a:off x="2815365" y="5707915"/>
            <a:ext cx="6561270" cy="830997"/>
          </a:xfrm>
          <a:prstGeom prst="rect">
            <a:avLst/>
          </a:prstGeom>
          <a:solidFill>
            <a:schemeClr val="accent1">
              <a:lumMod val="20000"/>
              <a:lumOff val="80000"/>
            </a:schemeClr>
          </a:solidFill>
          <a:ln>
            <a:solidFill>
              <a:schemeClr val="accent1">
                <a:lumMod val="50000"/>
              </a:schemeClr>
            </a:solidFill>
          </a:ln>
        </p:spPr>
        <p:txBody>
          <a:bodyPr wrap="square" rtlCol="0">
            <a:spAutoFit/>
          </a:bodyPr>
          <a:lstStyle/>
          <a:p>
            <a:pPr algn="ctr" rtl="0">
              <a:defRPr/>
            </a:pPr>
            <a:r>
              <a:rPr lang="it" sz="2400">
                <a:cs typeface="Arial" panose="020B0604020202020204" pitchFamily="34" charset="0"/>
              </a:rPr>
              <a:t>È possibile confrontare i piani e iscriversi ad un piano sul sito </a:t>
            </a:r>
            <a:r>
              <a:rPr lang="it" sz="2400" b="1">
                <a:solidFill>
                  <a:srgbClr val="000000"/>
                </a:solidFill>
                <a:cs typeface="Arial" panose="020B0604020202020204" pitchFamily="34" charset="0"/>
                <a:hlinkClick r:id="rId4"/>
              </a:rPr>
              <a:t>www.medicare.gov.</a:t>
            </a:r>
            <a:endParaRPr lang="en-US" altLang="en-US" sz="2400" b="1" dirty="0">
              <a:solidFill>
                <a:srgbClr val="000000"/>
              </a:solidFill>
              <a:cs typeface="Arial" panose="020B0604020202020204" pitchFamily="34" charset="0"/>
            </a:endParaRPr>
          </a:p>
        </p:txBody>
      </p:sp>
    </p:spTree>
    <p:extLst>
      <p:ext uri="{BB962C8B-B14F-4D97-AF65-F5344CB8AC3E}">
        <p14:creationId xmlns:p14="http://schemas.microsoft.com/office/powerpoint/2010/main" val="109238123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it" sz="4000">
                <a:solidFill>
                  <a:schemeClr val="bg1"/>
                </a:solidFill>
                <a:latin typeface="Arial" panose="020B0604020202020204" pitchFamily="34" charset="0"/>
                <a:cs typeface="Arial" panose="020B0604020202020204" pitchFamily="34" charset="0"/>
              </a:rPr>
              <a:t>Medicare Parte D</a:t>
            </a:r>
          </a:p>
          <a:p>
            <a:pPr algn="ctr" rtl="0"/>
            <a:endParaRPr lang="en-US" sz="1200" dirty="0">
              <a:solidFill>
                <a:schemeClr val="bg1"/>
              </a:solidFill>
              <a:latin typeface="Arial" panose="020B0604020202020204" pitchFamily="34" charset="0"/>
              <a:cs typeface="Arial" panose="020B0604020202020204" pitchFamily="34" charset="0"/>
            </a:endParaRPr>
          </a:p>
        </p:txBody>
      </p:sp>
      <p:pic>
        <p:nvPicPr>
          <p:cNvPr id="8" name="Picture 7" title="Part D icon">
            <a:extLst>
              <a:ext uri="{FF2B5EF4-FFF2-40B4-BE49-F238E27FC236}">
                <a16:creationId xmlns:a16="http://schemas.microsoft.com/office/drawing/2014/main" id="{761CD212-A8E7-43A7-ABDE-17E2B152D12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5171" y="1212575"/>
            <a:ext cx="659367" cy="584775"/>
          </a:xfrm>
          <a:prstGeom prst="rect">
            <a:avLst/>
          </a:prstGeom>
        </p:spPr>
      </p:pic>
      <p:sp>
        <p:nvSpPr>
          <p:cNvPr id="2" name="Rectangle 1">
            <a:extLst>
              <a:ext uri="{FF2B5EF4-FFF2-40B4-BE49-F238E27FC236}">
                <a16:creationId xmlns:a16="http://schemas.microsoft.com/office/drawing/2014/main" id="{D740BF32-EF9A-4DA2-8CDB-1C11303044BB}"/>
              </a:ext>
            </a:extLst>
          </p:cNvPr>
          <p:cNvSpPr/>
          <p:nvPr/>
        </p:nvSpPr>
        <p:spPr>
          <a:xfrm>
            <a:off x="1391536" y="1212575"/>
            <a:ext cx="8587168" cy="584775"/>
          </a:xfrm>
          <a:prstGeom prst="rect">
            <a:avLst/>
          </a:prstGeom>
        </p:spPr>
        <p:txBody>
          <a:bodyPr wrap="square" rtlCol="0">
            <a:spAutoFit/>
          </a:bodyPr>
          <a:lstStyle/>
          <a:p>
            <a:pPr defTabSz="514324" rtl="0">
              <a:spcBef>
                <a:spcPts val="451"/>
              </a:spcBef>
              <a:spcAft>
                <a:spcPts val="1800"/>
              </a:spcAft>
            </a:pPr>
            <a:r>
              <a:rPr lang="it" sz="3200" b="1">
                <a:solidFill>
                  <a:prstClr val="black"/>
                </a:solidFill>
                <a:latin typeface="Arial" panose="020B0604020202020204" pitchFamily="34" charset="0"/>
                <a:cs typeface="Arial" panose="020B0604020202020204" pitchFamily="34" charset="0"/>
              </a:rPr>
              <a:t>Opportunità di iscrizione</a:t>
            </a:r>
            <a:endParaRPr lang="en-US" sz="3200" dirty="0">
              <a:solidFill>
                <a:prstClr val="black"/>
              </a:solidFill>
              <a:latin typeface="Arial" panose="020B0604020202020204" pitchFamily="34" charset="0"/>
              <a:cs typeface="Arial" panose="020B0604020202020204" pitchFamily="34" charset="0"/>
            </a:endParaRPr>
          </a:p>
        </p:txBody>
      </p:sp>
      <p:sp>
        <p:nvSpPr>
          <p:cNvPr id="10" name="Slide Number Placeholder 9">
            <a:extLst>
              <a:ext uri="{FF2B5EF4-FFF2-40B4-BE49-F238E27FC236}">
                <a16:creationId xmlns:a16="http://schemas.microsoft.com/office/drawing/2014/main" id="{D6633D04-FEBA-438E-B6C0-4C3095812688}"/>
              </a:ext>
            </a:extLst>
          </p:cNvPr>
          <p:cNvSpPr>
            <a:spLocks noGrp="1"/>
          </p:cNvSpPr>
          <p:nvPr>
            <p:ph type="sldNum" sz="quarter" idx="12"/>
          </p:nvPr>
        </p:nvSpPr>
        <p:spPr>
          <a:xfrm>
            <a:off x="8035413" y="6385847"/>
            <a:ext cx="2743200" cy="365125"/>
          </a:xfrm>
        </p:spPr>
        <p:txBody>
          <a:bodyPr rtlCol="0"/>
          <a:lstStyle/>
          <a:p>
            <a:pPr rtl="0"/>
            <a:fld id="{844A7B69-93E2-4D34-896D-EFDD7F03AB74}" type="slidenum">
              <a:rPr lang="en-US" smtClean="0"/>
              <a:t>66</a:t>
            </a:fld>
            <a:endParaRPr lang="en-US"/>
          </a:p>
        </p:txBody>
      </p:sp>
      <p:graphicFrame>
        <p:nvGraphicFramePr>
          <p:cNvPr id="3" name="Diagram 2">
            <a:extLst>
              <a:ext uri="{FF2B5EF4-FFF2-40B4-BE49-F238E27FC236}">
                <a16:creationId xmlns:a16="http://schemas.microsoft.com/office/drawing/2014/main" id="{EF95344B-64B5-498E-B2A8-E3F00BA36E45}"/>
              </a:ext>
            </a:extLst>
          </p:cNvPr>
          <p:cNvGraphicFramePr/>
          <p:nvPr>
            <p:extLst>
              <p:ext uri="{D42A27DB-BD31-4B8C-83A1-F6EECF244321}">
                <p14:modId xmlns:p14="http://schemas.microsoft.com/office/powerpoint/2010/main" val="2937348740"/>
              </p:ext>
            </p:extLst>
          </p:nvPr>
        </p:nvGraphicFramePr>
        <p:xfrm>
          <a:off x="1213567" y="1797350"/>
          <a:ext cx="9685540" cy="47602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5358672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it" sz="4000">
                <a:solidFill>
                  <a:schemeClr val="bg1"/>
                </a:solidFill>
                <a:latin typeface="Arial" panose="020B0604020202020204" pitchFamily="34" charset="0"/>
                <a:cs typeface="Arial" panose="020B0604020202020204" pitchFamily="34" charset="0"/>
              </a:rPr>
              <a:t>Medicare Parte D - Costi </a:t>
            </a:r>
          </a:p>
          <a:p>
            <a:pPr algn="ctr" rtl="0"/>
            <a:endParaRPr lang="en-US" sz="1200" dirty="0">
              <a:solidFill>
                <a:schemeClr val="bg1"/>
              </a:solidFill>
              <a:latin typeface="Arial" panose="020B0604020202020204" pitchFamily="34" charset="0"/>
              <a:cs typeface="Arial" panose="020B0604020202020204" pitchFamily="34" charset="0"/>
            </a:endParaRPr>
          </a:p>
        </p:txBody>
      </p:sp>
      <p:grpSp>
        <p:nvGrpSpPr>
          <p:cNvPr id="10" name="Group 9" title="art">
            <a:extLst>
              <a:ext uri="{FF2B5EF4-FFF2-40B4-BE49-F238E27FC236}">
                <a16:creationId xmlns:a16="http://schemas.microsoft.com/office/drawing/2014/main" id="{89FB1AA2-6AE9-4838-B729-977A13465547}"/>
              </a:ext>
            </a:extLst>
          </p:cNvPr>
          <p:cNvGrpSpPr/>
          <p:nvPr/>
        </p:nvGrpSpPr>
        <p:grpSpPr>
          <a:xfrm>
            <a:off x="785878" y="1403590"/>
            <a:ext cx="1617569" cy="2488537"/>
            <a:chOff x="7108784" y="1808184"/>
            <a:chExt cx="1909568" cy="2526290"/>
          </a:xfrm>
        </p:grpSpPr>
        <p:pic>
          <p:nvPicPr>
            <p:cNvPr id="11" name="Picture 10" title="Part D icon">
              <a:extLst>
                <a:ext uri="{FF2B5EF4-FFF2-40B4-BE49-F238E27FC236}">
                  <a16:creationId xmlns:a16="http://schemas.microsoft.com/office/drawing/2014/main" id="{1CAD888A-7881-4C8E-9914-7F2E0035CE7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14053" y="1808184"/>
              <a:ext cx="978942" cy="676778"/>
            </a:xfrm>
            <a:prstGeom prst="rect">
              <a:avLst/>
            </a:prstGeom>
          </p:spPr>
        </p:pic>
        <p:sp>
          <p:nvSpPr>
            <p:cNvPr id="12" name="TextBox 11" title="Part D Icon">
              <a:extLst>
                <a:ext uri="{FF2B5EF4-FFF2-40B4-BE49-F238E27FC236}">
                  <a16:creationId xmlns:a16="http://schemas.microsoft.com/office/drawing/2014/main" id="{B1DD98AD-401B-4B12-9C0B-8B93F6D747E3}"/>
                </a:ext>
              </a:extLst>
            </p:cNvPr>
            <p:cNvSpPr txBox="1"/>
            <p:nvPr/>
          </p:nvSpPr>
          <p:spPr>
            <a:xfrm>
              <a:off x="7108784" y="2678512"/>
              <a:ext cx="1909568" cy="1655962"/>
            </a:xfrm>
            <a:prstGeom prst="rect">
              <a:avLst/>
            </a:prstGeom>
            <a:noFill/>
          </p:spPr>
          <p:txBody>
            <a:bodyPr wrap="square" rtlCol="0">
              <a:spAutoFit/>
            </a:bodyPr>
            <a:lstStyle/>
            <a:p>
              <a:pPr algn="ctr" rtl="0"/>
              <a:r>
                <a:rPr lang="it" sz="2000" b="1">
                  <a:solidFill>
                    <a:schemeClr val="tx2"/>
                  </a:solidFill>
                </a:rPr>
                <a:t>Parte D</a:t>
              </a:r>
            </a:p>
            <a:p>
              <a:pPr algn="ctr" rtl="0"/>
              <a:r>
                <a:rPr lang="it" sz="2000">
                  <a:solidFill>
                    <a:schemeClr val="tx2"/>
                  </a:solidFill>
                </a:rPr>
                <a:t>Copertura Medicare per i farmaci da prescrizione</a:t>
              </a:r>
            </a:p>
          </p:txBody>
        </p:sp>
      </p:grpSp>
      <p:sp>
        <p:nvSpPr>
          <p:cNvPr id="7" name="Slide Number Placeholder 6">
            <a:extLst>
              <a:ext uri="{FF2B5EF4-FFF2-40B4-BE49-F238E27FC236}">
                <a16:creationId xmlns:a16="http://schemas.microsoft.com/office/drawing/2014/main" id="{47B96D34-B429-4D97-A599-6B02A096C1B5}"/>
              </a:ext>
            </a:extLst>
          </p:cNvPr>
          <p:cNvSpPr>
            <a:spLocks noGrp="1"/>
          </p:cNvSpPr>
          <p:nvPr>
            <p:ph type="sldNum" sz="quarter" idx="12"/>
          </p:nvPr>
        </p:nvSpPr>
        <p:spPr/>
        <p:txBody>
          <a:bodyPr rtlCol="0"/>
          <a:lstStyle/>
          <a:p>
            <a:pPr rtl="0"/>
            <a:fld id="{844A7B69-93E2-4D34-896D-EFDD7F03AB74}" type="slidenum">
              <a:rPr lang="en-US" smtClean="0"/>
              <a:t>67</a:t>
            </a:fld>
            <a:endParaRPr lang="en-US"/>
          </a:p>
        </p:txBody>
      </p:sp>
      <p:sp>
        <p:nvSpPr>
          <p:cNvPr id="9" name="Rectangle 8">
            <a:extLst>
              <a:ext uri="{FF2B5EF4-FFF2-40B4-BE49-F238E27FC236}">
                <a16:creationId xmlns:a16="http://schemas.microsoft.com/office/drawing/2014/main" id="{D49BCBE8-A79F-4771-90B6-A37C2DDED4AF}"/>
              </a:ext>
            </a:extLst>
          </p:cNvPr>
          <p:cNvSpPr/>
          <p:nvPr/>
        </p:nvSpPr>
        <p:spPr>
          <a:xfrm>
            <a:off x="2930154" y="1372827"/>
            <a:ext cx="8952616" cy="5833585"/>
          </a:xfrm>
          <a:prstGeom prst="rect">
            <a:avLst/>
          </a:prstGeom>
        </p:spPr>
        <p:txBody>
          <a:bodyPr wrap="square" rtlCol="0">
            <a:spAutoFit/>
          </a:bodyPr>
          <a:lstStyle/>
          <a:p>
            <a:pPr lvl="1" rtl="0">
              <a:lnSpc>
                <a:spcPct val="80000"/>
              </a:lnSpc>
              <a:spcAft>
                <a:spcPts val="1200"/>
              </a:spcAft>
            </a:pPr>
            <a:r>
              <a:rPr lang="it" sz="2800" b="1" dirty="0">
                <a:latin typeface="Arial" panose="020B0604020202020204" pitchFamily="34" charset="0"/>
                <a:cs typeface="Arial" panose="020B0604020202020204" pitchFamily="34" charset="0"/>
              </a:rPr>
              <a:t>Premi, franchigie, ticket o compartecipazioni</a:t>
            </a:r>
          </a:p>
          <a:p>
            <a:pPr marL="1257300" lvl="2" indent="-342900" rtl="0">
              <a:lnSpc>
                <a:spcPct val="80000"/>
              </a:lnSpc>
              <a:spcAft>
                <a:spcPts val="1200"/>
              </a:spcAft>
              <a:buFont typeface="Wingdings" panose="05000000000000000000" pitchFamily="2" charset="2"/>
              <a:buChar char="§"/>
            </a:pPr>
            <a:r>
              <a:rPr lang="it" sz="2800" b="1" dirty="0">
                <a:cs typeface="Arial" charset="0"/>
              </a:rPr>
              <a:t>I </a:t>
            </a:r>
            <a:r>
              <a:rPr lang="it" sz="2800" dirty="0">
                <a:cs typeface="Arial" charset="0"/>
              </a:rPr>
              <a:t> </a:t>
            </a:r>
            <a:r>
              <a:rPr lang="it" sz="2800" b="1" dirty="0">
                <a:cs typeface="Arial" charset="0"/>
              </a:rPr>
              <a:t>costi variano a seconda del piano e cambiano</a:t>
            </a:r>
            <a:r>
              <a:rPr lang="it" sz="2800" dirty="0">
                <a:cs typeface="Arial" charset="0"/>
              </a:rPr>
              <a:t> ogni anno.</a:t>
            </a:r>
          </a:p>
          <a:p>
            <a:pPr marL="1257300" lvl="2" indent="-342900" rtl="0">
              <a:lnSpc>
                <a:spcPct val="80000"/>
              </a:lnSpc>
              <a:spcAft>
                <a:spcPts val="3000"/>
              </a:spcAft>
              <a:buFont typeface="Wingdings" panose="05000000000000000000" pitchFamily="2" charset="2"/>
              <a:buChar char="§"/>
            </a:pPr>
            <a:r>
              <a:rPr lang="it" sz="2800" dirty="0">
                <a:cs typeface="Arial" charset="0"/>
              </a:rPr>
              <a:t>I ticket e le spese variano a seconda del farmaco, del piano e della farmacia.  </a:t>
            </a:r>
          </a:p>
          <a:p>
            <a:pPr lvl="1" rtl="0">
              <a:lnSpc>
                <a:spcPct val="80000"/>
              </a:lnSpc>
              <a:spcAft>
                <a:spcPts val="1200"/>
              </a:spcAft>
            </a:pPr>
            <a:r>
              <a:rPr lang="it" sz="2800" b="1" dirty="0">
                <a:latin typeface="Arial" panose="020B0604020202020204" pitchFamily="34" charset="0"/>
                <a:cs typeface="Arial" panose="020B0604020202020204" pitchFamily="34" charset="0"/>
              </a:rPr>
              <a:t>Importo di adeguamento mensile legato al reddito (IRMAA)</a:t>
            </a:r>
          </a:p>
          <a:p>
            <a:pPr lvl="2" rtl="0">
              <a:lnSpc>
                <a:spcPct val="80000"/>
              </a:lnSpc>
              <a:spcAft>
                <a:spcPts val="1200"/>
              </a:spcAft>
            </a:pPr>
            <a:r>
              <a:rPr lang="it" sz="2800" b="1" dirty="0">
                <a:cs typeface="Arial" charset="0"/>
              </a:rPr>
              <a:t>Le </a:t>
            </a:r>
            <a:r>
              <a:rPr lang="it" sz="2800" dirty="0">
                <a:cs typeface="Arial" charset="0"/>
              </a:rPr>
              <a:t>persone con un reddito più elevato pagheranno premi Parte D più alti. </a:t>
            </a:r>
          </a:p>
          <a:p>
            <a:pPr lvl="2" rtl="0">
              <a:lnSpc>
                <a:spcPct val="80000"/>
              </a:lnSpc>
              <a:spcAft>
                <a:spcPts val="1200"/>
              </a:spcAft>
            </a:pPr>
            <a:r>
              <a:rPr lang="it" sz="2400" dirty="0">
                <a:cs typeface="Arial" charset="0"/>
              </a:rPr>
              <a:t>Questo importo si basa sulla dichiarazione dei redditi di due anni prima. </a:t>
            </a:r>
            <a:br>
              <a:rPr lang="en-US" altLang="en-US" sz="2400" dirty="0">
                <a:cs typeface="Arial" charset="0"/>
              </a:rPr>
            </a:br>
            <a:r>
              <a:rPr lang="it" sz="2400" dirty="0">
                <a:cs typeface="Arial" charset="0"/>
              </a:rPr>
              <a:t>(ad esempio, l'importo del 2023 si basa sulla dichiarazione dei redditi del 2021).</a:t>
            </a:r>
          </a:p>
          <a:p>
            <a:pPr lvl="1" rtl="0">
              <a:lnSpc>
                <a:spcPct val="80000"/>
              </a:lnSpc>
            </a:pPr>
            <a:endParaRPr lang="en-US" altLang="en-US" sz="2400" dirty="0">
              <a:cs typeface="Arial" charset="0"/>
            </a:endParaRPr>
          </a:p>
        </p:txBody>
      </p:sp>
      <p:sp>
        <p:nvSpPr>
          <p:cNvPr id="8" name="Rectangle: Rounded Corners 7">
            <a:extLst>
              <a:ext uri="{FF2B5EF4-FFF2-40B4-BE49-F238E27FC236}">
                <a16:creationId xmlns:a16="http://schemas.microsoft.com/office/drawing/2014/main" id="{C6408F1F-3AE2-4534-B886-1F8CB4F2EF25}"/>
              </a:ext>
            </a:extLst>
          </p:cNvPr>
          <p:cNvSpPr/>
          <p:nvPr/>
        </p:nvSpPr>
        <p:spPr>
          <a:xfrm>
            <a:off x="309230" y="4187721"/>
            <a:ext cx="2743200" cy="2168629"/>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t" sz="2400"/>
              <a:t>I costi cambiano ogni anno. </a:t>
            </a:r>
            <a:br>
              <a:rPr lang="en-US" sz="2400" dirty="0"/>
            </a:br>
            <a:r>
              <a:rPr lang="it" sz="2400" b="1"/>
              <a:t>I costi attuali sono consultabili su </a:t>
            </a:r>
            <a:r>
              <a:rPr lang="it" sz="2400" b="1">
                <a:solidFill>
                  <a:schemeClr val="bg1"/>
                </a:solidFill>
                <a:hlinkClick r:id="rId4">
                  <a:extLst>
                    <a:ext uri="{A12FA001-AC4F-418D-AE19-62706E023703}">
                      <ahyp:hlinkClr xmlns:ahyp="http://schemas.microsoft.com/office/drawing/2018/hyperlinkcolor" val="tx"/>
                    </a:ext>
                  </a:extLst>
                </a:hlinkClick>
              </a:rPr>
              <a:t>medicare.gov</a:t>
            </a:r>
            <a:r>
              <a:rPr lang="it" sz="2400" b="1"/>
              <a:t>.</a:t>
            </a:r>
          </a:p>
        </p:txBody>
      </p:sp>
    </p:spTree>
    <p:extLst>
      <p:ext uri="{BB962C8B-B14F-4D97-AF65-F5344CB8AC3E}">
        <p14:creationId xmlns:p14="http://schemas.microsoft.com/office/powerpoint/2010/main" val="186746457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rtlCol="0"/>
          <a:lstStyle/>
          <a:p>
            <a:pPr rtl="0"/>
            <a:fld id="{844A7B69-93E2-4D34-896D-EFDD7F03AB74}" type="slidenum">
              <a:rPr lang="en-US" smtClean="0"/>
              <a:t>68</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it" sz="4000">
                <a:solidFill>
                  <a:schemeClr val="bg1"/>
                </a:solidFill>
                <a:latin typeface="Arial" panose="020B0604020202020204" pitchFamily="34" charset="0"/>
                <a:cs typeface="Arial" panose="020B0604020202020204" pitchFamily="34" charset="0"/>
              </a:rPr>
              <a:t>Medicare Parte D - Costi </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E1225B20-28A1-4F4D-8F5C-C1920EF7F6BD}"/>
              </a:ext>
            </a:extLst>
          </p:cNvPr>
          <p:cNvSpPr/>
          <p:nvPr/>
        </p:nvSpPr>
        <p:spPr>
          <a:xfrm>
            <a:off x="370744" y="1350389"/>
            <a:ext cx="6421313" cy="5466753"/>
          </a:xfrm>
          <a:prstGeom prst="rect">
            <a:avLst/>
          </a:prstGeom>
        </p:spPr>
        <p:txBody>
          <a:bodyPr wrap="square" rtlCol="0">
            <a:spAutoFit/>
          </a:bodyPr>
          <a:lstStyle/>
          <a:p>
            <a:pPr marL="796925" lvl="1" rtl="0">
              <a:lnSpc>
                <a:spcPct val="80000"/>
              </a:lnSpc>
              <a:spcAft>
                <a:spcPts val="1200"/>
              </a:spcAft>
            </a:pPr>
            <a:r>
              <a:rPr lang="it" sz="2800" b="1" dirty="0">
                <a:latin typeface="Arial" panose="020B0604020202020204" pitchFamily="34" charset="0"/>
                <a:cs typeface="Arial" panose="020B0604020202020204" pitchFamily="34" charset="0"/>
              </a:rPr>
              <a:t>Penalità per l'iscrizione tardiva</a:t>
            </a:r>
          </a:p>
          <a:p>
            <a:pPr marL="796925" lvl="2" indent="-342900" rtl="0">
              <a:lnSpc>
                <a:spcPct val="80000"/>
              </a:lnSpc>
              <a:spcAft>
                <a:spcPts val="1200"/>
              </a:spcAft>
              <a:buFont typeface="Wingdings" panose="05000000000000000000" pitchFamily="2" charset="2"/>
              <a:buChar char="§"/>
            </a:pPr>
            <a:r>
              <a:rPr lang="it" sz="2800" dirty="0">
                <a:solidFill>
                  <a:srgbClr val="C00000"/>
                </a:solidFill>
                <a:cs typeface="Arial" charset="0"/>
              </a:rPr>
              <a:t>È possibile pagare una penale per l'iscrizione tardiva se non ci si è iscritti alla Parte D durante il Periodo di iscrizione iniziale </a:t>
            </a:r>
            <a:r>
              <a:rPr lang="it" sz="2800" dirty="0">
                <a:cs typeface="Arial" charset="0"/>
              </a:rPr>
              <a:t>e se non si dispone di un'altra </a:t>
            </a:r>
            <a:r>
              <a:rPr lang="it" sz="2800" b="1" dirty="0">
                <a:cs typeface="Arial" charset="0"/>
              </a:rPr>
              <a:t>copertura accreditabile*</a:t>
            </a:r>
            <a:r>
              <a:rPr lang="it" sz="2800" dirty="0">
                <a:cs typeface="Arial" charset="0"/>
              </a:rPr>
              <a:t>. </a:t>
            </a:r>
          </a:p>
          <a:p>
            <a:pPr marL="796925" lvl="2" indent="-342900" rtl="0">
              <a:lnSpc>
                <a:spcPct val="80000"/>
              </a:lnSpc>
              <a:spcAft>
                <a:spcPts val="1200"/>
              </a:spcAft>
              <a:buFont typeface="Wingdings" panose="05000000000000000000" pitchFamily="2" charset="2"/>
              <a:buChar char="§"/>
            </a:pPr>
            <a:r>
              <a:rPr lang="it" sz="2800" dirty="0">
                <a:cs typeface="Arial" charset="0"/>
              </a:rPr>
              <a:t>La penale è pari all'1% del premio mensile medio nazionale per ogni mese di ritardo nell'iscrizione.</a:t>
            </a:r>
          </a:p>
          <a:p>
            <a:pPr marL="796925" lvl="2" indent="-342900" rtl="0">
              <a:lnSpc>
                <a:spcPct val="80000"/>
              </a:lnSpc>
              <a:spcAft>
                <a:spcPts val="1200"/>
              </a:spcAft>
              <a:buFont typeface="Wingdings" panose="05000000000000000000" pitchFamily="2" charset="2"/>
              <a:buChar char="§"/>
            </a:pPr>
            <a:r>
              <a:rPr lang="it" sz="2800" dirty="0">
                <a:cs typeface="Arial" charset="0"/>
              </a:rPr>
              <a:t>La penalità verrà aggiunta al premio mensile se e quando ci si iscrive a un piano Parte D, e continuerà ad essere applicata finché si è iscritti.</a:t>
            </a:r>
          </a:p>
          <a:p>
            <a:pPr lvl="1" rtl="0">
              <a:lnSpc>
                <a:spcPct val="80000"/>
              </a:lnSpc>
            </a:pPr>
            <a:endParaRPr lang="en-US" altLang="en-US" sz="2400" dirty="0">
              <a:cs typeface="Arial" charset="0"/>
            </a:endParaRPr>
          </a:p>
        </p:txBody>
      </p:sp>
      <p:pic>
        <p:nvPicPr>
          <p:cNvPr id="11" name="Picture 10" title="Part D icon">
            <a:extLst>
              <a:ext uri="{FF2B5EF4-FFF2-40B4-BE49-F238E27FC236}">
                <a16:creationId xmlns:a16="http://schemas.microsoft.com/office/drawing/2014/main" id="{1CAD888A-7881-4C8E-9914-7F2E0035CE7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8493" y="1350389"/>
            <a:ext cx="632106" cy="526583"/>
          </a:xfrm>
          <a:prstGeom prst="rect">
            <a:avLst/>
          </a:prstGeom>
        </p:spPr>
      </p:pic>
      <p:sp>
        <p:nvSpPr>
          <p:cNvPr id="2" name="Rectangle: Rounded Corners 1">
            <a:extLst>
              <a:ext uri="{FF2B5EF4-FFF2-40B4-BE49-F238E27FC236}">
                <a16:creationId xmlns:a16="http://schemas.microsoft.com/office/drawing/2014/main" id="{6226F08B-DEF7-405A-8F2E-561B85D528B4}"/>
              </a:ext>
            </a:extLst>
          </p:cNvPr>
          <p:cNvSpPr/>
          <p:nvPr/>
        </p:nvSpPr>
        <p:spPr>
          <a:xfrm>
            <a:off x="6687671" y="1355800"/>
            <a:ext cx="5271247" cy="5083834"/>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rtl="0">
              <a:lnSpc>
                <a:spcPct val="80000"/>
              </a:lnSpc>
              <a:spcBef>
                <a:spcPts val="600"/>
              </a:spcBef>
              <a:spcAft>
                <a:spcPts val="1200"/>
              </a:spcAft>
            </a:pPr>
            <a:r>
              <a:rPr lang="it" sz="2800" b="1">
                <a:cs typeface="Arial" panose="020B0604020202020204" pitchFamily="34" charset="0"/>
              </a:rPr>
              <a:t>*Copertura accreditabile: </a:t>
            </a:r>
            <a:r>
              <a:rPr lang="it" sz="2800">
                <a:cs typeface="Arial" panose="020B0604020202020204" pitchFamily="34" charset="0"/>
              </a:rPr>
              <a:t>La copertura dei farmaci con prescrizione che si prevede paghi, in media, almeno quanto la copertura standard Part D di Medicare, come ad esempio: </a:t>
            </a:r>
            <a:endParaRPr lang="en-US" altLang="en-US" sz="2800" b="1" dirty="0">
              <a:cs typeface="Arial" panose="020B0604020202020204" pitchFamily="34" charset="0"/>
            </a:endParaRPr>
          </a:p>
          <a:p>
            <a:pPr marL="796925" lvl="3" indent="-342900" rtl="0">
              <a:lnSpc>
                <a:spcPct val="80000"/>
              </a:lnSpc>
              <a:spcAft>
                <a:spcPts val="600"/>
              </a:spcAft>
              <a:buFont typeface="Wingdings" panose="05000000000000000000" pitchFamily="2" charset="2"/>
              <a:buChar char="§"/>
            </a:pPr>
            <a:r>
              <a:rPr lang="it" sz="2800">
                <a:cs typeface="Arial" panose="020B0604020202020204" pitchFamily="34" charset="0"/>
              </a:rPr>
              <a:t>Copertura dei farmaci dell'Amministrazione dei Veterani (VA)</a:t>
            </a:r>
          </a:p>
          <a:p>
            <a:pPr marL="796925" lvl="3" indent="-342900" rtl="0">
              <a:lnSpc>
                <a:spcPct val="80000"/>
              </a:lnSpc>
              <a:spcAft>
                <a:spcPts val="600"/>
              </a:spcAft>
              <a:buFont typeface="Wingdings" panose="05000000000000000000" pitchFamily="2" charset="2"/>
              <a:buChar char="§"/>
            </a:pPr>
            <a:r>
              <a:rPr lang="it" sz="2800">
                <a:solidFill>
                  <a:schemeClr val="bg1"/>
                </a:solidFill>
                <a:cs typeface="Arial" panose="020B0604020202020204" pitchFamily="34" charset="0"/>
                <a:hlinkClick r:id="rId4">
                  <a:extLst>
                    <a:ext uri="{A12FA001-AC4F-418D-AE19-62706E023703}">
                      <ahyp:hlinkClr xmlns:ahyp="http://schemas.microsoft.com/office/drawing/2018/hyperlinkcolor" val="tx"/>
                    </a:ext>
                  </a:extLst>
                </a:hlinkClick>
              </a:rPr>
              <a:t>SeniorCare</a:t>
            </a:r>
            <a:endParaRPr lang="en-US" altLang="en-US" sz="2800" dirty="0">
              <a:solidFill>
                <a:schemeClr val="bg1"/>
              </a:solidFill>
              <a:cs typeface="Arial" panose="020B0604020202020204" pitchFamily="34" charset="0"/>
            </a:endParaRPr>
          </a:p>
          <a:p>
            <a:pPr marL="796925" lvl="3" indent="-342900" rtl="0">
              <a:lnSpc>
                <a:spcPct val="80000"/>
              </a:lnSpc>
              <a:spcAft>
                <a:spcPts val="600"/>
              </a:spcAft>
              <a:buFont typeface="Wingdings" panose="05000000000000000000" pitchFamily="2" charset="2"/>
              <a:buChar char="§"/>
            </a:pPr>
            <a:r>
              <a:rPr lang="it" sz="2800">
                <a:cs typeface="Arial" panose="020B0604020202020204" pitchFamily="34" charset="0"/>
              </a:rPr>
              <a:t>Alcuni tipi di copertura del datore di lavoro (da richiedere)</a:t>
            </a:r>
            <a:endParaRPr lang="en-US" altLang="en-US" sz="2800" dirty="0">
              <a:cs typeface="Arial" charset="0"/>
            </a:endParaRPr>
          </a:p>
        </p:txBody>
      </p:sp>
    </p:spTree>
    <p:extLst>
      <p:ext uri="{BB962C8B-B14F-4D97-AF65-F5344CB8AC3E}">
        <p14:creationId xmlns:p14="http://schemas.microsoft.com/office/powerpoint/2010/main" val="22170908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923330"/>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it" sz="4000" dirty="0">
                <a:solidFill>
                  <a:schemeClr val="bg1"/>
                </a:solidFill>
                <a:latin typeface="Arial" panose="020B0604020202020204" pitchFamily="34" charset="0"/>
                <a:cs typeface="Arial" panose="020B0604020202020204" pitchFamily="34" charset="0"/>
              </a:rPr>
              <a:t>Medicare Parte D - Costi </a:t>
            </a:r>
          </a:p>
        </p:txBody>
      </p:sp>
      <p:sp>
        <p:nvSpPr>
          <p:cNvPr id="11" name="Flowchart: Process 10">
            <a:extLst>
              <a:ext uri="{FF2B5EF4-FFF2-40B4-BE49-F238E27FC236}">
                <a16:creationId xmlns:a16="http://schemas.microsoft.com/office/drawing/2014/main" id="{20C9B6D5-4C3A-4809-95AD-A22A2E1B2509}"/>
              </a:ext>
            </a:extLst>
          </p:cNvPr>
          <p:cNvSpPr/>
          <p:nvPr/>
        </p:nvSpPr>
        <p:spPr>
          <a:xfrm>
            <a:off x="3449155" y="4144765"/>
            <a:ext cx="2392362" cy="1236762"/>
          </a:xfrm>
          <a:prstGeom prst="flowChartProcess">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2800" b="1" noProof="0" dirty="0">
                <a:solidFill>
                  <a:schemeClr val="accent1">
                    <a:lumMod val="50000"/>
                  </a:schemeClr>
                </a:solidFill>
              </a:rPr>
              <a:t>Periodo di copertura iniziale</a:t>
            </a:r>
          </a:p>
        </p:txBody>
      </p:sp>
      <p:sp>
        <p:nvSpPr>
          <p:cNvPr id="13" name="Right Arrow 5">
            <a:extLst>
              <a:ext uri="{FF2B5EF4-FFF2-40B4-BE49-F238E27FC236}">
                <a16:creationId xmlns:a16="http://schemas.microsoft.com/office/drawing/2014/main" id="{372600DF-7CB9-4F13-BB18-1850F1B3EBFF}"/>
              </a:ext>
            </a:extLst>
          </p:cNvPr>
          <p:cNvSpPr/>
          <p:nvPr/>
        </p:nvSpPr>
        <p:spPr>
          <a:xfrm>
            <a:off x="5852604" y="3789631"/>
            <a:ext cx="3473933" cy="1691485"/>
          </a:xfrm>
          <a:prstGeom prst="rightArrow">
            <a:avLst>
              <a:gd name="adj1" fmla="val 59249"/>
              <a:gd name="adj2" fmla="val 50925"/>
            </a:avLst>
          </a:prstGeom>
          <a:solidFill>
            <a:schemeClr val="accent1">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 sz="2800" b="1" dirty="0">
                <a:solidFill>
                  <a:schemeClr val="bg1"/>
                </a:solidFill>
              </a:rPr>
              <a:t>Periodo catastrofico</a:t>
            </a:r>
          </a:p>
        </p:txBody>
      </p:sp>
      <p:sp>
        <p:nvSpPr>
          <p:cNvPr id="14" name="TextBox 17">
            <a:extLst>
              <a:ext uri="{FF2B5EF4-FFF2-40B4-BE49-F238E27FC236}">
                <a16:creationId xmlns:a16="http://schemas.microsoft.com/office/drawing/2014/main" id="{2AFEB7BE-C575-44CF-B276-47F2587BF619}"/>
              </a:ext>
            </a:extLst>
          </p:cNvPr>
          <p:cNvSpPr txBox="1">
            <a:spLocks noChangeArrowheads="1"/>
          </p:cNvSpPr>
          <p:nvPr/>
        </p:nvSpPr>
        <p:spPr bwMode="auto">
          <a:xfrm>
            <a:off x="3451246" y="5308165"/>
            <a:ext cx="2401358" cy="1323439"/>
          </a:xfrm>
          <a:prstGeom prst="rect">
            <a:avLst/>
          </a:prstGeom>
          <a:noFill/>
          <a:ln w="28575">
            <a:solidFill>
              <a:schemeClr val="accent1">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it-IT" sz="2000" noProof="0" dirty="0">
                <a:latin typeface="+mn-lt"/>
              </a:rPr>
              <a:t>L’utente paga un importo fisso annuale per tutti i farmaci</a:t>
            </a:r>
            <a:endParaRPr lang="it-IT" sz="2000" noProof="0" dirty="0"/>
          </a:p>
        </p:txBody>
      </p:sp>
      <p:sp>
        <p:nvSpPr>
          <p:cNvPr id="16" name="TextBox 25">
            <a:extLst>
              <a:ext uri="{FF2B5EF4-FFF2-40B4-BE49-F238E27FC236}">
                <a16:creationId xmlns:a16="http://schemas.microsoft.com/office/drawing/2014/main" id="{85E907B8-DA13-402A-A9BF-AB8045F357E9}"/>
              </a:ext>
            </a:extLst>
          </p:cNvPr>
          <p:cNvSpPr txBox="1">
            <a:spLocks noChangeArrowheads="1"/>
          </p:cNvSpPr>
          <p:nvPr/>
        </p:nvSpPr>
        <p:spPr bwMode="auto">
          <a:xfrm>
            <a:off x="5969804" y="5333063"/>
            <a:ext cx="2467425" cy="707886"/>
          </a:xfrm>
          <a:prstGeom prst="rect">
            <a:avLst/>
          </a:prstGeom>
          <a:noFill/>
          <a:ln w="28575">
            <a:solidFill>
              <a:schemeClr val="accent1">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ts val="600"/>
              </a:spcBef>
              <a:spcAft>
                <a:spcPts val="600"/>
              </a:spcAft>
            </a:pPr>
            <a:r>
              <a:rPr lang="it-IT" sz="2000" noProof="0" dirty="0">
                <a:latin typeface="+mn-lt"/>
              </a:rPr>
              <a:t>L’utente paga $</a:t>
            </a:r>
            <a:r>
              <a:rPr lang="it-IT" sz="2000" b="1" noProof="0" dirty="0">
                <a:latin typeface="+mn-lt"/>
              </a:rPr>
              <a:t>0 </a:t>
            </a:r>
            <a:r>
              <a:rPr lang="it-IT" sz="2000" noProof="0" dirty="0">
                <a:latin typeface="+mn-lt"/>
              </a:rPr>
              <a:t>di ticket</a:t>
            </a:r>
            <a:endParaRPr lang="it-IT" sz="2000" b="1" noProof="0" dirty="0">
              <a:latin typeface="+mn-lt"/>
            </a:endParaRPr>
          </a:p>
        </p:txBody>
      </p:sp>
      <p:sp>
        <p:nvSpPr>
          <p:cNvPr id="17" name="Rectangle 16">
            <a:extLst>
              <a:ext uri="{FF2B5EF4-FFF2-40B4-BE49-F238E27FC236}">
                <a16:creationId xmlns:a16="http://schemas.microsoft.com/office/drawing/2014/main" id="{20BC3CF8-F734-4B20-BEBF-F4B78A5F164C}"/>
              </a:ext>
            </a:extLst>
          </p:cNvPr>
          <p:cNvSpPr/>
          <p:nvPr/>
        </p:nvSpPr>
        <p:spPr>
          <a:xfrm>
            <a:off x="1095733" y="2399907"/>
            <a:ext cx="2208660" cy="1200329"/>
          </a:xfrm>
          <a:prstGeom prst="rect">
            <a:avLst/>
          </a:prstGeom>
          <a:noFill/>
        </p:spPr>
        <p:txBody>
          <a:bodyPr wrap="square">
            <a:spAutoFit/>
          </a:bodyPr>
          <a:lstStyle/>
          <a:p>
            <a:pPr algn="ctr">
              <a:defRPr/>
            </a:pPr>
            <a:r>
              <a:rPr lang="it-IT" sz="2400" b="1" noProof="0" dirty="0">
                <a:ln w="12700">
                  <a:solidFill>
                    <a:schemeClr val="tx2">
                      <a:satMod val="155000"/>
                    </a:schemeClr>
                  </a:solidFill>
                  <a:prstDash val="solid"/>
                </a:ln>
                <a:solidFill>
                  <a:schemeClr val="tx2">
                    <a:lumMod val="75000"/>
                  </a:schemeClr>
                </a:solidFill>
                <a:latin typeface="Arial" panose="020B0604020202020204" pitchFamily="34" charset="0"/>
                <a:cs typeface="Arial" panose="020B0604020202020204" pitchFamily="34" charset="0"/>
              </a:rPr>
              <a:t>Copertura della franchigia</a:t>
            </a:r>
            <a:endParaRPr lang="it-IT" sz="2400" noProof="0" dirty="0">
              <a:ln w="12700">
                <a:solidFill>
                  <a:schemeClr val="tx2">
                    <a:satMod val="155000"/>
                  </a:schemeClr>
                </a:solidFill>
                <a:prstDash val="solid"/>
              </a:ln>
              <a:solidFill>
                <a:schemeClr val="tx2">
                  <a:lumMod val="75000"/>
                </a:schemeClr>
              </a:solidFill>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DD608DAA-32FF-48F5-B1DC-5B84CA64505D}"/>
              </a:ext>
            </a:extLst>
          </p:cNvPr>
          <p:cNvSpPr/>
          <p:nvPr/>
        </p:nvSpPr>
        <p:spPr>
          <a:xfrm>
            <a:off x="3423605" y="2201052"/>
            <a:ext cx="2392362" cy="1569660"/>
          </a:xfrm>
          <a:prstGeom prst="rect">
            <a:avLst/>
          </a:prstGeom>
          <a:noFill/>
        </p:spPr>
        <p:txBody>
          <a:bodyPr wrap="square">
            <a:spAutoFit/>
          </a:bodyPr>
          <a:lstStyle/>
          <a:p>
            <a:pPr algn="ctr">
              <a:defRPr/>
            </a:pPr>
            <a:r>
              <a:rPr lang="it" sz="2400" b="1" dirty="0">
                <a:ln w="12700">
                  <a:solidFill>
                    <a:schemeClr val="tx2">
                      <a:satMod val="155000"/>
                    </a:schemeClr>
                  </a:solidFill>
                  <a:prstDash val="solid"/>
                </a:ln>
                <a:solidFill>
                  <a:schemeClr val="tx2">
                    <a:lumMod val="75000"/>
                  </a:schemeClr>
                </a:solidFill>
                <a:latin typeface="Arial" panose="020B0604020202020204" pitchFamily="34" charset="0"/>
                <a:cs typeface="Arial" panose="020B0604020202020204" pitchFamily="34" charset="0"/>
              </a:rPr>
              <a:t>Il costo totale dei farmaci  </a:t>
            </a:r>
            <a:r>
              <a:rPr lang="it" sz="2400" dirty="0">
                <a:ln w="12700">
                  <a:solidFill>
                    <a:schemeClr val="tx2">
                      <a:satMod val="155000"/>
                    </a:schemeClr>
                  </a:solidFill>
                  <a:prstDash val="solid"/>
                </a:ln>
                <a:solidFill>
                  <a:schemeClr val="tx2">
                    <a:lumMod val="75000"/>
                  </a:schemeClr>
                </a:solidFill>
                <a:latin typeface="Arial" panose="020B0604020202020204" pitchFamily="34" charset="0"/>
                <a:cs typeface="Arial" panose="020B0604020202020204" pitchFamily="34" charset="0"/>
              </a:rPr>
              <a:t>raggiunge il limite annuale</a:t>
            </a:r>
            <a:endParaRPr lang="en-US" sz="2400" dirty="0">
              <a:ln w="12700">
                <a:solidFill>
                  <a:schemeClr val="tx2">
                    <a:satMod val="155000"/>
                  </a:schemeClr>
                </a:solidFill>
                <a:prstDash val="solid"/>
              </a:ln>
              <a:solidFill>
                <a:schemeClr val="tx2">
                  <a:lumMod val="75000"/>
                </a:schemeClr>
              </a:solidFill>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0EB5D9BE-8B48-412B-9FF5-F48E709E617C}"/>
              </a:ext>
            </a:extLst>
          </p:cNvPr>
          <p:cNvSpPr/>
          <p:nvPr/>
        </p:nvSpPr>
        <p:spPr>
          <a:xfrm>
            <a:off x="6096000" y="2399907"/>
            <a:ext cx="3045661" cy="1569660"/>
          </a:xfrm>
          <a:prstGeom prst="rect">
            <a:avLst/>
          </a:prstGeom>
          <a:noFill/>
        </p:spPr>
        <p:txBody>
          <a:bodyPr wrap="square">
            <a:spAutoFit/>
          </a:bodyPr>
          <a:lstStyle/>
          <a:p>
            <a:pPr algn="ctr">
              <a:defRPr/>
            </a:pPr>
            <a:r>
              <a:rPr lang="it-IT" sz="2400" noProof="0" dirty="0">
                <a:ln w="12700">
                  <a:solidFill>
                    <a:schemeClr val="tx2">
                      <a:satMod val="155000"/>
                    </a:schemeClr>
                  </a:solidFill>
                  <a:prstDash val="solid"/>
                </a:ln>
                <a:solidFill>
                  <a:schemeClr val="tx2">
                    <a:lumMod val="75000"/>
                  </a:schemeClr>
                </a:solidFill>
                <a:latin typeface="Arial" panose="020B0604020202020204" pitchFamily="34" charset="0"/>
                <a:cs typeface="Arial" panose="020B0604020202020204" pitchFamily="34" charset="0"/>
              </a:rPr>
              <a:t>Il</a:t>
            </a:r>
            <a:r>
              <a:rPr lang="it-IT" sz="2400" b="1" noProof="0" dirty="0">
                <a:ln w="12700">
                  <a:solidFill>
                    <a:schemeClr val="tx2">
                      <a:satMod val="155000"/>
                    </a:schemeClr>
                  </a:solidFill>
                  <a:prstDash val="solid"/>
                </a:ln>
                <a:solidFill>
                  <a:schemeClr val="tx2">
                    <a:lumMod val="75000"/>
                  </a:schemeClr>
                </a:solidFill>
                <a:latin typeface="Arial" panose="020B0604020202020204" pitchFamily="34" charset="0"/>
                <a:cs typeface="Arial" panose="020B0604020202020204" pitchFamily="34" charset="0"/>
              </a:rPr>
              <a:t> totale delle spese a tuo carico </a:t>
            </a:r>
            <a:r>
              <a:rPr lang="it-IT" sz="2400" noProof="0" dirty="0">
                <a:ln w="12700">
                  <a:solidFill>
                    <a:schemeClr val="tx2">
                      <a:satMod val="155000"/>
                    </a:schemeClr>
                  </a:solidFill>
                  <a:prstDash val="solid"/>
                </a:ln>
                <a:solidFill>
                  <a:schemeClr val="tx2">
                    <a:lumMod val="75000"/>
                  </a:schemeClr>
                </a:solidFill>
                <a:latin typeface="Arial" panose="020B0604020202020204" pitchFamily="34" charset="0"/>
                <a:cs typeface="Arial" panose="020B0604020202020204" pitchFamily="34" charset="0"/>
              </a:rPr>
              <a:t>raggiunge il limite annuale</a:t>
            </a:r>
          </a:p>
        </p:txBody>
      </p:sp>
      <p:sp>
        <p:nvSpPr>
          <p:cNvPr id="3" name="Slide Number Placeholder 2">
            <a:extLst>
              <a:ext uri="{FF2B5EF4-FFF2-40B4-BE49-F238E27FC236}">
                <a16:creationId xmlns:a16="http://schemas.microsoft.com/office/drawing/2014/main" id="{BD4C4C54-74FA-49BD-AE55-2AAA824E54A5}"/>
              </a:ext>
            </a:extLst>
          </p:cNvPr>
          <p:cNvSpPr>
            <a:spLocks noGrp="1"/>
          </p:cNvSpPr>
          <p:nvPr>
            <p:ph type="sldNum" sz="quarter" idx="12"/>
          </p:nvPr>
        </p:nvSpPr>
        <p:spPr>
          <a:xfrm>
            <a:off x="8563425" y="6354563"/>
            <a:ext cx="2743200" cy="365125"/>
          </a:xfrm>
        </p:spPr>
        <p:txBody>
          <a:bodyPr/>
          <a:lstStyle/>
          <a:p>
            <a:fld id="{844A7B69-93E2-4D34-896D-EFDD7F03AB74}" type="slidenum">
              <a:rPr lang="en-US" smtClean="0"/>
              <a:t>69</a:t>
            </a:fld>
            <a:endParaRPr lang="en-US"/>
          </a:p>
        </p:txBody>
      </p:sp>
      <p:sp>
        <p:nvSpPr>
          <p:cNvPr id="24" name="Flowchart: Process 23">
            <a:extLst>
              <a:ext uri="{FF2B5EF4-FFF2-40B4-BE49-F238E27FC236}">
                <a16:creationId xmlns:a16="http://schemas.microsoft.com/office/drawing/2014/main" id="{EE7623D8-9D2E-436E-A366-B3F03B05ECA5}"/>
              </a:ext>
            </a:extLst>
          </p:cNvPr>
          <p:cNvSpPr/>
          <p:nvPr/>
        </p:nvSpPr>
        <p:spPr>
          <a:xfrm>
            <a:off x="1089304" y="4144764"/>
            <a:ext cx="2369171" cy="1226189"/>
          </a:xfrm>
          <a:prstGeom prst="flowChartProcess">
            <a:avLst/>
          </a:prstGeom>
          <a:ln>
            <a:solidFill>
              <a:schemeClr val="accent1">
                <a:lumMod val="40000"/>
                <a:lumOff val="60000"/>
              </a:schemeClr>
            </a:solidFill>
          </a:ln>
        </p:spPr>
        <p:style>
          <a:lnRef idx="2">
            <a:schemeClr val="accent5"/>
          </a:lnRef>
          <a:fillRef idx="1">
            <a:schemeClr val="lt1"/>
          </a:fillRef>
          <a:effectRef idx="0">
            <a:schemeClr val="accent5"/>
          </a:effectRef>
          <a:fontRef idx="minor">
            <a:schemeClr val="dk1"/>
          </a:fontRef>
        </p:style>
        <p:txBody>
          <a:bodyPr anchor="ctr"/>
          <a:lstStyle/>
          <a:p>
            <a:pPr algn="ctr">
              <a:defRPr/>
            </a:pPr>
            <a:r>
              <a:rPr lang="it-IT" sz="2800" b="1" noProof="0" dirty="0">
                <a:solidFill>
                  <a:schemeClr val="accent1">
                    <a:lumMod val="50000"/>
                  </a:schemeClr>
                </a:solidFill>
              </a:rPr>
              <a:t>Franchigia</a:t>
            </a:r>
          </a:p>
        </p:txBody>
      </p:sp>
      <p:sp>
        <p:nvSpPr>
          <p:cNvPr id="25" name="TextBox 17">
            <a:extLst>
              <a:ext uri="{FF2B5EF4-FFF2-40B4-BE49-F238E27FC236}">
                <a16:creationId xmlns:a16="http://schemas.microsoft.com/office/drawing/2014/main" id="{EA2FAC62-3B24-4458-A1D7-E16E52AF7BFC}"/>
              </a:ext>
            </a:extLst>
          </p:cNvPr>
          <p:cNvSpPr txBox="1">
            <a:spLocks noChangeArrowheads="1"/>
          </p:cNvSpPr>
          <p:nvPr/>
        </p:nvSpPr>
        <p:spPr bwMode="auto">
          <a:xfrm>
            <a:off x="1089361" y="5471868"/>
            <a:ext cx="2348707" cy="1015663"/>
          </a:xfrm>
          <a:prstGeom prst="rect">
            <a:avLst/>
          </a:prstGeom>
          <a:noFill/>
          <a:ln w="28575">
            <a:solidFill>
              <a:schemeClr val="accent1">
                <a:lumMod val="40000"/>
                <a:lumOff val="60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it" sz="2000" dirty="0"/>
              <a:t>L’utente paga </a:t>
            </a:r>
            <a:r>
              <a:rPr lang="it" sz="2000" b="1" dirty="0"/>
              <a:t>fino all’importo della franchigia</a:t>
            </a:r>
            <a:endParaRPr lang="it" sz="2000" dirty="0"/>
          </a:p>
        </p:txBody>
      </p:sp>
      <p:sp>
        <p:nvSpPr>
          <p:cNvPr id="2" name="TextBox 1">
            <a:extLst>
              <a:ext uri="{FF2B5EF4-FFF2-40B4-BE49-F238E27FC236}">
                <a16:creationId xmlns:a16="http://schemas.microsoft.com/office/drawing/2014/main" id="{B5030EA7-1932-4CC3-B69F-41FF08F555A5}"/>
              </a:ext>
            </a:extLst>
          </p:cNvPr>
          <p:cNvSpPr txBox="1"/>
          <p:nvPr/>
        </p:nvSpPr>
        <p:spPr>
          <a:xfrm>
            <a:off x="3539780" y="1371799"/>
            <a:ext cx="5772221" cy="646331"/>
          </a:xfrm>
          <a:prstGeom prst="rect">
            <a:avLst/>
          </a:prstGeom>
          <a:noFill/>
        </p:spPr>
        <p:txBody>
          <a:bodyPr wrap="none" rtlCol="0">
            <a:spAutoFit/>
          </a:bodyPr>
          <a:lstStyle/>
          <a:p>
            <a:r>
              <a:rPr lang="it" sz="3600" dirty="0"/>
              <a:t>Fasi di copertura della Parte D</a:t>
            </a:r>
          </a:p>
        </p:txBody>
      </p:sp>
      <p:sp>
        <p:nvSpPr>
          <p:cNvPr id="26" name="Arrow: Curved Down 25">
            <a:extLst>
              <a:ext uri="{FF2B5EF4-FFF2-40B4-BE49-F238E27FC236}">
                <a16:creationId xmlns:a16="http://schemas.microsoft.com/office/drawing/2014/main" id="{38944DAA-D2D5-4EB5-A213-29F5F70E6B09}"/>
              </a:ext>
            </a:extLst>
          </p:cNvPr>
          <p:cNvSpPr/>
          <p:nvPr/>
        </p:nvSpPr>
        <p:spPr>
          <a:xfrm>
            <a:off x="2905147" y="3600236"/>
            <a:ext cx="1036916" cy="508015"/>
          </a:xfrm>
          <a:prstGeom prst="curvedDown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tx1"/>
              </a:solidFill>
            </a:endParaRPr>
          </a:p>
        </p:txBody>
      </p:sp>
      <p:sp>
        <p:nvSpPr>
          <p:cNvPr id="28" name="Arrow: Curved Down 27">
            <a:extLst>
              <a:ext uri="{FF2B5EF4-FFF2-40B4-BE49-F238E27FC236}">
                <a16:creationId xmlns:a16="http://schemas.microsoft.com/office/drawing/2014/main" id="{72D85B71-3B6C-45A8-8F63-DA007363DA69}"/>
              </a:ext>
            </a:extLst>
          </p:cNvPr>
          <p:cNvSpPr/>
          <p:nvPr/>
        </p:nvSpPr>
        <p:spPr>
          <a:xfrm>
            <a:off x="5475057" y="3565292"/>
            <a:ext cx="1036916" cy="508015"/>
          </a:xfrm>
          <a:prstGeom prst="curvedDownArrow">
            <a:avLst/>
          </a:prstGeom>
          <a:solidFill>
            <a:schemeClr val="accent1">
              <a:lumMod val="75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257873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it" sz="4000">
                <a:solidFill>
                  <a:schemeClr val="bg1"/>
                </a:solidFill>
                <a:latin typeface="Arial" panose="020B0604020202020204" pitchFamily="34" charset="0"/>
                <a:cs typeface="Arial" panose="020B0604020202020204" pitchFamily="34" charset="0"/>
              </a:rPr>
              <a:t>Iscrizione a Medicare</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6D356071-DF64-41AC-B15C-9251DD24EBFB}"/>
              </a:ext>
            </a:extLst>
          </p:cNvPr>
          <p:cNvSpPr>
            <a:spLocks noGrp="1"/>
          </p:cNvSpPr>
          <p:nvPr>
            <p:ph type="sldNum" sz="quarter" idx="12"/>
          </p:nvPr>
        </p:nvSpPr>
        <p:spPr/>
        <p:txBody>
          <a:bodyPr rtlCol="0"/>
          <a:lstStyle/>
          <a:p>
            <a:pPr rtl="0"/>
            <a:fld id="{844A7B69-93E2-4D34-896D-EFDD7F03AB74}" type="slidenum">
              <a:rPr lang="en-US" smtClean="0"/>
              <a:t>7</a:t>
            </a:fld>
            <a:endParaRPr lang="en-US" dirty="0"/>
          </a:p>
        </p:txBody>
      </p:sp>
      <p:sp>
        <p:nvSpPr>
          <p:cNvPr id="7" name="TextBox 6">
            <a:extLst>
              <a:ext uri="{FF2B5EF4-FFF2-40B4-BE49-F238E27FC236}">
                <a16:creationId xmlns:a16="http://schemas.microsoft.com/office/drawing/2014/main" id="{4C6F1EC2-BA54-4E1F-9E92-F69969960177}"/>
              </a:ext>
            </a:extLst>
          </p:cNvPr>
          <p:cNvSpPr txBox="1"/>
          <p:nvPr/>
        </p:nvSpPr>
        <p:spPr>
          <a:xfrm>
            <a:off x="1828800" y="1231520"/>
            <a:ext cx="9735671" cy="584775"/>
          </a:xfrm>
          <a:prstGeom prst="rect">
            <a:avLst/>
          </a:prstGeom>
          <a:noFill/>
        </p:spPr>
        <p:txBody>
          <a:bodyPr wrap="square" rtlCol="0">
            <a:spAutoFit/>
          </a:bodyPr>
          <a:lstStyle/>
          <a:p>
            <a:pPr algn="ctr" rtl="0"/>
            <a:r>
              <a:rPr lang="it" sz="3200" b="1" dirty="0">
                <a:latin typeface="Arial" panose="020B0604020202020204" pitchFamily="34" charset="0"/>
                <a:cs typeface="Arial" panose="020B0604020202020204" pitchFamily="34" charset="0"/>
              </a:rPr>
              <a:t>Copertura Medicare e datore di lavoro</a:t>
            </a:r>
          </a:p>
        </p:txBody>
      </p:sp>
      <p:sp>
        <p:nvSpPr>
          <p:cNvPr id="8" name="TextBox 7">
            <a:extLst>
              <a:ext uri="{FF2B5EF4-FFF2-40B4-BE49-F238E27FC236}">
                <a16:creationId xmlns:a16="http://schemas.microsoft.com/office/drawing/2014/main" id="{1FE75D9A-4314-4C2A-9E00-7E7218F68C72}"/>
              </a:ext>
            </a:extLst>
          </p:cNvPr>
          <p:cNvSpPr txBox="1"/>
          <p:nvPr/>
        </p:nvSpPr>
        <p:spPr>
          <a:xfrm>
            <a:off x="2061589" y="1962458"/>
            <a:ext cx="9502881" cy="4093428"/>
          </a:xfrm>
          <a:prstGeom prst="rect">
            <a:avLst/>
          </a:prstGeom>
          <a:noFill/>
        </p:spPr>
        <p:txBody>
          <a:bodyPr wrap="square" rtlCol="0">
            <a:spAutoFit/>
          </a:bodyPr>
          <a:lstStyle/>
          <a:p>
            <a:pPr marL="342900" indent="-342900" rtl="0">
              <a:buFont typeface="Arial" panose="020B0604020202020204" pitchFamily="34" charset="0"/>
              <a:buChar char="•"/>
            </a:pPr>
            <a:r>
              <a:rPr lang="it" sz="2400" b="1" dirty="0"/>
              <a:t>È possibile ritardare l'iscrizione a Medicare se</a:t>
            </a:r>
          </a:p>
          <a:p>
            <a:pPr marL="742950" lvl="1" indent="-285750" rtl="0">
              <a:buFont typeface="Arial" panose="020B0604020202020204" pitchFamily="34" charset="0"/>
              <a:buChar char="•"/>
            </a:pPr>
            <a:r>
              <a:rPr lang="it" sz="2000" dirty="0"/>
              <a:t>Lei/il suo coniuge state attualmente lavorando, </a:t>
            </a:r>
            <a:r>
              <a:rPr lang="it" sz="2000" b="1" i="1" dirty="0"/>
              <a:t>e</a:t>
            </a:r>
          </a:p>
          <a:p>
            <a:pPr marL="742950" lvl="1" indent="-285750" rtl="0">
              <a:buFont typeface="Arial" panose="020B0604020202020204" pitchFamily="34" charset="0"/>
              <a:buChar char="•"/>
            </a:pPr>
            <a:r>
              <a:rPr lang="it" sz="2000" dirty="0"/>
              <a:t>Siete coperti da un piano sanitario di gruppo basato su tale impiego</a:t>
            </a:r>
            <a:r>
              <a:rPr lang="it" sz="2000" b="1" i="1" dirty="0"/>
              <a:t>, e</a:t>
            </a:r>
          </a:p>
          <a:p>
            <a:pPr marL="742950" lvl="1" indent="-285750" rtl="0">
              <a:buFont typeface="Arial" panose="020B0604020202020204" pitchFamily="34" charset="0"/>
              <a:buChar char="•"/>
            </a:pPr>
            <a:r>
              <a:rPr lang="it" sz="2000" dirty="0"/>
              <a:t>Il datore di lavoro ha più di 20 dipendenti. (Se il numero di dipendenti è inferiore a 20, dovreste prendere Medicare all'età di 65 anni, anche se sta ancora lavorando).</a:t>
            </a:r>
          </a:p>
          <a:p>
            <a:pPr rtl="0"/>
            <a:endParaRPr lang="en-US" dirty="0"/>
          </a:p>
          <a:p>
            <a:pPr marL="342900" indent="-342900" rtl="0">
              <a:buFont typeface="Arial" panose="020B0604020202020204" pitchFamily="34" charset="0"/>
              <a:buChar char="•"/>
            </a:pPr>
            <a:r>
              <a:rPr lang="it" sz="2400" b="1" dirty="0"/>
              <a:t>Iscriversi a Medicare in qualsiasi momento durante il lavora attivo.</a:t>
            </a:r>
          </a:p>
          <a:p>
            <a:pPr rtl="0"/>
            <a:endParaRPr lang="en-US" sz="800" b="1" dirty="0"/>
          </a:p>
          <a:p>
            <a:pPr marL="342900" indent="-342900" rtl="0">
              <a:buFont typeface="Arial" panose="020B0604020202020204" pitchFamily="34" charset="0"/>
              <a:buChar char="•"/>
            </a:pPr>
            <a:r>
              <a:rPr lang="it" sz="2400" b="1" dirty="0"/>
              <a:t>Per non incorrere in penalità</a:t>
            </a:r>
            <a:r>
              <a:rPr lang="it" sz="2400" b="1" i="1" dirty="0"/>
              <a:t>, </a:t>
            </a:r>
            <a:r>
              <a:rPr lang="it" sz="2400" b="1" dirty="0"/>
              <a:t>è necessario iscriversi entro 8 mesi dalla data di</a:t>
            </a:r>
            <a:r>
              <a:rPr lang="hu-HU" sz="2400" b="1" dirty="0"/>
              <a:t> </a:t>
            </a:r>
            <a:endParaRPr lang="it" sz="2400" b="1" dirty="0"/>
          </a:p>
          <a:p>
            <a:pPr marL="742950" lvl="1" indent="-285750" rtl="0">
              <a:buFont typeface="Arial" panose="020B0604020202020204" pitchFamily="34" charset="0"/>
              <a:buChar char="•"/>
            </a:pPr>
            <a:r>
              <a:rPr lang="it" sz="2000" dirty="0"/>
              <a:t>interrompere il lavoro (licenziarsi o andare in pensione), oppure</a:t>
            </a:r>
          </a:p>
          <a:p>
            <a:pPr marL="742950" lvl="1" indent="-285750" rtl="0">
              <a:buFont typeface="Arial" panose="020B0604020202020204" pitchFamily="34" charset="0"/>
              <a:buChar char="•"/>
            </a:pPr>
            <a:r>
              <a:rPr lang="it" sz="2000" dirty="0"/>
              <a:t>Perdere l'assicurazione sanitaria per motivi di lavoro.</a:t>
            </a:r>
          </a:p>
          <a:p>
            <a:pPr marL="285750" indent="-285750" rtl="0">
              <a:buFont typeface="Arial" panose="020B0604020202020204" pitchFamily="34" charset="0"/>
              <a:buChar char="•"/>
            </a:pPr>
            <a:endParaRPr lang="en-US" dirty="0"/>
          </a:p>
        </p:txBody>
      </p:sp>
      <p:sp>
        <p:nvSpPr>
          <p:cNvPr id="9" name="TextBox 8">
            <a:extLst>
              <a:ext uri="{FF2B5EF4-FFF2-40B4-BE49-F238E27FC236}">
                <a16:creationId xmlns:a16="http://schemas.microsoft.com/office/drawing/2014/main" id="{FC829B34-3451-4E40-A439-C27CE9CBDBBD}"/>
              </a:ext>
            </a:extLst>
          </p:cNvPr>
          <p:cNvSpPr txBox="1"/>
          <p:nvPr/>
        </p:nvSpPr>
        <p:spPr>
          <a:xfrm>
            <a:off x="698302" y="4245981"/>
            <a:ext cx="1363287" cy="1015663"/>
          </a:xfrm>
          <a:prstGeom prst="rect">
            <a:avLst/>
          </a:prstGeom>
          <a:solidFill>
            <a:schemeClr val="accent1">
              <a:lumMod val="20000"/>
              <a:lumOff val="80000"/>
            </a:schemeClr>
          </a:solidFill>
          <a:ln>
            <a:solidFill>
              <a:schemeClr val="accent5">
                <a:lumMod val="50000"/>
              </a:schemeClr>
            </a:solidFill>
          </a:ln>
        </p:spPr>
        <p:txBody>
          <a:bodyPr wrap="square" rtlCol="0">
            <a:spAutoFit/>
          </a:bodyPr>
          <a:lstStyle/>
          <a:p>
            <a:pPr algn="ctr" rtl="0"/>
            <a:r>
              <a:rPr lang="it" sz="2000"/>
              <a:t>Periodo di iscrizione speciale</a:t>
            </a:r>
          </a:p>
        </p:txBody>
      </p:sp>
      <p:sp>
        <p:nvSpPr>
          <p:cNvPr id="10" name="TextBox 9">
            <a:extLst>
              <a:ext uri="{FF2B5EF4-FFF2-40B4-BE49-F238E27FC236}">
                <a16:creationId xmlns:a16="http://schemas.microsoft.com/office/drawing/2014/main" id="{11AA5A29-D119-4763-BA9A-33AB4FDD6DA9}"/>
              </a:ext>
            </a:extLst>
          </p:cNvPr>
          <p:cNvSpPr txBox="1"/>
          <p:nvPr/>
        </p:nvSpPr>
        <p:spPr>
          <a:xfrm>
            <a:off x="2406748" y="5831026"/>
            <a:ext cx="8144501" cy="707886"/>
          </a:xfrm>
          <a:prstGeom prst="rect">
            <a:avLst/>
          </a:prstGeom>
          <a:solidFill>
            <a:schemeClr val="accent4">
              <a:lumMod val="40000"/>
              <a:lumOff val="60000"/>
            </a:schemeClr>
          </a:solidFill>
          <a:ln>
            <a:solidFill>
              <a:schemeClr val="accent5">
                <a:lumMod val="50000"/>
              </a:schemeClr>
            </a:solidFill>
          </a:ln>
        </p:spPr>
        <p:txBody>
          <a:bodyPr wrap="square" rtlCol="0">
            <a:spAutoFit/>
          </a:bodyPr>
          <a:lstStyle/>
          <a:p>
            <a:pPr algn="ctr" rtl="0"/>
            <a:r>
              <a:rPr lang="it" sz="2000"/>
              <a:t>Dopo 8 mesi, incorrerà in una penale per l'iscrizione tardiva e potrebbe non essere in grado di iscriversi fino al periodo di iscrizione generale.</a:t>
            </a:r>
          </a:p>
        </p:txBody>
      </p:sp>
    </p:spTree>
    <p:extLst>
      <p:ext uri="{BB962C8B-B14F-4D97-AF65-F5344CB8AC3E}">
        <p14:creationId xmlns:p14="http://schemas.microsoft.com/office/powerpoint/2010/main" val="398738321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rtlCol="0"/>
          <a:lstStyle/>
          <a:p>
            <a:pPr rtl="0"/>
            <a:fld id="{844A7B69-93E2-4D34-896D-EFDD7F03AB74}" type="slidenum">
              <a:rPr lang="en-US" smtClean="0"/>
              <a:t>70</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it" sz="4000">
                <a:solidFill>
                  <a:schemeClr val="bg1"/>
                </a:solidFill>
                <a:latin typeface="Arial" panose="020B0604020202020204" pitchFamily="34" charset="0"/>
                <a:cs typeface="Arial" panose="020B0604020202020204" pitchFamily="34" charset="0"/>
              </a:rPr>
              <a:t>Medicare Parte D</a:t>
            </a:r>
          </a:p>
          <a:p>
            <a:pPr algn="ctr" rtl="0"/>
            <a:endParaRPr lang="en-US" sz="1200" dirty="0">
              <a:solidFill>
                <a:schemeClr val="bg1"/>
              </a:solidFill>
              <a:latin typeface="Arial" panose="020B0604020202020204" pitchFamily="34" charset="0"/>
              <a:cs typeface="Arial" panose="020B0604020202020204" pitchFamily="34" charset="0"/>
            </a:endParaRPr>
          </a:p>
        </p:txBody>
      </p:sp>
      <p:grpSp>
        <p:nvGrpSpPr>
          <p:cNvPr id="7" name="Group 6" title="art">
            <a:extLst>
              <a:ext uri="{FF2B5EF4-FFF2-40B4-BE49-F238E27FC236}">
                <a16:creationId xmlns:a16="http://schemas.microsoft.com/office/drawing/2014/main" id="{94C478C5-267B-408B-898E-81FBB1F8B8FB}"/>
              </a:ext>
            </a:extLst>
          </p:cNvPr>
          <p:cNvGrpSpPr/>
          <p:nvPr/>
        </p:nvGrpSpPr>
        <p:grpSpPr>
          <a:xfrm>
            <a:off x="572737" y="2102432"/>
            <a:ext cx="1466303" cy="2277624"/>
            <a:chOff x="7108787" y="2022298"/>
            <a:chExt cx="1909569" cy="2312176"/>
          </a:xfrm>
        </p:grpSpPr>
        <p:pic>
          <p:nvPicPr>
            <p:cNvPr id="8" name="Picture 7" title="Part D icon">
              <a:extLst>
                <a:ext uri="{FF2B5EF4-FFF2-40B4-BE49-F238E27FC236}">
                  <a16:creationId xmlns:a16="http://schemas.microsoft.com/office/drawing/2014/main" id="{761CD212-A8E7-43A7-ABDE-17E2B152D12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14053" y="2022298"/>
              <a:ext cx="669230" cy="462663"/>
            </a:xfrm>
            <a:prstGeom prst="rect">
              <a:avLst/>
            </a:prstGeom>
          </p:spPr>
        </p:pic>
        <p:sp>
          <p:nvSpPr>
            <p:cNvPr id="9" name="TextBox 8" title="Part D Icon">
              <a:extLst>
                <a:ext uri="{FF2B5EF4-FFF2-40B4-BE49-F238E27FC236}">
                  <a16:creationId xmlns:a16="http://schemas.microsoft.com/office/drawing/2014/main" id="{D57A0D13-9F13-4E2E-A3A7-7DBC9F5A4891}"/>
                </a:ext>
              </a:extLst>
            </p:cNvPr>
            <p:cNvSpPr txBox="1"/>
            <p:nvPr/>
          </p:nvSpPr>
          <p:spPr>
            <a:xfrm>
              <a:off x="7108787" y="2678512"/>
              <a:ext cx="1909569" cy="1655962"/>
            </a:xfrm>
            <a:prstGeom prst="rect">
              <a:avLst/>
            </a:prstGeom>
            <a:noFill/>
          </p:spPr>
          <p:txBody>
            <a:bodyPr wrap="square" rtlCol="0">
              <a:spAutoFit/>
            </a:bodyPr>
            <a:lstStyle/>
            <a:p>
              <a:pPr algn="ctr" rtl="0"/>
              <a:r>
                <a:rPr lang="it" sz="2000" b="1">
                  <a:solidFill>
                    <a:schemeClr val="tx2"/>
                  </a:solidFill>
                </a:rPr>
                <a:t>Parte D</a:t>
              </a:r>
            </a:p>
            <a:p>
              <a:pPr algn="ctr" rtl="0"/>
              <a:r>
                <a:rPr lang="it" sz="2000">
                  <a:solidFill>
                    <a:schemeClr val="tx2"/>
                  </a:solidFill>
                </a:rPr>
                <a:t>Copertura Medicare per i farmaci da prescrizione</a:t>
              </a:r>
            </a:p>
          </p:txBody>
        </p:sp>
      </p:grpSp>
      <p:sp>
        <p:nvSpPr>
          <p:cNvPr id="2" name="Rectangle 1">
            <a:extLst>
              <a:ext uri="{FF2B5EF4-FFF2-40B4-BE49-F238E27FC236}">
                <a16:creationId xmlns:a16="http://schemas.microsoft.com/office/drawing/2014/main" id="{EA95CB36-4B99-45D0-97C8-1C33F9EC47EB}"/>
              </a:ext>
            </a:extLst>
          </p:cNvPr>
          <p:cNvSpPr/>
          <p:nvPr/>
        </p:nvSpPr>
        <p:spPr>
          <a:xfrm>
            <a:off x="3249973" y="1517657"/>
            <a:ext cx="3509294" cy="584775"/>
          </a:xfrm>
          <a:prstGeom prst="rect">
            <a:avLst/>
          </a:prstGeom>
        </p:spPr>
        <p:txBody>
          <a:bodyPr wrap="none" rtlCol="0">
            <a:spAutoFit/>
          </a:bodyPr>
          <a:lstStyle/>
          <a:p>
            <a:pPr rtl="0"/>
            <a:r>
              <a:rPr lang="it" sz="3200" b="1">
                <a:latin typeface="Arial" panose="020B0604020202020204" pitchFamily="34" charset="0"/>
                <a:cs typeface="Arial" panose="020B0604020202020204" pitchFamily="34" charset="0"/>
              </a:rPr>
              <a:t>Cosa è coperto </a:t>
            </a:r>
            <a:endParaRPr lang="en-US" sz="3200" b="1"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43A8923C-9103-4668-87EE-F78841CD6863}"/>
              </a:ext>
            </a:extLst>
          </p:cNvPr>
          <p:cNvSpPr/>
          <p:nvPr/>
        </p:nvSpPr>
        <p:spPr>
          <a:xfrm>
            <a:off x="2933007" y="2171688"/>
            <a:ext cx="8113535" cy="4154984"/>
          </a:xfrm>
          <a:prstGeom prst="rect">
            <a:avLst/>
          </a:prstGeom>
        </p:spPr>
        <p:txBody>
          <a:bodyPr wrap="square" rtlCol="0">
            <a:spAutoFit/>
          </a:bodyPr>
          <a:lstStyle/>
          <a:p>
            <a:pPr marL="342900" indent="-342900" rtl="0">
              <a:spcAft>
                <a:spcPts val="1200"/>
              </a:spcAft>
              <a:buFont typeface="Wingdings" panose="05000000000000000000" pitchFamily="2" charset="2"/>
              <a:buChar char="§"/>
            </a:pPr>
            <a:r>
              <a:rPr lang="it" sz="2800">
                <a:cs typeface="Arial" charset="0"/>
              </a:rPr>
              <a:t>Farmaci prescritti</a:t>
            </a:r>
          </a:p>
          <a:p>
            <a:pPr marL="342900" indent="-342900" rtl="0">
              <a:spcAft>
                <a:spcPts val="1200"/>
              </a:spcAft>
              <a:buFont typeface="Wingdings" panose="05000000000000000000" pitchFamily="2" charset="2"/>
              <a:buChar char="§"/>
            </a:pPr>
            <a:r>
              <a:rPr lang="it" sz="2800">
                <a:cs typeface="Arial" charset="0"/>
              </a:rPr>
              <a:t>Farmaci inclusi nel formulario di un piano (non tutti i farmaci sono coperti da tutti i piani).</a:t>
            </a:r>
          </a:p>
          <a:p>
            <a:pPr marL="342900" indent="-342900" rtl="0">
              <a:spcAft>
                <a:spcPts val="1200"/>
              </a:spcAft>
              <a:buFont typeface="Wingdings" panose="05000000000000000000" pitchFamily="2" charset="2"/>
              <a:buChar char="§"/>
            </a:pPr>
            <a:r>
              <a:rPr lang="it" sz="2800">
                <a:cs typeface="Arial" charset="0"/>
              </a:rPr>
              <a:t>Insulina e aghi e siringhe per la somministrazione di insulina</a:t>
            </a:r>
          </a:p>
          <a:p>
            <a:pPr marL="342900" indent="-342900" rtl="0">
              <a:spcAft>
                <a:spcPts val="1200"/>
              </a:spcAft>
              <a:buFont typeface="Wingdings" panose="05000000000000000000" pitchFamily="2" charset="2"/>
              <a:buChar char="§"/>
            </a:pPr>
            <a:r>
              <a:rPr lang="it" sz="2800">
                <a:cs typeface="Arial" charset="0"/>
              </a:rPr>
              <a:t>I farmaci devono essere prescritti dal medico.</a:t>
            </a:r>
          </a:p>
          <a:p>
            <a:pPr marL="342900" indent="-342900" rtl="0">
              <a:spcAft>
                <a:spcPts val="1200"/>
              </a:spcAft>
              <a:buFont typeface="Wingdings" panose="05000000000000000000" pitchFamily="2" charset="2"/>
              <a:buChar char="§"/>
            </a:pPr>
            <a:r>
              <a:rPr lang="it" sz="2800">
                <a:cs typeface="Arial" charset="0"/>
              </a:rPr>
              <a:t>La legge esclude dalla copertura della Parte D alcuni farmaci.</a:t>
            </a:r>
          </a:p>
        </p:txBody>
      </p:sp>
    </p:spTree>
    <p:extLst>
      <p:ext uri="{BB962C8B-B14F-4D97-AF65-F5344CB8AC3E}">
        <p14:creationId xmlns:p14="http://schemas.microsoft.com/office/powerpoint/2010/main" val="161825393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rtlCol="0"/>
          <a:lstStyle/>
          <a:p>
            <a:pPr rtl="0"/>
            <a:fld id="{844A7B69-93E2-4D34-896D-EFDD7F03AB74}" type="slidenum">
              <a:rPr lang="en-US" smtClean="0"/>
              <a:t>71</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it" sz="4000">
                <a:solidFill>
                  <a:schemeClr val="bg1"/>
                </a:solidFill>
                <a:latin typeface="Arial" panose="020B0604020202020204" pitchFamily="34" charset="0"/>
                <a:cs typeface="Arial" panose="020B0604020202020204" pitchFamily="34" charset="0"/>
              </a:rPr>
              <a:t>Medicare Parte D</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1C17910C-B812-4414-A756-FBDBFC6135A7}"/>
              </a:ext>
            </a:extLst>
          </p:cNvPr>
          <p:cNvSpPr/>
          <p:nvPr/>
        </p:nvSpPr>
        <p:spPr>
          <a:xfrm>
            <a:off x="3284943" y="1381713"/>
            <a:ext cx="4442242" cy="584775"/>
          </a:xfrm>
          <a:prstGeom prst="rect">
            <a:avLst/>
          </a:prstGeom>
        </p:spPr>
        <p:txBody>
          <a:bodyPr wrap="none" rtlCol="0">
            <a:spAutoFit/>
          </a:bodyPr>
          <a:lstStyle/>
          <a:p>
            <a:pPr rtl="0"/>
            <a:r>
              <a:rPr lang="it" sz="3200" b="1">
                <a:latin typeface="Arial" panose="020B0604020202020204" pitchFamily="34" charset="0"/>
                <a:cs typeface="Arial" panose="020B0604020202020204" pitchFamily="34" charset="0"/>
              </a:rPr>
              <a:t>Cosa non è coperto?</a:t>
            </a:r>
            <a:endParaRPr lang="en-US" sz="3200" b="1"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48A71B4A-51A0-41C4-9049-6F05834520EF}"/>
              </a:ext>
            </a:extLst>
          </p:cNvPr>
          <p:cNvSpPr/>
          <p:nvPr/>
        </p:nvSpPr>
        <p:spPr>
          <a:xfrm>
            <a:off x="2984155" y="1999208"/>
            <a:ext cx="8493040" cy="4539704"/>
          </a:xfrm>
          <a:prstGeom prst="rect">
            <a:avLst/>
          </a:prstGeom>
        </p:spPr>
        <p:txBody>
          <a:bodyPr wrap="square" rtlCol="0">
            <a:spAutoFit/>
          </a:bodyPr>
          <a:lstStyle/>
          <a:p>
            <a:pPr marL="342900" indent="-342900" rtl="0">
              <a:spcAft>
                <a:spcPts val="600"/>
              </a:spcAft>
              <a:buFont typeface="Wingdings" panose="05000000000000000000" pitchFamily="2" charset="2"/>
              <a:buChar char="§"/>
            </a:pPr>
            <a:r>
              <a:rPr lang="it" sz="2400" dirty="0">
                <a:cs typeface="Arial" charset="0"/>
              </a:rPr>
              <a:t>Farmaci che non sono presenti nel formulario del piano. </a:t>
            </a:r>
          </a:p>
          <a:p>
            <a:pPr marL="342900" indent="-342900" rtl="0">
              <a:spcAft>
                <a:spcPts val="600"/>
              </a:spcAft>
              <a:buFont typeface="Wingdings" panose="05000000000000000000" pitchFamily="2" charset="2"/>
              <a:buChar char="§"/>
            </a:pPr>
            <a:r>
              <a:rPr lang="it" sz="2400" dirty="0">
                <a:cs typeface="Arial" charset="0"/>
              </a:rPr>
              <a:t>Farmaci da banco e senza prescrizione medica</a:t>
            </a:r>
          </a:p>
          <a:p>
            <a:pPr marL="342900" indent="-342900" rtl="0">
              <a:spcAft>
                <a:spcPts val="600"/>
              </a:spcAft>
              <a:buFont typeface="Wingdings" panose="05000000000000000000" pitchFamily="2" charset="2"/>
              <a:buChar char="§"/>
            </a:pPr>
            <a:r>
              <a:rPr lang="it" sz="2400" dirty="0">
                <a:cs typeface="Arial" charset="0"/>
              </a:rPr>
              <a:t>Farmaci che non sono approvati dalla Federal Drug Administration (FDA)</a:t>
            </a:r>
          </a:p>
          <a:p>
            <a:pPr marL="342900" indent="-342900" rtl="0">
              <a:spcAft>
                <a:spcPts val="600"/>
              </a:spcAft>
              <a:buFont typeface="Wingdings" panose="05000000000000000000" pitchFamily="2" charset="2"/>
              <a:buChar char="§"/>
            </a:pPr>
            <a:r>
              <a:rPr lang="it" sz="2400" dirty="0">
                <a:cs typeface="Arial" charset="0"/>
              </a:rPr>
              <a:t>Vitamine e minerali</a:t>
            </a:r>
          </a:p>
          <a:p>
            <a:pPr marL="342900" indent="-342900" rtl="0">
              <a:spcAft>
                <a:spcPts val="600"/>
              </a:spcAft>
              <a:buFont typeface="Wingdings" panose="05000000000000000000" pitchFamily="2" charset="2"/>
              <a:buChar char="§"/>
            </a:pPr>
            <a:r>
              <a:rPr lang="it" sz="2400" dirty="0">
                <a:cs typeface="Arial" charset="0"/>
              </a:rPr>
              <a:t>Farmaci per la tosse</a:t>
            </a:r>
          </a:p>
          <a:p>
            <a:pPr marL="342900" indent="-342900" rtl="0">
              <a:spcAft>
                <a:spcPts val="600"/>
              </a:spcAft>
              <a:buFont typeface="Wingdings" panose="05000000000000000000" pitchFamily="2" charset="2"/>
              <a:buChar char="§"/>
            </a:pPr>
            <a:r>
              <a:rPr lang="it" sz="2400" dirty="0">
                <a:cs typeface="Arial" charset="0"/>
              </a:rPr>
              <a:t>Farmaci per la DE</a:t>
            </a:r>
          </a:p>
          <a:p>
            <a:pPr marL="342900" indent="-342900" rtl="0">
              <a:buFont typeface="Wingdings" panose="05000000000000000000" pitchFamily="2" charset="2"/>
              <a:buChar char="§"/>
            </a:pPr>
            <a:r>
              <a:rPr lang="it" sz="2400" dirty="0">
                <a:cs typeface="Arial" charset="0"/>
              </a:rPr>
              <a:t>Farmaci a scopo cosmetico</a:t>
            </a:r>
          </a:p>
          <a:p>
            <a:pPr marL="800100" lvl="1" indent="-342900" rtl="0">
              <a:buFont typeface="Wingdings" panose="05000000000000000000" pitchFamily="2" charset="2"/>
              <a:buChar char="§"/>
            </a:pPr>
            <a:r>
              <a:rPr lang="it" sz="2000" dirty="0">
                <a:cs typeface="Arial" charset="0"/>
              </a:rPr>
              <a:t>Perdita o aumento di peso</a:t>
            </a:r>
          </a:p>
          <a:p>
            <a:pPr marL="800100" lvl="1" indent="-342900" rtl="0">
              <a:spcAft>
                <a:spcPts val="600"/>
              </a:spcAft>
              <a:buFont typeface="Wingdings" panose="05000000000000000000" pitchFamily="2" charset="2"/>
              <a:buChar char="§"/>
            </a:pPr>
            <a:r>
              <a:rPr lang="it" sz="2000" dirty="0">
                <a:cs typeface="Arial" charset="0"/>
              </a:rPr>
              <a:t>Perdita di capelli</a:t>
            </a:r>
            <a:endParaRPr lang="en-US" altLang="en-US" sz="2200" dirty="0">
              <a:cs typeface="Arial" charset="0"/>
            </a:endParaRPr>
          </a:p>
          <a:p>
            <a:pPr marL="342900" indent="-342900" rtl="0">
              <a:spcAft>
                <a:spcPts val="600"/>
              </a:spcAft>
              <a:buFont typeface="Wingdings" panose="05000000000000000000" pitchFamily="2" charset="2"/>
              <a:buChar char="§"/>
            </a:pPr>
            <a:r>
              <a:rPr lang="it" sz="2400" dirty="0">
                <a:cs typeface="Arial" charset="0"/>
              </a:rPr>
              <a:t>Farmaci prescritti per uso "off label</a:t>
            </a:r>
          </a:p>
        </p:txBody>
      </p:sp>
      <p:pic>
        <p:nvPicPr>
          <p:cNvPr id="10" name="Picture 9">
            <a:extLst>
              <a:ext uri="{FF2B5EF4-FFF2-40B4-BE49-F238E27FC236}">
                <a16:creationId xmlns:a16="http://schemas.microsoft.com/office/drawing/2014/main" id="{72540469-CD81-4F9D-90CE-AB2DDECF75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440" y="2240205"/>
            <a:ext cx="1855304" cy="1614114"/>
          </a:xfrm>
          <a:prstGeom prst="rect">
            <a:avLst/>
          </a:prstGeom>
        </p:spPr>
      </p:pic>
    </p:spTree>
    <p:extLst>
      <p:ext uri="{BB962C8B-B14F-4D97-AF65-F5344CB8AC3E}">
        <p14:creationId xmlns:p14="http://schemas.microsoft.com/office/powerpoint/2010/main" val="83193089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rtlCol="0"/>
          <a:lstStyle/>
          <a:p>
            <a:pPr rtl="0"/>
            <a:fld id="{844A7B69-93E2-4D34-896D-EFDD7F03AB74}" type="slidenum">
              <a:rPr lang="en-US" smtClean="0"/>
              <a:t>72</a:t>
            </a:fld>
            <a:endParaRPr lang="en-US" dirty="0"/>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it" sz="4000">
                <a:solidFill>
                  <a:schemeClr val="bg1"/>
                </a:solidFill>
                <a:latin typeface="Arial" panose="020B0604020202020204" pitchFamily="34" charset="0"/>
                <a:cs typeface="Arial" panose="020B0604020202020204" pitchFamily="34" charset="0"/>
              </a:rPr>
              <a:t>SeniorCare</a:t>
            </a:r>
            <a:endParaRPr lang="en-US" sz="4000" dirty="0">
              <a:solidFill>
                <a:schemeClr val="bg1"/>
              </a:solidFill>
              <a:latin typeface="Arial" panose="020B0604020202020204" pitchFamily="34" charset="0"/>
              <a:cs typeface="Arial" panose="020B0604020202020204" pitchFamily="34" charset="0"/>
            </a:endParaRP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2530A1FF-884F-4F0A-AFDE-6B39CFEB1464}"/>
              </a:ext>
            </a:extLst>
          </p:cNvPr>
          <p:cNvSpPr/>
          <p:nvPr/>
        </p:nvSpPr>
        <p:spPr>
          <a:xfrm>
            <a:off x="1531838" y="1265794"/>
            <a:ext cx="10035119" cy="1015663"/>
          </a:xfrm>
          <a:prstGeom prst="rect">
            <a:avLst/>
          </a:prstGeom>
        </p:spPr>
        <p:txBody>
          <a:bodyPr wrap="none" rtlCol="0">
            <a:spAutoFit/>
          </a:bodyPr>
          <a:lstStyle/>
          <a:p>
            <a:pPr rtl="0"/>
            <a:r>
              <a:rPr lang="it" sz="3000" b="1" dirty="0">
                <a:latin typeface="Arial" panose="020B0604020202020204" pitchFamily="34" charset="0"/>
                <a:cs typeface="Arial" panose="020B0604020202020204" pitchFamily="34" charset="0"/>
              </a:rPr>
              <a:t>Programma di assistenza per farmaci su prescrizione </a:t>
            </a:r>
            <a:endParaRPr lang="hu-HU" sz="3000" b="1" dirty="0">
              <a:latin typeface="Arial" panose="020B0604020202020204" pitchFamily="34" charset="0"/>
              <a:cs typeface="Arial" panose="020B0604020202020204" pitchFamily="34" charset="0"/>
            </a:endParaRPr>
          </a:p>
          <a:p>
            <a:pPr rtl="0"/>
            <a:r>
              <a:rPr lang="it" sz="3000" b="1" dirty="0">
                <a:latin typeface="Arial" panose="020B0604020202020204" pitchFamily="34" charset="0"/>
                <a:cs typeface="Arial" panose="020B0604020202020204" pitchFamily="34" charset="0"/>
              </a:rPr>
              <a:t>del Wisconsin</a:t>
            </a:r>
          </a:p>
        </p:txBody>
      </p:sp>
      <p:sp>
        <p:nvSpPr>
          <p:cNvPr id="3" name="Rectangle 2">
            <a:extLst>
              <a:ext uri="{FF2B5EF4-FFF2-40B4-BE49-F238E27FC236}">
                <a16:creationId xmlns:a16="http://schemas.microsoft.com/office/drawing/2014/main" id="{EF96D4C7-033B-4412-A88E-E8904DB9518B}"/>
              </a:ext>
            </a:extLst>
          </p:cNvPr>
          <p:cNvSpPr/>
          <p:nvPr/>
        </p:nvSpPr>
        <p:spPr>
          <a:xfrm>
            <a:off x="457561" y="2171592"/>
            <a:ext cx="7504804" cy="4458849"/>
          </a:xfrm>
          <a:prstGeom prst="rect">
            <a:avLst/>
          </a:prstGeom>
        </p:spPr>
        <p:txBody>
          <a:bodyPr wrap="square" rtlCol="0">
            <a:spAutoFit/>
          </a:bodyPr>
          <a:lstStyle/>
          <a:p>
            <a:pPr marL="342900" indent="-342900" rtl="0">
              <a:spcAft>
                <a:spcPts val="600"/>
              </a:spcAft>
              <a:buFont typeface="Wingdings" panose="05000000000000000000" pitchFamily="2" charset="2"/>
              <a:buChar char="§"/>
            </a:pPr>
            <a:r>
              <a:rPr lang="it" sz="2100" dirty="0">
                <a:cs typeface="Arial" charset="0"/>
              </a:rPr>
              <a:t>Disponibile per i residenti del Wisconsin di età pari o superiore a 65 anni, </a:t>
            </a:r>
            <a:r>
              <a:rPr lang="it" sz="2100" dirty="0"/>
              <a:t>cittadini statunitensi o immigrati qualificati.</a:t>
            </a:r>
            <a:endParaRPr lang="en-US" altLang="en-US" sz="2100" dirty="0">
              <a:cs typeface="Arial" charset="0"/>
            </a:endParaRPr>
          </a:p>
          <a:p>
            <a:pPr marL="342900" indent="-342900" rtl="0">
              <a:spcAft>
                <a:spcPts val="600"/>
              </a:spcAft>
              <a:buFont typeface="Wingdings" panose="05000000000000000000" pitchFamily="2" charset="2"/>
              <a:buChar char="§"/>
            </a:pPr>
            <a:r>
              <a:rPr lang="it" sz="2100" dirty="0">
                <a:cs typeface="Arial" charset="0"/>
              </a:rPr>
              <a:t>Tassa di iscrizione annuale di 30 dollari. (Nessun premio mensile).</a:t>
            </a:r>
          </a:p>
          <a:p>
            <a:pPr marL="342900" indent="-342900" rtl="0">
              <a:spcAft>
                <a:spcPts val="600"/>
              </a:spcAft>
              <a:buFont typeface="Wingdings" panose="05000000000000000000" pitchFamily="2" charset="2"/>
              <a:buChar char="§"/>
            </a:pPr>
            <a:r>
              <a:rPr lang="it" sz="2100" dirty="0">
                <a:cs typeface="Arial" charset="0"/>
              </a:rPr>
              <a:t>Copertura accreditabile. (Evita la penalizzazione della Parte D).</a:t>
            </a:r>
          </a:p>
          <a:p>
            <a:pPr marL="342900" indent="-342900" rtl="0">
              <a:spcAft>
                <a:spcPts val="600"/>
              </a:spcAft>
              <a:buFont typeface="Wingdings" panose="05000000000000000000" pitchFamily="2" charset="2"/>
              <a:buChar char="§"/>
            </a:pPr>
            <a:r>
              <a:rPr lang="it" sz="2100" dirty="0">
                <a:cs typeface="Arial" charset="0"/>
              </a:rPr>
              <a:t>Il reddito annuo determina il livello di copertura.</a:t>
            </a:r>
          </a:p>
          <a:p>
            <a:pPr marL="800100" lvl="1" indent="-342900" rtl="0">
              <a:spcAft>
                <a:spcPts val="600"/>
              </a:spcAft>
              <a:buFont typeface="Wingdings" panose="05000000000000000000" pitchFamily="2" charset="2"/>
              <a:buChar char="§"/>
            </a:pPr>
            <a:r>
              <a:rPr lang="it" sz="2100" dirty="0">
                <a:cs typeface="Arial" charset="0"/>
              </a:rPr>
              <a:t>Nessuna franchigia al livello 1.</a:t>
            </a:r>
          </a:p>
          <a:p>
            <a:pPr marL="800100" lvl="1" indent="-342900" rtl="0">
              <a:spcAft>
                <a:spcPts val="600"/>
              </a:spcAft>
              <a:buFont typeface="Wingdings" panose="05000000000000000000" pitchFamily="2" charset="2"/>
              <a:buChar char="§"/>
            </a:pPr>
            <a:r>
              <a:rPr lang="it" sz="2100" dirty="0">
                <a:cs typeface="Arial" charset="0"/>
              </a:rPr>
              <a:t>I livelli 2a e 2b prevedono una franchigia.</a:t>
            </a:r>
          </a:p>
          <a:p>
            <a:pPr marL="800100" lvl="1" indent="-342900" rtl="0">
              <a:spcAft>
                <a:spcPts val="600"/>
              </a:spcAft>
              <a:buFont typeface="Wingdings" panose="05000000000000000000" pitchFamily="2" charset="2"/>
              <a:buChar char="§"/>
            </a:pPr>
            <a:r>
              <a:rPr lang="it" sz="2100" dirty="0">
                <a:cs typeface="Arial" charset="0"/>
              </a:rPr>
              <a:t>Il livello 3 prevede una franchigia e un limite di spesa.</a:t>
            </a:r>
          </a:p>
          <a:p>
            <a:pPr marL="342900" indent="-342900" rtl="0">
              <a:lnSpc>
                <a:spcPct val="150000"/>
              </a:lnSpc>
              <a:buFont typeface="Wingdings" panose="05000000000000000000" pitchFamily="2" charset="2"/>
              <a:buChar char="§"/>
            </a:pPr>
            <a:r>
              <a:rPr lang="it" sz="2100" dirty="0">
                <a:cs typeface="Arial" charset="0"/>
              </a:rPr>
              <a:t>Nessun limite di attività.</a:t>
            </a:r>
          </a:p>
          <a:p>
            <a:pPr marL="342900" indent="-342900" rtl="0">
              <a:lnSpc>
                <a:spcPct val="150000"/>
              </a:lnSpc>
              <a:buFont typeface="Wingdings" panose="05000000000000000000" pitchFamily="2" charset="2"/>
              <a:buChar char="§"/>
            </a:pPr>
            <a:r>
              <a:rPr lang="it" sz="2100" dirty="0">
                <a:cs typeface="Arial" charset="0"/>
              </a:rPr>
              <a:t>Può essere utilizzato da solo o in aggiunta alla Parte D.</a:t>
            </a:r>
          </a:p>
        </p:txBody>
      </p:sp>
      <p:sp>
        <p:nvSpPr>
          <p:cNvPr id="7" name="TextBox 6">
            <a:extLst>
              <a:ext uri="{FF2B5EF4-FFF2-40B4-BE49-F238E27FC236}">
                <a16:creationId xmlns:a16="http://schemas.microsoft.com/office/drawing/2014/main" id="{7F56AF19-575E-42C8-95EA-FEF5E9154CCB}"/>
              </a:ext>
            </a:extLst>
          </p:cNvPr>
          <p:cNvSpPr txBox="1"/>
          <p:nvPr/>
        </p:nvSpPr>
        <p:spPr>
          <a:xfrm>
            <a:off x="8175404" y="2095155"/>
            <a:ext cx="3604592" cy="4278094"/>
          </a:xfrm>
          <a:prstGeom prst="rect">
            <a:avLst/>
          </a:prstGeom>
          <a:solidFill>
            <a:schemeClr val="bg1"/>
          </a:solidFill>
          <a:ln>
            <a:solidFill>
              <a:schemeClr val="accent1">
                <a:lumMod val="50000"/>
              </a:schemeClr>
            </a:solidFill>
          </a:ln>
        </p:spPr>
        <p:txBody>
          <a:bodyPr wrap="square" rtlCol="0">
            <a:spAutoFit/>
          </a:bodyPr>
          <a:lstStyle/>
          <a:p>
            <a:pPr rtl="0"/>
            <a:endParaRPr lang="en-US" sz="2000" dirty="0"/>
          </a:p>
          <a:p>
            <a:pPr rtl="0"/>
            <a:endParaRPr lang="en-US" sz="2000" dirty="0"/>
          </a:p>
          <a:p>
            <a:pPr rtl="0"/>
            <a:endParaRPr lang="en-US" sz="2000" dirty="0"/>
          </a:p>
          <a:p>
            <a:pPr rtl="0"/>
            <a:endParaRPr lang="en-US" sz="2000" dirty="0"/>
          </a:p>
          <a:p>
            <a:pPr algn="ctr" rtl="0"/>
            <a:r>
              <a:rPr lang="it" sz="2400"/>
              <a:t>Per maggiori informazioni o per scaricare una domanda di partecipazione: </a:t>
            </a:r>
            <a:r>
              <a:rPr lang="it" sz="2400">
                <a:hlinkClick r:id="rId3"/>
              </a:rPr>
              <a:t>www.dhs.wisconsin.gov/</a:t>
            </a:r>
            <a:br>
              <a:rPr lang="en-US" sz="2400" dirty="0">
                <a:hlinkClick r:id="rId3"/>
              </a:rPr>
            </a:br>
            <a:r>
              <a:rPr lang="it" sz="2400">
                <a:hlinkClick r:id="rId3"/>
              </a:rPr>
              <a:t>seniorcare</a:t>
            </a:r>
            <a:endParaRPr lang="en-US" sz="2400" dirty="0"/>
          </a:p>
          <a:p>
            <a:pPr algn="ctr" rtl="0"/>
            <a:endParaRPr lang="en-US" sz="2400" dirty="0"/>
          </a:p>
          <a:p>
            <a:pPr algn="ctr" rtl="0"/>
            <a:r>
              <a:rPr lang="it" sz="2400"/>
              <a:t>Oppure chiamare</a:t>
            </a:r>
          </a:p>
          <a:p>
            <a:pPr algn="ctr" rtl="0"/>
            <a:r>
              <a:rPr lang="it" sz="2800"/>
              <a:t> 1-800-657-2038</a:t>
            </a:r>
          </a:p>
          <a:p>
            <a:pPr rtl="0"/>
            <a:endParaRPr lang="en-US" sz="2000" dirty="0"/>
          </a:p>
        </p:txBody>
      </p:sp>
      <p:pic>
        <p:nvPicPr>
          <p:cNvPr id="11" name="Picture 10">
            <a:extLst>
              <a:ext uri="{FF2B5EF4-FFF2-40B4-BE49-F238E27FC236}">
                <a16:creationId xmlns:a16="http://schemas.microsoft.com/office/drawing/2014/main" id="{E3268909-E8C7-47CF-A028-763EC163D8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10600" y="2327913"/>
            <a:ext cx="2734200" cy="1019629"/>
          </a:xfrm>
          <a:prstGeom prst="rect">
            <a:avLst/>
          </a:prstGeom>
        </p:spPr>
      </p:pic>
    </p:spTree>
    <p:extLst>
      <p:ext uri="{BB962C8B-B14F-4D97-AF65-F5344CB8AC3E}">
        <p14:creationId xmlns:p14="http://schemas.microsoft.com/office/powerpoint/2010/main" val="323074280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it" sz="4000">
                <a:solidFill>
                  <a:schemeClr val="bg1"/>
                </a:solidFill>
                <a:latin typeface="Arial" panose="020B0604020202020204" pitchFamily="34" charset="0"/>
                <a:cs typeface="Arial" panose="020B0604020202020204" pitchFamily="34" charset="0"/>
              </a:rPr>
              <a:t>Periodo Annuale di Apertura delle Iscrizioni</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94908FCD-2DDD-4C8F-9CE7-A5C2A6C71850}"/>
              </a:ext>
            </a:extLst>
          </p:cNvPr>
          <p:cNvSpPr/>
          <p:nvPr/>
        </p:nvSpPr>
        <p:spPr>
          <a:xfrm>
            <a:off x="3304232" y="1404540"/>
            <a:ext cx="6968425" cy="3693319"/>
          </a:xfrm>
          <a:prstGeom prst="rect">
            <a:avLst/>
          </a:prstGeom>
        </p:spPr>
        <p:txBody>
          <a:bodyPr wrap="square" rtlCol="0">
            <a:spAutoFit/>
          </a:bodyPr>
          <a:lstStyle/>
          <a:p>
            <a:pPr algn="ctr" rtl="0">
              <a:defRPr/>
            </a:pPr>
            <a:r>
              <a:rPr lang="it" sz="4000" b="1">
                <a:cs typeface="Arial" panose="020B0604020202020204" pitchFamily="34" charset="0"/>
              </a:rPr>
              <a:t>15 ottobre - 7 dicembre</a:t>
            </a:r>
          </a:p>
          <a:p>
            <a:pPr marL="285750" indent="-285750" rtl="0">
              <a:buFont typeface="Arial" panose="020B0604020202020204" pitchFamily="34" charset="0"/>
              <a:buChar char="•"/>
              <a:defRPr/>
            </a:pPr>
            <a:endParaRPr lang="en-US" sz="4000" dirty="0">
              <a:cs typeface="Arial" panose="020B0604020202020204" pitchFamily="34" charset="0"/>
            </a:endParaRPr>
          </a:p>
          <a:p>
            <a:pPr marL="285750" indent="-285750" rtl="0">
              <a:spcAft>
                <a:spcPts val="1200"/>
              </a:spcAft>
              <a:buFont typeface="Arial" panose="020B0604020202020204" pitchFamily="34" charset="0"/>
              <a:buChar char="•"/>
              <a:defRPr/>
            </a:pPr>
            <a:r>
              <a:rPr lang="it" sz="2400">
                <a:cs typeface="Arial" panose="020B0604020202020204" pitchFamily="34" charset="0"/>
              </a:rPr>
              <a:t>I piani Medicare Parte D, così come i piani Medicare Advantage (Parte C), possono cambiare i dettagli dei loro piani ogni anno.</a:t>
            </a:r>
          </a:p>
          <a:p>
            <a:pPr marL="285750" indent="-285750" rtl="0">
              <a:buFont typeface="Arial" panose="020B0604020202020204" pitchFamily="34" charset="0"/>
              <a:buChar char="•"/>
              <a:defRPr/>
            </a:pPr>
            <a:r>
              <a:rPr lang="it" sz="2400">
                <a:cs typeface="Arial" panose="020B0604020202020204" pitchFamily="34" charset="0"/>
              </a:rPr>
              <a:t>Le formule dei piani, le reti di farmacie, i premi e altri costi possono cambiare ogni anno.</a:t>
            </a:r>
          </a:p>
          <a:p>
            <a:pPr rtl="0">
              <a:defRPr/>
            </a:pPr>
            <a:endParaRPr lang="en-US" sz="2400" dirty="0">
              <a:cs typeface="Arial" panose="020B0604020202020204" pitchFamily="34" charset="0"/>
            </a:endParaRPr>
          </a:p>
        </p:txBody>
      </p:sp>
      <p:sp>
        <p:nvSpPr>
          <p:cNvPr id="10" name="Slide Number Placeholder 9">
            <a:extLst>
              <a:ext uri="{FF2B5EF4-FFF2-40B4-BE49-F238E27FC236}">
                <a16:creationId xmlns:a16="http://schemas.microsoft.com/office/drawing/2014/main" id="{88F112F3-D0A5-45B5-848E-340619FBA983}"/>
              </a:ext>
            </a:extLst>
          </p:cNvPr>
          <p:cNvSpPr>
            <a:spLocks noGrp="1"/>
          </p:cNvSpPr>
          <p:nvPr>
            <p:ph type="sldNum" sz="quarter" idx="12"/>
          </p:nvPr>
        </p:nvSpPr>
        <p:spPr/>
        <p:txBody>
          <a:bodyPr rtlCol="0"/>
          <a:lstStyle/>
          <a:p>
            <a:pPr rtl="0"/>
            <a:fld id="{844A7B69-93E2-4D34-896D-EFDD7F03AB74}" type="slidenum">
              <a:rPr lang="en-US" smtClean="0"/>
              <a:t>73</a:t>
            </a:fld>
            <a:endParaRPr lang="en-US"/>
          </a:p>
        </p:txBody>
      </p:sp>
      <p:pic>
        <p:nvPicPr>
          <p:cNvPr id="6" name="Picture 5">
            <a:extLst>
              <a:ext uri="{FF2B5EF4-FFF2-40B4-BE49-F238E27FC236}">
                <a16:creationId xmlns:a16="http://schemas.microsoft.com/office/drawing/2014/main" id="{766F160A-47A6-4B67-8D86-796AA1617641}"/>
              </a:ext>
            </a:extLst>
          </p:cNvPr>
          <p:cNvPicPr/>
          <p:nvPr/>
        </p:nvPicPr>
        <p:blipFill>
          <a:blip r:embed="rId3">
            <a:extLst>
              <a:ext uri="{28A0092B-C50C-407E-A947-70E740481C1C}">
                <a14:useLocalDpi xmlns:a14="http://schemas.microsoft.com/office/drawing/2010/main" val="0"/>
              </a:ext>
            </a:extLst>
          </a:blip>
          <a:stretch>
            <a:fillRect/>
          </a:stretch>
        </p:blipFill>
        <p:spPr>
          <a:xfrm>
            <a:off x="944141" y="2789884"/>
            <a:ext cx="1950403" cy="3017519"/>
          </a:xfrm>
          <a:prstGeom prst="rect">
            <a:avLst/>
          </a:prstGeom>
        </p:spPr>
      </p:pic>
      <p:sp>
        <p:nvSpPr>
          <p:cNvPr id="2" name="TextBox 1">
            <a:extLst>
              <a:ext uri="{FF2B5EF4-FFF2-40B4-BE49-F238E27FC236}">
                <a16:creationId xmlns:a16="http://schemas.microsoft.com/office/drawing/2014/main" id="{50991334-B14C-45B7-BEF2-05F905605FEA}"/>
              </a:ext>
            </a:extLst>
          </p:cNvPr>
          <p:cNvSpPr txBox="1"/>
          <p:nvPr/>
        </p:nvSpPr>
        <p:spPr>
          <a:xfrm>
            <a:off x="3525519" y="5099517"/>
            <a:ext cx="6181025" cy="707886"/>
          </a:xfrm>
          <a:prstGeom prst="rect">
            <a:avLst/>
          </a:prstGeom>
          <a:noFill/>
        </p:spPr>
        <p:txBody>
          <a:bodyPr wrap="square" rtlCol="0">
            <a:spAutoFit/>
          </a:bodyPr>
          <a:lstStyle/>
          <a:p>
            <a:pPr rtl="0"/>
            <a:r>
              <a:rPr lang="it" sz="4000" b="1"/>
              <a:t>Rivedere il proprio piano ogni anno!</a:t>
            </a:r>
          </a:p>
        </p:txBody>
      </p:sp>
    </p:spTree>
    <p:extLst>
      <p:ext uri="{BB962C8B-B14F-4D97-AF65-F5344CB8AC3E}">
        <p14:creationId xmlns:p14="http://schemas.microsoft.com/office/powerpoint/2010/main" val="1069110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10" presetClass="entr" presetSubtype="0" fill="hold" nodeType="withEffect">
                                  <p:stCondLst>
                                    <p:cond delay="25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it" sz="4000" dirty="0">
                <a:solidFill>
                  <a:schemeClr val="bg1"/>
                </a:solidFill>
                <a:latin typeface="Arial" panose="020B0604020202020204" pitchFamily="34" charset="0"/>
                <a:cs typeface="Arial" panose="020B0604020202020204" pitchFamily="34" charset="0"/>
              </a:rPr>
              <a:t>Assistenza locale per gli utenti di Medicare</a:t>
            </a:r>
            <a:endParaRPr lang="en-US" sz="4000" dirty="0">
              <a:solidFill>
                <a:schemeClr val="bg1"/>
              </a:solidFill>
              <a:latin typeface="Arial" panose="020B0604020202020204" pitchFamily="34" charset="0"/>
              <a:cs typeface="Arial" panose="020B0604020202020204" pitchFamily="34" charset="0"/>
            </a:endParaRP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94908FCD-2DDD-4C8F-9CE7-A5C2A6C71850}"/>
              </a:ext>
            </a:extLst>
          </p:cNvPr>
          <p:cNvSpPr/>
          <p:nvPr/>
        </p:nvSpPr>
        <p:spPr>
          <a:xfrm>
            <a:off x="1183341" y="1254789"/>
            <a:ext cx="9673857" cy="4985980"/>
          </a:xfrm>
          <a:prstGeom prst="rect">
            <a:avLst/>
          </a:prstGeom>
        </p:spPr>
        <p:txBody>
          <a:bodyPr wrap="square" rtlCol="0">
            <a:spAutoFit/>
          </a:bodyPr>
          <a:lstStyle/>
          <a:p>
            <a:pPr algn="ctr" rtl="0">
              <a:defRPr/>
            </a:pPr>
            <a:r>
              <a:rPr lang="it" sz="4000" b="1" dirty="0">
                <a:cs typeface="Arial" panose="020B0604020202020204" pitchFamily="34" charset="0"/>
              </a:rPr>
              <a:t>Ottieni un aiuto gratuito e imparziale!</a:t>
            </a:r>
          </a:p>
          <a:p>
            <a:pPr algn="ctr" rtl="0">
              <a:spcAft>
                <a:spcPts val="600"/>
              </a:spcAft>
              <a:defRPr/>
            </a:pPr>
            <a:endParaRPr lang="en-US" sz="2400" b="1" dirty="0">
              <a:cs typeface="Arial" panose="020B0604020202020204" pitchFamily="34" charset="0"/>
            </a:endParaRPr>
          </a:p>
          <a:p>
            <a:pPr marL="285750" indent="-285750" rtl="0">
              <a:spcAft>
                <a:spcPts val="600"/>
              </a:spcAft>
              <a:buFont typeface="Arial" panose="020B0604020202020204" pitchFamily="34" charset="0"/>
              <a:buChar char="•"/>
              <a:defRPr/>
            </a:pPr>
            <a:r>
              <a:rPr lang="it" sz="2800" dirty="0">
                <a:cs typeface="Arial" panose="020B0604020202020204" pitchFamily="34" charset="0"/>
              </a:rPr>
              <a:t>Medicare Plan Finder all’indirizzo: </a:t>
            </a:r>
            <a:r>
              <a:rPr lang="it" sz="2800" dirty="0">
                <a:cs typeface="Arial" panose="020B0604020202020204" pitchFamily="34" charset="0"/>
                <a:hlinkClick r:id="rId3"/>
              </a:rPr>
              <a:t>www.medicare.gov</a:t>
            </a:r>
            <a:endParaRPr lang="en-US" sz="2800" dirty="0">
              <a:cs typeface="Arial" panose="020B0604020202020204" pitchFamily="34" charset="0"/>
            </a:endParaRPr>
          </a:p>
          <a:p>
            <a:pPr marL="285750" indent="-285750" rtl="0">
              <a:spcAft>
                <a:spcPts val="600"/>
              </a:spcAft>
              <a:buFont typeface="Arial" panose="020B0604020202020204" pitchFamily="34" charset="0"/>
              <a:buChar char="•"/>
              <a:defRPr/>
            </a:pPr>
            <a:r>
              <a:rPr lang="it" sz="2800" dirty="0">
                <a:cs typeface="Arial" panose="020B0604020202020204" pitchFamily="34" charset="0"/>
              </a:rPr>
              <a:t>Medicare: </a:t>
            </a:r>
            <a:r>
              <a:rPr lang="it" sz="2800" b="1" dirty="0">
                <a:cs typeface="Arial" panose="020B0604020202020204" pitchFamily="34" charset="0"/>
              </a:rPr>
              <a:t>1-800-633-4227</a:t>
            </a:r>
          </a:p>
          <a:p>
            <a:pPr marL="285750" indent="-285750" rtl="0">
              <a:spcAft>
                <a:spcPts val="600"/>
              </a:spcAft>
              <a:buFont typeface="Arial" panose="020B0604020202020204" pitchFamily="34" charset="0"/>
              <a:buChar char="•"/>
              <a:defRPr/>
            </a:pPr>
            <a:r>
              <a:rPr lang="it" sz="2800" dirty="0">
                <a:cs typeface="Arial" panose="020B0604020202020204" pitchFamily="34" charset="0"/>
              </a:rPr>
              <a:t>Programma di assistenza sanitaria (SHIP) dello Stato del Wisconsin:</a:t>
            </a:r>
          </a:p>
          <a:p>
            <a:pPr marL="742950" lvl="1" indent="-285750" rtl="0">
              <a:spcAft>
                <a:spcPts val="600"/>
              </a:spcAft>
              <a:buFont typeface="Arial" panose="020B0604020202020204" pitchFamily="34" charset="0"/>
              <a:buChar char="•"/>
              <a:defRPr/>
            </a:pPr>
            <a:r>
              <a:rPr lang="it" sz="2800" dirty="0">
                <a:cs typeface="Arial" panose="020B0604020202020204" pitchFamily="34" charset="0"/>
              </a:rPr>
              <a:t>Numero di assistenza Medigap:  </a:t>
            </a:r>
            <a:r>
              <a:rPr lang="it" sz="2800" b="1" dirty="0">
                <a:cs typeface="Arial" panose="020B0604020202020204" pitchFamily="34" charset="0"/>
              </a:rPr>
              <a:t>1-800-242-1060</a:t>
            </a:r>
          </a:p>
          <a:p>
            <a:pPr marL="742950" lvl="1" indent="-285750" rtl="0">
              <a:spcAft>
                <a:spcPts val="600"/>
              </a:spcAft>
              <a:buFont typeface="Arial" panose="020B0604020202020204" pitchFamily="34" charset="0"/>
              <a:buChar char="•"/>
              <a:defRPr/>
            </a:pPr>
            <a:r>
              <a:rPr lang="it" sz="2800" dirty="0">
                <a:cs typeface="Arial" panose="020B0604020202020204" pitchFamily="34" charset="0"/>
              </a:rPr>
              <a:t>Numero di assistenza Medigap Parte D: </a:t>
            </a:r>
            <a:r>
              <a:rPr lang="it" sz="2800" b="1" dirty="0">
                <a:cs typeface="Arial" panose="020B0604020202020204" pitchFamily="34" charset="0"/>
              </a:rPr>
              <a:t>855-677-2783</a:t>
            </a:r>
          </a:p>
          <a:p>
            <a:pPr marL="742950" lvl="1" indent="-285750" rtl="0">
              <a:spcAft>
                <a:spcPts val="1800"/>
              </a:spcAft>
              <a:buFont typeface="Arial" panose="020B0604020202020204" pitchFamily="34" charset="0"/>
              <a:buChar char="•"/>
              <a:defRPr/>
            </a:pPr>
            <a:r>
              <a:rPr lang="it" sz="2800" b="1" dirty="0">
                <a:cs typeface="Arial" panose="020B0604020202020204" pitchFamily="34" charset="0"/>
              </a:rPr>
              <a:t>Consulenti SHIP locali </a:t>
            </a:r>
            <a:r>
              <a:rPr lang="it" sz="2800" dirty="0">
                <a:cs typeface="Arial" panose="020B0604020202020204" pitchFamily="34" charset="0"/>
              </a:rPr>
              <a:t>nella vostra zona: </a:t>
            </a:r>
            <a:r>
              <a:rPr lang="it" sz="2800" dirty="0">
                <a:cs typeface="Arial" panose="020B0604020202020204" pitchFamily="34" charset="0"/>
                <a:hlinkClick r:id="rId4"/>
              </a:rPr>
              <a:t>dhs.wi.gov/medicare-help</a:t>
            </a:r>
            <a:endParaRPr lang="en-US" sz="2400" dirty="0">
              <a:cs typeface="Arial" panose="020B0604020202020204" pitchFamily="34" charset="0"/>
            </a:endParaRPr>
          </a:p>
        </p:txBody>
      </p:sp>
      <p:sp>
        <p:nvSpPr>
          <p:cNvPr id="10" name="Slide Number Placeholder 9">
            <a:extLst>
              <a:ext uri="{FF2B5EF4-FFF2-40B4-BE49-F238E27FC236}">
                <a16:creationId xmlns:a16="http://schemas.microsoft.com/office/drawing/2014/main" id="{88F112F3-D0A5-45B5-848E-340619FBA983}"/>
              </a:ext>
            </a:extLst>
          </p:cNvPr>
          <p:cNvSpPr>
            <a:spLocks noGrp="1"/>
          </p:cNvSpPr>
          <p:nvPr>
            <p:ph type="sldNum" sz="quarter" idx="12"/>
          </p:nvPr>
        </p:nvSpPr>
        <p:spPr/>
        <p:txBody>
          <a:bodyPr rtlCol="0"/>
          <a:lstStyle/>
          <a:p>
            <a:pPr rtl="0"/>
            <a:fld id="{844A7B69-93E2-4D34-896D-EFDD7F03AB74}" type="slidenum">
              <a:rPr lang="en-US" smtClean="0"/>
              <a:t>74</a:t>
            </a:fld>
            <a:endParaRPr lang="en-US" dirty="0"/>
          </a:p>
        </p:txBody>
      </p:sp>
    </p:spTree>
    <p:extLst>
      <p:ext uri="{BB962C8B-B14F-4D97-AF65-F5344CB8AC3E}">
        <p14:creationId xmlns:p14="http://schemas.microsoft.com/office/powerpoint/2010/main" val="293101193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it" sz="4000">
                <a:solidFill>
                  <a:schemeClr val="bg1"/>
                </a:solidFill>
                <a:latin typeface="Arial" panose="020B0604020202020204" pitchFamily="34" charset="0"/>
                <a:cs typeface="Arial" panose="020B0604020202020204" pitchFamily="34" charset="0"/>
              </a:rPr>
              <a:t>Il Trova piani Medicare</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E50A6711-F8C4-44AD-AA50-7C791504F89E}"/>
              </a:ext>
            </a:extLst>
          </p:cNvPr>
          <p:cNvSpPr/>
          <p:nvPr/>
        </p:nvSpPr>
        <p:spPr>
          <a:xfrm>
            <a:off x="7692559" y="2797302"/>
            <a:ext cx="4257261" cy="1723549"/>
          </a:xfrm>
          <a:prstGeom prst="rect">
            <a:avLst/>
          </a:prstGeom>
          <a:noFill/>
          <a:ln>
            <a:noFill/>
          </a:ln>
        </p:spPr>
        <p:txBody>
          <a:bodyPr wrap="square" rtlCol="0">
            <a:spAutoFit/>
          </a:bodyPr>
          <a:lstStyle/>
          <a:p>
            <a:pPr marL="285750" indent="-285750" rtl="0">
              <a:spcAft>
                <a:spcPts val="1200"/>
              </a:spcAft>
              <a:buFont typeface="Wingdings" panose="05000000000000000000" pitchFamily="2" charset="2"/>
              <a:buChar char="§"/>
            </a:pPr>
            <a:r>
              <a:rPr lang="it" sz="2400" dirty="0"/>
              <a:t>Personalizzare la propria ricerca.</a:t>
            </a:r>
          </a:p>
          <a:p>
            <a:pPr marL="285750" indent="-285750" rtl="0">
              <a:buFont typeface="Wingdings" panose="05000000000000000000" pitchFamily="2" charset="2"/>
              <a:buChar char="§"/>
            </a:pPr>
            <a:r>
              <a:rPr lang="it" sz="2400" dirty="0"/>
              <a:t>Confrontare i piani in base a valutazioni stellari, formule, prestazioni, costi e altro ancora.</a:t>
            </a:r>
          </a:p>
        </p:txBody>
      </p:sp>
      <p:sp>
        <p:nvSpPr>
          <p:cNvPr id="7" name="TextBox 6">
            <a:extLst>
              <a:ext uri="{FF2B5EF4-FFF2-40B4-BE49-F238E27FC236}">
                <a16:creationId xmlns:a16="http://schemas.microsoft.com/office/drawing/2014/main" id="{B76AE5C7-9020-4D72-9364-60A32DB780E6}"/>
              </a:ext>
            </a:extLst>
          </p:cNvPr>
          <p:cNvSpPr txBox="1"/>
          <p:nvPr/>
        </p:nvSpPr>
        <p:spPr>
          <a:xfrm>
            <a:off x="7692560" y="1321707"/>
            <a:ext cx="4478143" cy="1261884"/>
          </a:xfrm>
          <a:prstGeom prst="rect">
            <a:avLst/>
          </a:prstGeom>
          <a:noFill/>
          <a:ln>
            <a:noFill/>
          </a:ln>
        </p:spPr>
        <p:txBody>
          <a:bodyPr wrap="square" rtlCol="0">
            <a:spAutoFit/>
          </a:bodyPr>
          <a:lstStyle/>
          <a:p>
            <a:pPr rtl="0"/>
            <a:r>
              <a:rPr lang="it" sz="3800" dirty="0"/>
              <a:t>Confronta i piani su </a:t>
            </a:r>
            <a:r>
              <a:rPr lang="it" sz="3800" b="1" dirty="0">
                <a:hlinkClick r:id="rId3"/>
              </a:rPr>
              <a:t>www.medicare.gov</a:t>
            </a:r>
            <a:endParaRPr lang="en-US" sz="3800" b="1" dirty="0"/>
          </a:p>
        </p:txBody>
      </p:sp>
      <p:sp>
        <p:nvSpPr>
          <p:cNvPr id="14" name="Slide Number Placeholder 13">
            <a:extLst>
              <a:ext uri="{FF2B5EF4-FFF2-40B4-BE49-F238E27FC236}">
                <a16:creationId xmlns:a16="http://schemas.microsoft.com/office/drawing/2014/main" id="{FEE4D95B-DF7A-4B75-AB09-1EA3B2DBE679}"/>
              </a:ext>
            </a:extLst>
          </p:cNvPr>
          <p:cNvSpPr>
            <a:spLocks noGrp="1"/>
          </p:cNvSpPr>
          <p:nvPr>
            <p:ph type="sldNum" sz="quarter" idx="12"/>
          </p:nvPr>
        </p:nvSpPr>
        <p:spPr/>
        <p:txBody>
          <a:bodyPr rtlCol="0"/>
          <a:lstStyle/>
          <a:p>
            <a:pPr rtl="0"/>
            <a:fld id="{844A7B69-93E2-4D34-896D-EFDD7F03AB74}" type="slidenum">
              <a:rPr lang="en-US" smtClean="0"/>
              <a:t>75</a:t>
            </a:fld>
            <a:endParaRPr lang="en-US"/>
          </a:p>
        </p:txBody>
      </p:sp>
      <p:sp>
        <p:nvSpPr>
          <p:cNvPr id="11" name="Rectangle: Rounded Corners 10">
            <a:extLst>
              <a:ext uri="{FF2B5EF4-FFF2-40B4-BE49-F238E27FC236}">
                <a16:creationId xmlns:a16="http://schemas.microsoft.com/office/drawing/2014/main" id="{9F117680-28E2-4C48-BA6E-CF658EFF26B8}"/>
              </a:ext>
            </a:extLst>
          </p:cNvPr>
          <p:cNvSpPr/>
          <p:nvPr/>
        </p:nvSpPr>
        <p:spPr>
          <a:xfrm>
            <a:off x="8449590" y="5436949"/>
            <a:ext cx="3312104" cy="919401"/>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rtl="0"/>
            <a:r>
              <a:rPr lang="it" sz="2400" b="1" dirty="0">
                <a:cs typeface="Arial" panose="020B0604020202020204" pitchFamily="34" charset="0"/>
              </a:rPr>
              <a:t>Fare clic su "Trova piani sanitari e farmaceutici".</a:t>
            </a:r>
            <a:endParaRPr lang="en-US" sz="2400" b="1" dirty="0"/>
          </a:p>
        </p:txBody>
      </p:sp>
      <p:pic>
        <p:nvPicPr>
          <p:cNvPr id="10" name="Picture 9" descr="Graphical user interface, website&#10;&#10;Description automatically generated">
            <a:extLst>
              <a:ext uri="{FF2B5EF4-FFF2-40B4-BE49-F238E27FC236}">
                <a16:creationId xmlns:a16="http://schemas.microsoft.com/office/drawing/2014/main" id="{9347CE67-7E8B-46C9-938E-6DBB7C188314}"/>
              </a:ext>
            </a:extLst>
          </p:cNvPr>
          <p:cNvPicPr>
            <a:picLocks noChangeAspect="1"/>
          </p:cNvPicPr>
          <p:nvPr/>
        </p:nvPicPr>
        <p:blipFill rotWithShape="1">
          <a:blip r:embed="rId4"/>
          <a:srcRect l="19487" t="19601" r="20384" b="8148"/>
          <a:stretch/>
        </p:blipFill>
        <p:spPr bwMode="auto">
          <a:xfrm>
            <a:off x="21297" y="1094990"/>
            <a:ext cx="7478486" cy="5200169"/>
          </a:xfrm>
          <a:prstGeom prst="rect">
            <a:avLst/>
          </a:prstGeom>
          <a:ln>
            <a:noFill/>
          </a:ln>
          <a:extLst>
            <a:ext uri="{53640926-AAD7-44D8-BBD7-CCE9431645EC}">
              <a14:shadowObscured xmlns:a14="http://schemas.microsoft.com/office/drawing/2010/main"/>
            </a:ext>
          </a:extLst>
        </p:spPr>
      </p:pic>
      <p:cxnSp>
        <p:nvCxnSpPr>
          <p:cNvPr id="12" name="Straight Arrow Connector 11">
            <a:extLst>
              <a:ext uri="{FF2B5EF4-FFF2-40B4-BE49-F238E27FC236}">
                <a16:creationId xmlns:a16="http://schemas.microsoft.com/office/drawing/2014/main" id="{12841E8E-EF64-4A3C-A4B1-757B0AD6C16B}"/>
              </a:ext>
            </a:extLst>
          </p:cNvPr>
          <p:cNvCxnSpPr>
            <a:cxnSpLocks/>
          </p:cNvCxnSpPr>
          <p:nvPr/>
        </p:nvCxnSpPr>
        <p:spPr>
          <a:xfrm flipH="1" flipV="1">
            <a:off x="7356683" y="5725256"/>
            <a:ext cx="1092907" cy="37754"/>
          </a:xfrm>
          <a:prstGeom prst="straightConnector1">
            <a:avLst/>
          </a:prstGeom>
          <a:ln w="11112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7576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419C795-0A00-4242-86F6-8D1E5ECCF4AC}"/>
              </a:ext>
            </a:extLst>
          </p:cNvPr>
          <p:cNvSpPr/>
          <p:nvPr/>
        </p:nvSpPr>
        <p:spPr>
          <a:xfrm>
            <a:off x="627529" y="1355479"/>
            <a:ext cx="11001153" cy="4201150"/>
          </a:xfrm>
          <a:prstGeom prst="rect">
            <a:avLst/>
          </a:prstGeom>
        </p:spPr>
        <p:txBody>
          <a:bodyPr wrap="square" rtlCol="0">
            <a:spAutoFit/>
          </a:bodyPr>
          <a:lstStyle/>
          <a:p>
            <a:pPr rtl="0">
              <a:spcAft>
                <a:spcPts val="1200"/>
              </a:spcAft>
              <a:defRPr/>
            </a:pPr>
            <a:r>
              <a:rPr lang="it" sz="3600" dirty="0">
                <a:cs typeface="Arial" panose="020B0604020202020204" pitchFamily="34" charset="0"/>
              </a:rPr>
              <a:t>Per un </a:t>
            </a:r>
            <a:r>
              <a:rPr lang="it" sz="3600" b="1" dirty="0">
                <a:cs typeface="Arial" panose="020B0604020202020204" pitchFamily="34" charset="0"/>
              </a:rPr>
              <a:t>aiuto gratuito e imparziale su Medicare</a:t>
            </a:r>
            <a:r>
              <a:rPr lang="it" sz="3600" dirty="0">
                <a:cs typeface="Arial" panose="020B0604020202020204" pitchFamily="34" charset="0"/>
              </a:rPr>
              <a:t>, contattare il Wisconsin State Health Insurance Assistance Program:</a:t>
            </a:r>
          </a:p>
          <a:p>
            <a:pPr marL="457200" indent="-457200" rtl="0">
              <a:spcAft>
                <a:spcPts val="600"/>
              </a:spcAft>
              <a:buFont typeface="Arial" panose="020B0604020202020204" pitchFamily="34" charset="0"/>
              <a:buChar char="•"/>
              <a:defRPr/>
            </a:pPr>
            <a:r>
              <a:rPr lang="it" sz="3600" dirty="0">
                <a:cs typeface="Arial" panose="020B0604020202020204" pitchFamily="34" charset="0"/>
              </a:rPr>
              <a:t>Chiamare la Medigap Helpline al numero 1-800-242-1060.</a:t>
            </a:r>
          </a:p>
          <a:p>
            <a:pPr marL="457200" indent="-457200" rtl="0">
              <a:spcAft>
                <a:spcPts val="600"/>
              </a:spcAft>
              <a:buFont typeface="Arial" panose="020B0604020202020204" pitchFamily="34" charset="0"/>
              <a:buChar char="•"/>
              <a:defRPr/>
            </a:pPr>
            <a:r>
              <a:rPr lang="it" sz="3600" dirty="0">
                <a:cs typeface="Arial" panose="020B0604020202020204" pitchFamily="34" charset="0"/>
              </a:rPr>
              <a:t>Visitare il sito web del Wisconsin Department of Health Services all'indirizzo </a:t>
            </a:r>
            <a:r>
              <a:rPr lang="it" sz="3600" dirty="0">
                <a:cs typeface="Arial" panose="020B0604020202020204" pitchFamily="34" charset="0"/>
                <a:hlinkClick r:id="rId3"/>
              </a:rPr>
              <a:t>dhs.wi.gov/medicare-help</a:t>
            </a:r>
            <a:r>
              <a:rPr lang="it" sz="3600" dirty="0">
                <a:cs typeface="Arial" panose="020B0604020202020204" pitchFamily="34" charset="0"/>
              </a:rPr>
              <a:t>. </a:t>
            </a:r>
            <a:endParaRPr lang="en-US" sz="2400" dirty="0">
              <a:cs typeface="Arial" panose="020B0604020202020204" pitchFamily="34" charset="0"/>
            </a:endParaRPr>
          </a:p>
        </p:txBody>
      </p:sp>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rtlCol="0"/>
          <a:lstStyle/>
          <a:p>
            <a:pPr rtl="0"/>
            <a:fld id="{844A7B69-93E2-4D34-896D-EFDD7F03AB74}" type="slidenum">
              <a:rPr lang="en-US" smtClean="0"/>
              <a:t>76</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it" sz="4000">
                <a:solidFill>
                  <a:schemeClr val="bg1"/>
                </a:solidFill>
                <a:latin typeface="Arial" panose="020B0604020202020204" pitchFamily="34" charset="0"/>
                <a:cs typeface="Arial" panose="020B0604020202020204" pitchFamily="34" charset="0"/>
              </a:rPr>
              <a:t>Aiuto locale per le persone con Medicare</a:t>
            </a:r>
          </a:p>
          <a:p>
            <a:pPr algn="ctr" rtl="0"/>
            <a:endParaRPr lang="en-US" sz="1200" dirty="0">
              <a:solidFill>
                <a:schemeClr val="bg1"/>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823EEF29-0CEC-4923-8448-438C598789E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8784" y="5879457"/>
            <a:ext cx="2328804" cy="731417"/>
          </a:xfrm>
          <a:prstGeom prst="rect">
            <a:avLst/>
          </a:prstGeom>
          <a:noFill/>
          <a:ln>
            <a:noFill/>
          </a:ln>
        </p:spPr>
      </p:pic>
    </p:spTree>
    <p:extLst>
      <p:ext uri="{BB962C8B-B14F-4D97-AF65-F5344CB8AC3E}">
        <p14:creationId xmlns:p14="http://schemas.microsoft.com/office/powerpoint/2010/main" val="65302513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EEA74-8740-4133-9A10-5223FEF1FC19}"/>
              </a:ext>
            </a:extLst>
          </p:cNvPr>
          <p:cNvSpPr>
            <a:spLocks noGrp="1"/>
          </p:cNvSpPr>
          <p:nvPr>
            <p:ph type="ctrTitle"/>
          </p:nvPr>
        </p:nvSpPr>
        <p:spPr>
          <a:xfrm>
            <a:off x="1523999" y="850866"/>
            <a:ext cx="9144000" cy="1581080"/>
          </a:xfrm>
        </p:spPr>
        <p:txBody>
          <a:bodyPr rtlCol="0"/>
          <a:lstStyle/>
          <a:p>
            <a:pPr rtl="0"/>
            <a:r>
              <a:rPr lang="it">
                <a:solidFill>
                  <a:schemeClr val="accent1">
                    <a:lumMod val="50000"/>
                  </a:schemeClr>
                </a:solidFill>
                <a:latin typeface="Arial" panose="020B0604020202020204" pitchFamily="34" charset="0"/>
                <a:cs typeface="Arial" panose="020B0604020202020204" pitchFamily="34" charset="0"/>
              </a:rPr>
              <a:t>Benvenuti in Medicare</a:t>
            </a:r>
          </a:p>
        </p:txBody>
      </p:sp>
      <p:sp>
        <p:nvSpPr>
          <p:cNvPr id="3" name="Subtitle 2">
            <a:extLst>
              <a:ext uri="{FF2B5EF4-FFF2-40B4-BE49-F238E27FC236}">
                <a16:creationId xmlns:a16="http://schemas.microsoft.com/office/drawing/2014/main" id="{0D98B7A4-7219-45A8-B73E-7394D3728B9F}"/>
              </a:ext>
            </a:extLst>
          </p:cNvPr>
          <p:cNvSpPr>
            <a:spLocks noGrp="1"/>
          </p:cNvSpPr>
          <p:nvPr>
            <p:ph type="subTitle" idx="1"/>
          </p:nvPr>
        </p:nvSpPr>
        <p:spPr>
          <a:xfrm>
            <a:off x="2327315" y="2594502"/>
            <a:ext cx="7537369" cy="996588"/>
          </a:xfrm>
        </p:spPr>
        <p:txBody>
          <a:bodyPr rtlCol="0">
            <a:normAutofit/>
          </a:bodyPr>
          <a:lstStyle/>
          <a:p>
            <a:pPr rtl="0"/>
            <a:r>
              <a:rPr lang="it" sz="2800">
                <a:solidFill>
                  <a:srgbClr val="FF0000"/>
                </a:solidFill>
                <a:latin typeface="Arial" charset="0"/>
                <a:cs typeface="Arial" charset="0"/>
              </a:rPr>
              <a:t> </a:t>
            </a:r>
            <a:r>
              <a:rPr lang="it" sz="3200">
                <a:latin typeface="Arial" charset="0"/>
                <a:cs typeface="Arial" charset="0"/>
              </a:rPr>
              <a:t>Un ciclo di formazione per le persone con Medicare nel Wisconsin</a:t>
            </a:r>
          </a:p>
          <a:p>
            <a:pPr rtl="0"/>
            <a:endParaRPr lang="en-US" sz="2800" dirty="0"/>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22363"/>
          </a:xfrm>
          <a:prstGeom prst="rect">
            <a:avLst/>
          </a:prstGeom>
          <a:solidFill>
            <a:schemeClr val="accent5">
              <a:lumMod val="50000"/>
            </a:schemeClr>
          </a:solidFill>
        </p:spPr>
        <p:txBody>
          <a:bodyPr wrap="square" rtlCol="0">
            <a:spAutoFit/>
          </a:bodyPr>
          <a:lstStyle/>
          <a:p>
            <a:pPr rtl="0"/>
            <a:endParaRPr lang="en-US" dirty="0"/>
          </a:p>
        </p:txBody>
      </p:sp>
      <p:sp>
        <p:nvSpPr>
          <p:cNvPr id="6" name="TextBox 5">
            <a:extLst>
              <a:ext uri="{FF2B5EF4-FFF2-40B4-BE49-F238E27FC236}">
                <a16:creationId xmlns:a16="http://schemas.microsoft.com/office/drawing/2014/main" id="{A0DDB328-E1A9-4585-97CD-07C6D93A2A70}"/>
              </a:ext>
            </a:extLst>
          </p:cNvPr>
          <p:cNvSpPr txBox="1"/>
          <p:nvPr/>
        </p:nvSpPr>
        <p:spPr>
          <a:xfrm>
            <a:off x="0" y="6240004"/>
            <a:ext cx="12192000" cy="369332"/>
          </a:xfrm>
          <a:prstGeom prst="rect">
            <a:avLst/>
          </a:prstGeom>
          <a:solidFill>
            <a:schemeClr val="accent1">
              <a:lumMod val="50000"/>
            </a:schemeClr>
          </a:solidFill>
        </p:spPr>
        <p:txBody>
          <a:bodyPr wrap="square" rtlCol="0">
            <a:spAutoFit/>
          </a:bodyPr>
          <a:lstStyle/>
          <a:p>
            <a:pPr rtl="0"/>
            <a:endParaRPr lang="en-US" dirty="0"/>
          </a:p>
        </p:txBody>
      </p:sp>
      <p:sp>
        <p:nvSpPr>
          <p:cNvPr id="7" name="TextBox 6">
            <a:extLst>
              <a:ext uri="{FF2B5EF4-FFF2-40B4-BE49-F238E27FC236}">
                <a16:creationId xmlns:a16="http://schemas.microsoft.com/office/drawing/2014/main" id="{88354D11-0E1D-4207-A620-5279E9C89608}"/>
              </a:ext>
            </a:extLst>
          </p:cNvPr>
          <p:cNvSpPr txBox="1"/>
          <p:nvPr/>
        </p:nvSpPr>
        <p:spPr>
          <a:xfrm>
            <a:off x="0" y="6536809"/>
            <a:ext cx="12192000" cy="369332"/>
          </a:xfrm>
          <a:prstGeom prst="rect">
            <a:avLst/>
          </a:prstGeom>
          <a:solidFill>
            <a:srgbClr val="00817E"/>
          </a:solidFill>
        </p:spPr>
        <p:txBody>
          <a:bodyPr wrap="square" rtlCol="0">
            <a:spAutoFit/>
          </a:bodyPr>
          <a:lstStyle/>
          <a:p>
            <a:pPr algn="r" rtl="0"/>
            <a:endParaRPr lang="en-US" dirty="0">
              <a:solidFill>
                <a:schemeClr val="bg1"/>
              </a:solidFill>
            </a:endParaRPr>
          </a:p>
        </p:txBody>
      </p:sp>
      <p:pic>
        <p:nvPicPr>
          <p:cNvPr id="9" name="Picture 8">
            <a:extLst>
              <a:ext uri="{FF2B5EF4-FFF2-40B4-BE49-F238E27FC236}">
                <a16:creationId xmlns:a16="http://schemas.microsoft.com/office/drawing/2014/main" id="{38C95957-1CED-4155-9B8B-852B9661443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77763" y="4250264"/>
            <a:ext cx="4236472" cy="1330566"/>
          </a:xfrm>
          <a:prstGeom prst="rect">
            <a:avLst/>
          </a:prstGeom>
          <a:noFill/>
          <a:ln>
            <a:noFill/>
          </a:ln>
        </p:spPr>
      </p:pic>
    </p:spTree>
    <p:extLst>
      <p:ext uri="{BB962C8B-B14F-4D97-AF65-F5344CB8AC3E}">
        <p14:creationId xmlns:p14="http://schemas.microsoft.com/office/powerpoint/2010/main" val="31807524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8EBBC01-D7CC-412C-965C-FC56B8F1D96B}"/>
              </a:ext>
            </a:extLst>
          </p:cNvPr>
          <p:cNvSpPr>
            <a:spLocks noGrp="1"/>
          </p:cNvSpPr>
          <p:nvPr>
            <p:ph type="title"/>
          </p:nvPr>
        </p:nvSpPr>
        <p:spPr/>
        <p:txBody>
          <a:bodyPr rtlCol="0"/>
          <a:lstStyle/>
          <a:p>
            <a:pPr algn="ctr" rtl="0"/>
            <a:r>
              <a:rPr lang="it"/>
              <a:t>Esclusione di responsabilità per le sovvenzioni</a:t>
            </a:r>
          </a:p>
        </p:txBody>
      </p:sp>
      <p:sp>
        <p:nvSpPr>
          <p:cNvPr id="3" name="Content Placeholder 2">
            <a:extLst>
              <a:ext uri="{FF2B5EF4-FFF2-40B4-BE49-F238E27FC236}">
                <a16:creationId xmlns:a16="http://schemas.microsoft.com/office/drawing/2014/main" id="{E3864779-0E76-4DBB-AECC-68B5AFF6C2E5}"/>
              </a:ext>
            </a:extLst>
          </p:cNvPr>
          <p:cNvSpPr>
            <a:spLocks noGrp="1"/>
          </p:cNvSpPr>
          <p:nvPr>
            <p:ph idx="1"/>
          </p:nvPr>
        </p:nvSpPr>
        <p:spPr>
          <a:xfrm>
            <a:off x="1952403" y="2345439"/>
            <a:ext cx="8287193" cy="3356159"/>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marL="0" indent="0" algn="just" rtl="0">
              <a:buNone/>
            </a:pPr>
            <a:r>
              <a:rPr lang="it" sz="2400">
                <a:latin typeface="Arial" panose="020B0604020202020204" pitchFamily="34" charset="0"/>
                <a:cs typeface="Arial" panose="020B0604020202020204" pitchFamily="34" charset="0"/>
              </a:rPr>
              <a:t>Questo progetto è stato sostenuto dal Wisconsin Dipartimento della Salute e dei Servizi Umani con l'assistenza finanziaria, totale o parziale, della sovvenzione n. 90SAPG0091, dagli Stati Uniti. Amministrazione per la vita in comunità, Dipartimento della Salute e dei Servizi Umani, Washington. 20201. I borsisti che intraprendono progetti con il patrocinio del governo sono incoraggiati ad esprimere liberamente i loro pareri e le loro conclusioni. I punti di vista o le opinioni non rappresentano quindi necessariamente la politica ufficiale dell'ACL.</a:t>
            </a:r>
          </a:p>
        </p:txBody>
      </p:sp>
      <p:sp>
        <p:nvSpPr>
          <p:cNvPr id="5" name="Slide Number Placeholder 4">
            <a:extLst>
              <a:ext uri="{FF2B5EF4-FFF2-40B4-BE49-F238E27FC236}">
                <a16:creationId xmlns:a16="http://schemas.microsoft.com/office/drawing/2014/main" id="{7AF26E53-EFE7-49D9-98D0-4C8E72500302}"/>
              </a:ext>
            </a:extLst>
          </p:cNvPr>
          <p:cNvSpPr>
            <a:spLocks noGrp="1"/>
          </p:cNvSpPr>
          <p:nvPr>
            <p:ph type="sldNum" sz="quarter" idx="12"/>
          </p:nvPr>
        </p:nvSpPr>
        <p:spPr/>
        <p:txBody>
          <a:bodyPr rtlCol="0"/>
          <a:lstStyle/>
          <a:p>
            <a:pPr rtl="0"/>
            <a:fld id="{844A7B69-93E2-4D34-896D-EFDD7F03AB74}" type="slidenum">
              <a:rPr lang="en-US" smtClean="0"/>
              <a:t>78</a:t>
            </a:fld>
            <a:endParaRPr lang="en-US"/>
          </a:p>
        </p:txBody>
      </p:sp>
    </p:spTree>
    <p:extLst>
      <p:ext uri="{BB962C8B-B14F-4D97-AF65-F5344CB8AC3E}">
        <p14:creationId xmlns:p14="http://schemas.microsoft.com/office/powerpoint/2010/main" val="282484305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83037" y="4899268"/>
            <a:ext cx="6523768" cy="970582"/>
          </a:xfrm>
          <a:prstGeom prst="rect">
            <a:avLst/>
          </a:prstGeom>
          <a:solidFill>
            <a:schemeClr val="accent4">
              <a:lumMod val="20000"/>
              <a:lumOff val="80000"/>
            </a:schemeClr>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it" sz="4000">
                <a:solidFill>
                  <a:schemeClr val="bg1"/>
                </a:solidFill>
                <a:latin typeface="Arial" panose="020B0604020202020204" pitchFamily="34" charset="0"/>
                <a:cs typeface="Arial" panose="020B0604020202020204" pitchFamily="34" charset="0"/>
              </a:rPr>
              <a:t>Schema di presentazione</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7" name="Subtitle 2">
            <a:extLst>
              <a:ext uri="{FF2B5EF4-FFF2-40B4-BE49-F238E27FC236}">
                <a16:creationId xmlns:a16="http://schemas.microsoft.com/office/drawing/2014/main" id="{77FD71F1-D557-48C5-8393-F1E95CD87680}"/>
              </a:ext>
            </a:extLst>
          </p:cNvPr>
          <p:cNvSpPr txBox="1">
            <a:spLocks/>
          </p:cNvSpPr>
          <p:nvPr/>
        </p:nvSpPr>
        <p:spPr>
          <a:xfrm>
            <a:off x="1586004" y="1644821"/>
            <a:ext cx="7285806" cy="4709111"/>
          </a:xfrm>
          <a:prstGeom prst="rect">
            <a:avLst/>
          </a:prstGeom>
        </p:spPr>
        <p:txBody>
          <a:bodyPr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600"/>
              </a:spcAft>
              <a:buNone/>
              <a:tabLst>
                <a:tab pos="914400" algn="l"/>
              </a:tabLst>
            </a:pPr>
            <a:r>
              <a:rPr lang="it" sz="2600" b="1" dirty="0">
                <a:cs typeface="Arial" panose="020B0604020202020204" pitchFamily="34" charset="0"/>
              </a:rPr>
              <a:t>Parte 1: </a:t>
            </a:r>
            <a:r>
              <a:rPr lang="hu-HU" sz="2600" b="1" dirty="0">
                <a:cs typeface="Arial" panose="020B0604020202020204" pitchFamily="34" charset="0"/>
              </a:rPr>
              <a:t> </a:t>
            </a:r>
            <a:r>
              <a:rPr lang="it" sz="2600" dirty="0">
                <a:cs typeface="Arial" panose="020B0604020202020204" pitchFamily="34" charset="0"/>
              </a:rPr>
              <a:t>Iscrizione a Medicare </a:t>
            </a:r>
          </a:p>
          <a:p>
            <a:pPr marL="0" indent="0" rtl="0">
              <a:spcAft>
                <a:spcPts val="600"/>
              </a:spcAft>
              <a:buNone/>
            </a:pPr>
            <a:r>
              <a:rPr lang="it" sz="2600" b="1" dirty="0">
                <a:cs typeface="Arial" panose="020B0604020202020204" pitchFamily="34" charset="0"/>
              </a:rPr>
              <a:t>Parte 2:</a:t>
            </a:r>
            <a:r>
              <a:rPr lang="hu-HU" sz="2600" b="1" dirty="0">
                <a:cs typeface="Arial" panose="020B0604020202020204" pitchFamily="34" charset="0"/>
              </a:rPr>
              <a:t> </a:t>
            </a:r>
            <a:r>
              <a:rPr lang="it" sz="2600" dirty="0">
                <a:cs typeface="Arial" panose="020B0604020202020204" pitchFamily="34" charset="0"/>
              </a:rPr>
              <a:t>Nozioni di base di Medicare; Parte A; Parte B</a:t>
            </a:r>
          </a:p>
          <a:p>
            <a:pPr marL="0" indent="0" rtl="0">
              <a:spcAft>
                <a:spcPts val="600"/>
              </a:spcAft>
              <a:buNone/>
            </a:pPr>
            <a:r>
              <a:rPr lang="it" sz="2600" b="1" dirty="0">
                <a:cs typeface="Arial" panose="020B0604020202020204" pitchFamily="34" charset="0"/>
              </a:rPr>
              <a:t>Parte 3: </a:t>
            </a:r>
            <a:r>
              <a:rPr lang="it" sz="2600" dirty="0">
                <a:cs typeface="Arial" panose="020B0604020202020204" pitchFamily="34" charset="0"/>
              </a:rPr>
              <a:t>Le sue scelte di copertura; Original Medicare; 	</a:t>
            </a:r>
            <a:r>
              <a:rPr lang="hu-HU" sz="2600" dirty="0">
                <a:cs typeface="Arial" panose="020B0604020202020204" pitchFamily="34" charset="0"/>
              </a:rPr>
              <a:t> </a:t>
            </a:r>
            <a:r>
              <a:rPr lang="it" sz="2600" dirty="0">
                <a:cs typeface="Arial" panose="020B0604020202020204" pitchFamily="34" charset="0"/>
              </a:rPr>
              <a:t>Assicurazione Medigap</a:t>
            </a:r>
          </a:p>
          <a:p>
            <a:pPr marL="0" indent="0" rtl="0">
              <a:spcAft>
                <a:spcPts val="600"/>
              </a:spcAft>
              <a:buNone/>
            </a:pPr>
            <a:r>
              <a:rPr lang="it" sz="2600" b="1" dirty="0">
                <a:cs typeface="Arial" panose="020B0604020202020204" pitchFamily="34" charset="0"/>
              </a:rPr>
              <a:t>Parte 4: </a:t>
            </a:r>
            <a:r>
              <a:rPr lang="it" sz="2600" dirty="0">
                <a:cs typeface="Arial" panose="020B0604020202020204" pitchFamily="34" charset="0"/>
              </a:rPr>
              <a:t>Piani Medicare Advantage (Parte C); </a:t>
            </a:r>
            <a:br>
              <a:rPr lang="en-US" sz="2600" dirty="0">
                <a:cs typeface="Arial" panose="020B0604020202020204" pitchFamily="34" charset="0"/>
              </a:rPr>
            </a:br>
            <a:r>
              <a:rPr lang="it" sz="2600" dirty="0">
                <a:cs typeface="Arial" panose="020B0604020202020204" pitchFamily="34" charset="0"/>
              </a:rPr>
              <a:t>	</a:t>
            </a:r>
            <a:r>
              <a:rPr lang="hu-HU" sz="2600" dirty="0">
                <a:cs typeface="Arial" panose="020B0604020202020204" pitchFamily="34" charset="0"/>
              </a:rPr>
              <a:t> </a:t>
            </a:r>
            <a:r>
              <a:rPr lang="it" sz="2600" dirty="0">
                <a:cs typeface="Arial" panose="020B0604020202020204" pitchFamily="34" charset="0"/>
              </a:rPr>
              <a:t>Altri tipi di copertura </a:t>
            </a:r>
          </a:p>
          <a:p>
            <a:pPr marL="0" indent="0" rtl="0">
              <a:spcAft>
                <a:spcPts val="600"/>
              </a:spcAft>
              <a:buNone/>
            </a:pPr>
            <a:r>
              <a:rPr lang="it" sz="2600" b="1" dirty="0">
                <a:cs typeface="Arial" panose="020B0604020202020204" pitchFamily="34" charset="0"/>
              </a:rPr>
              <a:t>Parte 5: </a:t>
            </a:r>
            <a:r>
              <a:rPr lang="it" sz="2600" dirty="0">
                <a:cs typeface="Arial" panose="020B0604020202020204" pitchFamily="34" charset="0"/>
              </a:rPr>
              <a:t>Medicare Part D; SeniorCare; </a:t>
            </a:r>
            <a:br>
              <a:rPr lang="en-US" sz="2600" dirty="0">
                <a:cs typeface="Arial" panose="020B0604020202020204" pitchFamily="34" charset="0"/>
              </a:rPr>
            </a:br>
            <a:r>
              <a:rPr lang="it" sz="2600" dirty="0">
                <a:cs typeface="Arial" panose="020B0604020202020204" pitchFamily="34" charset="0"/>
              </a:rPr>
              <a:t>	</a:t>
            </a:r>
            <a:r>
              <a:rPr lang="hu-HU" sz="2600" dirty="0">
                <a:cs typeface="Arial" panose="020B0604020202020204" pitchFamily="34" charset="0"/>
              </a:rPr>
              <a:t> </a:t>
            </a:r>
            <a:r>
              <a:rPr lang="it" sz="2600" dirty="0">
                <a:cs typeface="Arial" panose="020B0604020202020204" pitchFamily="34" charset="0"/>
              </a:rPr>
              <a:t>Periodo Annuale di Apertura delle Iscrizioni</a:t>
            </a:r>
          </a:p>
          <a:p>
            <a:pPr marL="0" indent="0" rtl="0">
              <a:buNone/>
            </a:pPr>
            <a:r>
              <a:rPr lang="it" sz="2600" b="1" dirty="0">
                <a:cs typeface="Arial" panose="020B0604020202020204" pitchFamily="34" charset="0"/>
              </a:rPr>
              <a:t>Parte 6: Aiuto alle Persone con Reddito Limitato; 		Proteggersi e prevenire le frodi; </a:t>
            </a:r>
            <a:br>
              <a:rPr lang="en-US" sz="2600" b="1" dirty="0">
                <a:cs typeface="Arial" panose="020B0604020202020204" pitchFamily="34" charset="0"/>
              </a:rPr>
            </a:br>
            <a:r>
              <a:rPr lang="it" sz="2600" b="1" dirty="0">
                <a:cs typeface="Arial" panose="020B0604020202020204" pitchFamily="34" charset="0"/>
              </a:rPr>
              <a:t>	Revisione e risorse</a:t>
            </a:r>
          </a:p>
          <a:p>
            <a:pPr marL="0" indent="0" rtl="0">
              <a:buNone/>
            </a:pPr>
            <a:endParaRPr lang="en-US" dirty="0"/>
          </a:p>
        </p:txBody>
      </p:sp>
      <p:sp>
        <p:nvSpPr>
          <p:cNvPr id="9" name="TextBox 8">
            <a:extLst>
              <a:ext uri="{FF2B5EF4-FFF2-40B4-BE49-F238E27FC236}">
                <a16:creationId xmlns:a16="http://schemas.microsoft.com/office/drawing/2014/main" id="{9EA4FD0B-5A9E-4C38-97BE-E98AF066CACD}"/>
              </a:ext>
            </a:extLst>
          </p:cNvPr>
          <p:cNvSpPr txBox="1"/>
          <p:nvPr/>
        </p:nvSpPr>
        <p:spPr>
          <a:xfrm>
            <a:off x="8939606" y="5196755"/>
            <a:ext cx="2743200" cy="877163"/>
          </a:xfrm>
          <a:prstGeom prst="rect">
            <a:avLst/>
          </a:prstGeom>
          <a:solidFill>
            <a:schemeClr val="accent1">
              <a:lumMod val="20000"/>
              <a:lumOff val="80000"/>
            </a:schemeClr>
          </a:solidFill>
          <a:ln>
            <a:solidFill>
              <a:schemeClr val="accent1">
                <a:lumMod val="50000"/>
              </a:schemeClr>
            </a:solidFill>
          </a:ln>
        </p:spPr>
        <p:txBody>
          <a:bodyPr wrap="square" rtlCol="0">
            <a:spAutoFit/>
          </a:bodyPr>
          <a:lstStyle/>
          <a:p>
            <a:pPr algn="ctr" rtl="0"/>
            <a:r>
              <a:rPr lang="it" sz="1700"/>
              <a:t>Per informazioni più dettagliate, consultare il </a:t>
            </a:r>
            <a:r>
              <a:rPr lang="it" sz="1700">
                <a:hlinkClick r:id="rId3"/>
              </a:rPr>
              <a:t>manuale Medicare &amp; You</a:t>
            </a:r>
            <a:r>
              <a:rPr lang="it" sz="1700"/>
              <a:t>.</a:t>
            </a:r>
          </a:p>
        </p:txBody>
      </p:sp>
      <p:sp>
        <p:nvSpPr>
          <p:cNvPr id="6" name="Slide Number Placeholder 5">
            <a:extLst>
              <a:ext uri="{FF2B5EF4-FFF2-40B4-BE49-F238E27FC236}">
                <a16:creationId xmlns:a16="http://schemas.microsoft.com/office/drawing/2014/main" id="{0716A08E-6E40-457C-9472-1FC40EE8BFEE}"/>
              </a:ext>
            </a:extLst>
          </p:cNvPr>
          <p:cNvSpPr>
            <a:spLocks noGrp="1"/>
          </p:cNvSpPr>
          <p:nvPr>
            <p:ph type="sldNum" sz="quarter" idx="12"/>
          </p:nvPr>
        </p:nvSpPr>
        <p:spPr/>
        <p:txBody>
          <a:bodyPr rtlCol="0"/>
          <a:lstStyle/>
          <a:p>
            <a:pPr rtl="0"/>
            <a:fld id="{844A7B69-93E2-4D34-896D-EFDD7F03AB74}" type="slidenum">
              <a:rPr lang="en-US" smtClean="0"/>
              <a:t>79</a:t>
            </a:fld>
            <a:endParaRPr lang="en-US" dirty="0"/>
          </a:p>
        </p:txBody>
      </p:sp>
      <p:pic>
        <p:nvPicPr>
          <p:cNvPr id="5" name="Picture 4" descr="A close-up of a poster&#10;&#10;AI-generated content may be incorrect.">
            <a:extLst>
              <a:ext uri="{FF2B5EF4-FFF2-40B4-BE49-F238E27FC236}">
                <a16:creationId xmlns:a16="http://schemas.microsoft.com/office/drawing/2014/main" id="{6CDA9451-2187-0697-1371-0BA4181C3E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39606" y="1531888"/>
            <a:ext cx="2762858" cy="3578497"/>
          </a:xfrm>
          <a:prstGeom prst="rect">
            <a:avLst/>
          </a:prstGeom>
        </p:spPr>
      </p:pic>
    </p:spTree>
    <p:extLst>
      <p:ext uri="{BB962C8B-B14F-4D97-AF65-F5344CB8AC3E}">
        <p14:creationId xmlns:p14="http://schemas.microsoft.com/office/powerpoint/2010/main" val="422810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rc_mi" descr="Image result for free images check mark">
            <a:hlinkClick r:id="rId3"/>
            <a:extLst>
              <a:ext uri="{FF2B5EF4-FFF2-40B4-BE49-F238E27FC236}">
                <a16:creationId xmlns:a16="http://schemas.microsoft.com/office/drawing/2014/main" id="{67010F29-7172-45C6-9B67-3A9EA449CDF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3652" y="2093263"/>
            <a:ext cx="1418179" cy="136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A09EEA74-8740-4133-9A10-5223FEF1FC19}"/>
              </a:ext>
            </a:extLst>
          </p:cNvPr>
          <p:cNvSpPr>
            <a:spLocks noGrp="1"/>
          </p:cNvSpPr>
          <p:nvPr>
            <p:ph type="ctrTitle"/>
          </p:nvPr>
        </p:nvSpPr>
        <p:spPr>
          <a:xfrm>
            <a:off x="674146" y="1107996"/>
            <a:ext cx="10477948" cy="785950"/>
          </a:xfrm>
        </p:spPr>
        <p:txBody>
          <a:bodyPr rtlCol="0">
            <a:normAutofit/>
          </a:bodyPr>
          <a:lstStyle/>
          <a:p>
            <a:pPr rtl="0"/>
            <a:r>
              <a:rPr lang="it" sz="3200" b="1" dirty="0">
                <a:latin typeface="Arial" panose="020B0604020202020204" pitchFamily="34" charset="0"/>
                <a:cs typeface="Arial" panose="020B0604020202020204" pitchFamily="34" charset="0"/>
              </a:rPr>
              <a:t>Quindi, se si compiono 65 anni mentre si lavora:</a:t>
            </a:r>
          </a:p>
        </p:txBody>
      </p:sp>
      <p:sp>
        <p:nvSpPr>
          <p:cNvPr id="3" name="Subtitle 2">
            <a:extLst>
              <a:ext uri="{FF2B5EF4-FFF2-40B4-BE49-F238E27FC236}">
                <a16:creationId xmlns:a16="http://schemas.microsoft.com/office/drawing/2014/main" id="{0D98B7A4-7219-45A8-B73E-7394D3728B9F}"/>
              </a:ext>
            </a:extLst>
          </p:cNvPr>
          <p:cNvSpPr>
            <a:spLocks noGrp="1"/>
          </p:cNvSpPr>
          <p:nvPr>
            <p:ph type="subTitle" idx="1"/>
          </p:nvPr>
        </p:nvSpPr>
        <p:spPr>
          <a:xfrm>
            <a:off x="2199029" y="2041868"/>
            <a:ext cx="9409043" cy="3924155"/>
          </a:xfrm>
        </p:spPr>
        <p:txBody>
          <a:bodyPr rtlCol="0">
            <a:normAutofit/>
          </a:bodyPr>
          <a:lstStyle/>
          <a:p>
            <a:pPr marL="342900" indent="-342900" algn="l" rtl="0">
              <a:spcBef>
                <a:spcPts val="800"/>
              </a:spcBef>
              <a:buFont typeface="Arial" panose="020B0604020202020204" pitchFamily="34" charset="0"/>
              <a:buChar char="•"/>
            </a:pPr>
            <a:r>
              <a:rPr lang="it" dirty="0">
                <a:cs typeface="Arial" panose="020B0604020202020204" pitchFamily="34" charset="0"/>
              </a:rPr>
              <a:t>Verifichi con il suo ufficio risorse umane.</a:t>
            </a:r>
          </a:p>
          <a:p>
            <a:pPr marL="342900" indent="-342900" algn="l" rtl="0">
              <a:spcBef>
                <a:spcPts val="800"/>
              </a:spcBef>
              <a:buFont typeface="Arial" panose="020B0604020202020204" pitchFamily="34" charset="0"/>
              <a:buChar char="•"/>
            </a:pPr>
            <a:r>
              <a:rPr lang="it" dirty="0">
                <a:cs typeface="Arial" panose="020B0604020202020204" pitchFamily="34" charset="0"/>
              </a:rPr>
              <a:t>Verifichi con la sua assicurazione sanitaria.</a:t>
            </a:r>
          </a:p>
          <a:p>
            <a:pPr marL="342900" indent="-342900" algn="l" rtl="0">
              <a:spcBef>
                <a:spcPts val="800"/>
              </a:spcBef>
              <a:buFont typeface="Arial" panose="020B0604020202020204" pitchFamily="34" charset="0"/>
              <a:buChar char="•"/>
            </a:pPr>
            <a:r>
              <a:rPr lang="it" dirty="0">
                <a:cs typeface="Arial" panose="020B0604020202020204" pitchFamily="34" charset="0"/>
              </a:rPr>
              <a:t>Verifichi il piano di assicurazione sanitaria del suo coniuge.</a:t>
            </a:r>
          </a:p>
          <a:p>
            <a:pPr marL="342900" indent="-342900" algn="l" rtl="0">
              <a:spcBef>
                <a:spcPts val="800"/>
              </a:spcBef>
              <a:buFont typeface="Arial" panose="020B0604020202020204" pitchFamily="34" charset="0"/>
              <a:buChar char="•"/>
            </a:pPr>
            <a:r>
              <a:rPr lang="it" dirty="0">
                <a:cs typeface="Arial" panose="020B0604020202020204" pitchFamily="34" charset="0"/>
              </a:rPr>
              <a:t>Contattare la </a:t>
            </a:r>
            <a:r>
              <a:rPr lang="it" dirty="0">
                <a:cs typeface="Arial" panose="020B0604020202020204" pitchFamily="34" charset="0"/>
                <a:hlinkClick r:id="rId5"/>
              </a:rPr>
              <a:t>Sicurezza sociale</a:t>
            </a:r>
            <a:r>
              <a:rPr lang="it" dirty="0">
                <a:cs typeface="Arial" panose="020B0604020202020204" pitchFamily="34" charset="0"/>
              </a:rPr>
              <a:t>.</a:t>
            </a:r>
          </a:p>
          <a:p>
            <a:pPr algn="l" rtl="0"/>
            <a:endParaRPr lang="en-US" dirty="0"/>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it" sz="4000">
                <a:solidFill>
                  <a:schemeClr val="bg1"/>
                </a:solidFill>
                <a:latin typeface="Arial" panose="020B0604020202020204" pitchFamily="34" charset="0"/>
                <a:cs typeface="Arial" panose="020B0604020202020204" pitchFamily="34" charset="0"/>
              </a:rPr>
              <a:t>Iscrizione a Medicare</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1FF41911-C201-445F-A79C-94040ECBDD94}"/>
              </a:ext>
            </a:extLst>
          </p:cNvPr>
          <p:cNvSpPr/>
          <p:nvPr/>
        </p:nvSpPr>
        <p:spPr>
          <a:xfrm>
            <a:off x="1524000" y="3913070"/>
            <a:ext cx="9144000" cy="461665"/>
          </a:xfrm>
          <a:prstGeom prst="rect">
            <a:avLst/>
          </a:prstGeom>
          <a:solidFill>
            <a:schemeClr val="accent1">
              <a:lumMod val="20000"/>
              <a:lumOff val="80000"/>
            </a:schemeClr>
          </a:solidFill>
          <a:ln>
            <a:solidFill>
              <a:schemeClr val="accent5">
                <a:lumMod val="50000"/>
              </a:schemeClr>
            </a:solidFill>
          </a:ln>
        </p:spPr>
        <p:txBody>
          <a:bodyPr wrap="square" rtlCol="0">
            <a:spAutoFit/>
          </a:bodyPr>
          <a:lstStyle/>
          <a:p>
            <a:pPr algn="ctr" rtl="0"/>
            <a:r>
              <a:rPr lang="it" sz="2400" b="1">
                <a:latin typeface="Arial" panose="020B0604020202020204" pitchFamily="34" charset="0"/>
                <a:cs typeface="Arial" panose="020B0604020202020204" pitchFamily="34" charset="0"/>
              </a:rPr>
              <a:t>NOTA: Informazioni sul conto di risparmio sanitario (HSA)</a:t>
            </a:r>
            <a:endParaRPr lang="en-US" sz="2400" dirty="0"/>
          </a:p>
        </p:txBody>
      </p:sp>
      <p:sp>
        <p:nvSpPr>
          <p:cNvPr id="9" name="Rectangle 8">
            <a:extLst>
              <a:ext uri="{FF2B5EF4-FFF2-40B4-BE49-F238E27FC236}">
                <a16:creationId xmlns:a16="http://schemas.microsoft.com/office/drawing/2014/main" id="{F0EF3D5A-D1FD-485C-A2E5-58BCB8E3CF25}"/>
              </a:ext>
            </a:extLst>
          </p:cNvPr>
          <p:cNvSpPr/>
          <p:nvPr/>
        </p:nvSpPr>
        <p:spPr>
          <a:xfrm>
            <a:off x="1598807" y="4636617"/>
            <a:ext cx="9409042" cy="1600438"/>
          </a:xfrm>
          <a:prstGeom prst="rect">
            <a:avLst/>
          </a:prstGeom>
        </p:spPr>
        <p:txBody>
          <a:bodyPr wrap="square" rtlCol="0">
            <a:spAutoFit/>
          </a:bodyPr>
          <a:lstStyle/>
          <a:p>
            <a:pPr marL="342900" indent="-342900" rtl="0">
              <a:spcAft>
                <a:spcPts val="1200"/>
              </a:spcAft>
              <a:buFont typeface="Arial" panose="020B0604020202020204" pitchFamily="34" charset="0"/>
              <a:buChar char="•"/>
            </a:pPr>
            <a:r>
              <a:rPr lang="it" sz="2200" b="1">
                <a:cs typeface="Arial" charset="0"/>
              </a:rPr>
              <a:t>Interrompere i contributi al suo H.S.A. 6 mesi prima dell'inizio della Parte A per evitare sanzioni fiscali. </a:t>
            </a:r>
            <a:r>
              <a:rPr lang="it" sz="2200">
                <a:cs typeface="Arial" charset="0"/>
              </a:rPr>
              <a:t>Se il suo datore di lavoro offre un HSA, contatti le Risorse umane prima di iscriversi a Medicare Parte A o B.</a:t>
            </a:r>
            <a:endParaRPr lang="en-US" altLang="en-US" sz="2200" b="1" dirty="0">
              <a:cs typeface="Arial" charset="0"/>
            </a:endParaRPr>
          </a:p>
          <a:p>
            <a:pPr marL="342900" indent="-342900" rtl="0">
              <a:spcAft>
                <a:spcPts val="1200"/>
              </a:spcAft>
              <a:buFont typeface="Arial" panose="020B0604020202020204" pitchFamily="34" charset="0"/>
              <a:buChar char="•"/>
            </a:pPr>
            <a:r>
              <a:rPr lang="it" sz="2200" b="1">
                <a:cs typeface="Arial" charset="0"/>
              </a:rPr>
              <a:t>Non è più possibile versare contributi al conto HSA una volta che si è in possesso di Medicare. </a:t>
            </a:r>
            <a:endParaRPr lang="en-US" altLang="en-US" sz="2200" dirty="0">
              <a:cs typeface="Arial" charset="0"/>
            </a:endParaRPr>
          </a:p>
        </p:txBody>
      </p:sp>
    </p:spTree>
    <p:extLst>
      <p:ext uri="{BB962C8B-B14F-4D97-AF65-F5344CB8AC3E}">
        <p14:creationId xmlns:p14="http://schemas.microsoft.com/office/powerpoint/2010/main" val="83345887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it" sz="4000">
                <a:solidFill>
                  <a:schemeClr val="bg1"/>
                </a:solidFill>
                <a:latin typeface="Arial" panose="020B0604020202020204" pitchFamily="34" charset="0"/>
                <a:cs typeface="Arial" panose="020B0604020202020204" pitchFamily="34" charset="0"/>
              </a:rPr>
              <a:t>Benvenuti in Medicare </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5" name="Footer Placeholder 4">
            <a:extLst>
              <a:ext uri="{FF2B5EF4-FFF2-40B4-BE49-F238E27FC236}">
                <a16:creationId xmlns:a16="http://schemas.microsoft.com/office/drawing/2014/main" id="{3EE09D31-73F4-435D-87D4-B2C6830BB3B4}"/>
              </a:ext>
            </a:extLst>
          </p:cNvPr>
          <p:cNvSpPr>
            <a:spLocks noGrp="1"/>
          </p:cNvSpPr>
          <p:nvPr>
            <p:ph type="ftr" sz="quarter" idx="11"/>
          </p:nvPr>
        </p:nvSpPr>
        <p:spPr>
          <a:xfrm>
            <a:off x="4038600" y="6173787"/>
            <a:ext cx="4114800" cy="365125"/>
          </a:xfrm>
        </p:spPr>
        <p:txBody>
          <a:bodyPr rtlCol="0"/>
          <a:lstStyle/>
          <a:p>
            <a:pPr rtl="0"/>
            <a:r>
              <a:rPr lang="it"/>
              <a:t>Gennaio 2022 Presentazione di Benvenuto in Medicare</a:t>
            </a:r>
          </a:p>
        </p:txBody>
      </p:sp>
      <p:sp>
        <p:nvSpPr>
          <p:cNvPr id="6" name="Slide Number Placeholder 5">
            <a:extLst>
              <a:ext uri="{FF2B5EF4-FFF2-40B4-BE49-F238E27FC236}">
                <a16:creationId xmlns:a16="http://schemas.microsoft.com/office/drawing/2014/main" id="{0716A08E-6E40-457C-9472-1FC40EE8BFEE}"/>
              </a:ext>
            </a:extLst>
          </p:cNvPr>
          <p:cNvSpPr>
            <a:spLocks noGrp="1"/>
          </p:cNvSpPr>
          <p:nvPr>
            <p:ph type="sldNum" sz="quarter" idx="12"/>
          </p:nvPr>
        </p:nvSpPr>
        <p:spPr/>
        <p:txBody>
          <a:bodyPr rtlCol="0"/>
          <a:lstStyle/>
          <a:p>
            <a:pPr rtl="0"/>
            <a:fld id="{844A7B69-93E2-4D34-896D-EFDD7F03AB74}" type="slidenum">
              <a:rPr lang="en-US" smtClean="0"/>
              <a:t>80</a:t>
            </a:fld>
            <a:endParaRPr lang="en-US"/>
          </a:p>
        </p:txBody>
      </p:sp>
      <p:sp>
        <p:nvSpPr>
          <p:cNvPr id="11" name="Subtitle 2">
            <a:extLst>
              <a:ext uri="{FF2B5EF4-FFF2-40B4-BE49-F238E27FC236}">
                <a16:creationId xmlns:a16="http://schemas.microsoft.com/office/drawing/2014/main" id="{8B7A9E30-9C0F-4982-9881-55C979676BB1}"/>
              </a:ext>
            </a:extLst>
          </p:cNvPr>
          <p:cNvSpPr txBox="1">
            <a:spLocks/>
          </p:cNvSpPr>
          <p:nvPr/>
        </p:nvSpPr>
        <p:spPr>
          <a:xfrm>
            <a:off x="2914425" y="1846522"/>
            <a:ext cx="8230497" cy="1412521"/>
          </a:xfrm>
          <a:prstGeom prst="rect">
            <a:avLst/>
          </a:prstGeom>
        </p:spPr>
        <p:txBody>
          <a:bodyPr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1800"/>
              </a:spcAft>
              <a:buNone/>
            </a:pPr>
            <a:r>
              <a:rPr lang="it" sz="21600" b="1"/>
              <a:t>Parte 6</a:t>
            </a:r>
          </a:p>
          <a:p>
            <a:pPr rtl="0">
              <a:spcAft>
                <a:spcPts val="600"/>
              </a:spcAft>
            </a:pPr>
            <a:r>
              <a:rPr lang="it" sz="16000"/>
              <a:t>Aiuto alle persone con reddito limitato</a:t>
            </a:r>
          </a:p>
          <a:p>
            <a:pPr rtl="0">
              <a:spcAft>
                <a:spcPts val="600"/>
              </a:spcAft>
            </a:pPr>
            <a:r>
              <a:rPr lang="it" sz="16000"/>
              <a:t>Proteggersi / Prevenire le frodi</a:t>
            </a:r>
          </a:p>
          <a:p>
            <a:pPr rtl="0">
              <a:spcAft>
                <a:spcPts val="600"/>
              </a:spcAft>
            </a:pPr>
            <a:r>
              <a:rPr lang="it" sz="16000"/>
              <a:t>Revisione e risorse</a:t>
            </a:r>
          </a:p>
        </p:txBody>
      </p:sp>
      <p:pic>
        <p:nvPicPr>
          <p:cNvPr id="8" name="Picture 7">
            <a:extLst>
              <a:ext uri="{FF2B5EF4-FFF2-40B4-BE49-F238E27FC236}">
                <a16:creationId xmlns:a16="http://schemas.microsoft.com/office/drawing/2014/main" id="{EEB84A7C-70AC-4958-8583-33B95B636DC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4305" y="5483090"/>
            <a:ext cx="3016160" cy="947298"/>
          </a:xfrm>
          <a:prstGeom prst="rect">
            <a:avLst/>
          </a:prstGeom>
          <a:noFill/>
          <a:ln>
            <a:noFill/>
          </a:ln>
        </p:spPr>
      </p:pic>
    </p:spTree>
    <p:extLst>
      <p:ext uri="{BB962C8B-B14F-4D97-AF65-F5344CB8AC3E}">
        <p14:creationId xmlns:p14="http://schemas.microsoft.com/office/powerpoint/2010/main" val="405669799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5591465-DEA3-4F6C-97B8-19F766CEE21E}"/>
              </a:ext>
            </a:extLst>
          </p:cNvPr>
          <p:cNvSpPr>
            <a:spLocks noGrp="1"/>
          </p:cNvSpPr>
          <p:nvPr>
            <p:ph type="ftr" sz="quarter" idx="11"/>
          </p:nvPr>
        </p:nvSpPr>
        <p:spPr>
          <a:xfrm>
            <a:off x="3339353" y="6442308"/>
            <a:ext cx="6091518" cy="415692"/>
          </a:xfrm>
        </p:spPr>
        <p:txBody>
          <a:bodyPr rtlCol="0"/>
          <a:lstStyle/>
          <a:p>
            <a:pPr rtl="0"/>
            <a:r>
              <a:rPr lang="it" dirty="0"/>
              <a:t>2025 Presentazione di Benvenuto in Medicare</a:t>
            </a:r>
          </a:p>
        </p:txBody>
      </p:sp>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rtlCol="0"/>
          <a:lstStyle/>
          <a:p>
            <a:pPr rtl="0"/>
            <a:fld id="{844A7B69-93E2-4D34-896D-EFDD7F03AB74}" type="slidenum">
              <a:rPr lang="en-US" smtClean="0"/>
              <a:t>81</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it" sz="4000">
                <a:solidFill>
                  <a:schemeClr val="bg1"/>
                </a:solidFill>
                <a:latin typeface="Arial" panose="020B0604020202020204" pitchFamily="34" charset="0"/>
                <a:cs typeface="Arial" panose="020B0604020202020204" pitchFamily="34" charset="0"/>
              </a:rPr>
              <a:t>Aiuto alle persone con reddito limitato</a:t>
            </a:r>
          </a:p>
          <a:p>
            <a:pPr algn="ctr" rtl="0"/>
            <a:endParaRPr lang="en-US" sz="1200"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C8F0151D-4D52-4D1C-B5D5-F37F4B5ECD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3092" y="1240001"/>
            <a:ext cx="7125816" cy="5298911"/>
          </a:xfrm>
          <a:prstGeom prst="rect">
            <a:avLst/>
          </a:prstGeom>
        </p:spPr>
      </p:pic>
    </p:spTree>
    <p:extLst>
      <p:ext uri="{BB962C8B-B14F-4D97-AF65-F5344CB8AC3E}">
        <p14:creationId xmlns:p14="http://schemas.microsoft.com/office/powerpoint/2010/main" val="154773590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rtlCol="0"/>
          <a:lstStyle/>
          <a:p>
            <a:pPr rtl="0"/>
            <a:fld id="{844A7B69-93E2-4D34-896D-EFDD7F03AB74}" type="slidenum">
              <a:rPr lang="en-US" smtClean="0"/>
              <a:t>82</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it" sz="4000">
                <a:solidFill>
                  <a:schemeClr val="bg1"/>
                </a:solidFill>
                <a:latin typeface="Arial" panose="020B0604020202020204" pitchFamily="34" charset="0"/>
                <a:cs typeface="Arial" panose="020B0604020202020204" pitchFamily="34" charset="0"/>
              </a:rPr>
              <a:t>Aiuto alle persone con reddito limitato</a:t>
            </a:r>
          </a:p>
          <a:p>
            <a:pPr algn="ctr" rtl="0"/>
            <a:endParaRPr lang="en-US" sz="1200" dirty="0">
              <a:solidFill>
                <a:schemeClr val="bg1"/>
              </a:solidFill>
              <a:latin typeface="Arial" panose="020B0604020202020204" pitchFamily="34" charset="0"/>
              <a:cs typeface="Arial" panose="020B0604020202020204" pitchFamily="34" charset="0"/>
            </a:endParaRPr>
          </a:p>
        </p:txBody>
      </p:sp>
      <p:graphicFrame>
        <p:nvGraphicFramePr>
          <p:cNvPr id="5" name="Diagram 4">
            <a:extLst>
              <a:ext uri="{FF2B5EF4-FFF2-40B4-BE49-F238E27FC236}">
                <a16:creationId xmlns:a16="http://schemas.microsoft.com/office/drawing/2014/main" id="{963CCDBA-F41F-47C5-8CBD-CFA12EAF8CFE}"/>
              </a:ext>
            </a:extLst>
          </p:cNvPr>
          <p:cNvGraphicFramePr/>
          <p:nvPr>
            <p:extLst>
              <p:ext uri="{D42A27DB-BD31-4B8C-83A1-F6EECF244321}">
                <p14:modId xmlns:p14="http://schemas.microsoft.com/office/powerpoint/2010/main" val="1943625268"/>
              </p:ext>
            </p:extLst>
          </p:nvPr>
        </p:nvGraphicFramePr>
        <p:xfrm>
          <a:off x="2053116" y="1344429"/>
          <a:ext cx="9300684" cy="48561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title="Part D icon">
            <a:extLst>
              <a:ext uri="{FF2B5EF4-FFF2-40B4-BE49-F238E27FC236}">
                <a16:creationId xmlns:a16="http://schemas.microsoft.com/office/drawing/2014/main" id="{AC330008-F2A7-4AE9-9B6F-C799603CE2C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79102" y="3851010"/>
            <a:ext cx="862945" cy="688090"/>
          </a:xfrm>
          <a:prstGeom prst="rect">
            <a:avLst/>
          </a:prstGeom>
        </p:spPr>
      </p:pic>
      <p:pic>
        <p:nvPicPr>
          <p:cNvPr id="10" name="Picture 9" title="Part D icon">
            <a:extLst>
              <a:ext uri="{FF2B5EF4-FFF2-40B4-BE49-F238E27FC236}">
                <a16:creationId xmlns:a16="http://schemas.microsoft.com/office/drawing/2014/main" id="{AEC3FA5E-1B9A-47A8-A393-CC8EDE6BAC4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56481" y="5512531"/>
            <a:ext cx="862945" cy="688090"/>
          </a:xfrm>
          <a:prstGeom prst="rect">
            <a:avLst/>
          </a:prstGeom>
        </p:spPr>
      </p:pic>
      <p:pic>
        <p:nvPicPr>
          <p:cNvPr id="11" name="Picture 10" title="Part B icon">
            <a:extLst>
              <a:ext uri="{FF2B5EF4-FFF2-40B4-BE49-F238E27FC236}">
                <a16:creationId xmlns:a16="http://schemas.microsoft.com/office/drawing/2014/main" id="{20CF23FA-9147-4D43-89F5-76F2E9B2B59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38200" y="2039987"/>
            <a:ext cx="803847" cy="837592"/>
          </a:xfrm>
          <a:prstGeom prst="rect">
            <a:avLst/>
          </a:prstGeom>
        </p:spPr>
      </p:pic>
    </p:spTree>
    <p:extLst>
      <p:ext uri="{BB962C8B-B14F-4D97-AF65-F5344CB8AC3E}">
        <p14:creationId xmlns:p14="http://schemas.microsoft.com/office/powerpoint/2010/main" val="183268077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it" sz="4000">
                <a:solidFill>
                  <a:schemeClr val="bg1"/>
                </a:solidFill>
                <a:latin typeface="Arial" panose="020B0604020202020204" pitchFamily="34" charset="0"/>
                <a:cs typeface="Arial" panose="020B0604020202020204" pitchFamily="34" charset="0"/>
              </a:rPr>
              <a:t>Aiuto alle persone con reddito limitato</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D9A3C283-162E-4438-92AF-48C1C60D2323}"/>
              </a:ext>
            </a:extLst>
          </p:cNvPr>
          <p:cNvSpPr/>
          <p:nvPr/>
        </p:nvSpPr>
        <p:spPr>
          <a:xfrm>
            <a:off x="3591823" y="1215160"/>
            <a:ext cx="4166525" cy="584775"/>
          </a:xfrm>
          <a:prstGeom prst="rect">
            <a:avLst/>
          </a:prstGeom>
        </p:spPr>
        <p:txBody>
          <a:bodyPr wrap="none" rtlCol="0">
            <a:spAutoFit/>
          </a:bodyPr>
          <a:lstStyle/>
          <a:p>
            <a:pPr rtl="0"/>
            <a:r>
              <a:rPr lang="it" sz="3200" b="1">
                <a:latin typeface="Arial" panose="020B0604020202020204" pitchFamily="34" charset="0"/>
                <a:cs typeface="Arial" panose="020B0604020202020204" pitchFamily="34" charset="0"/>
              </a:rPr>
              <a:t>Verificare se si è qualificati</a:t>
            </a:r>
          </a:p>
        </p:txBody>
      </p:sp>
      <p:sp>
        <p:nvSpPr>
          <p:cNvPr id="8" name="Slide Number Placeholder 7">
            <a:extLst>
              <a:ext uri="{FF2B5EF4-FFF2-40B4-BE49-F238E27FC236}">
                <a16:creationId xmlns:a16="http://schemas.microsoft.com/office/drawing/2014/main" id="{7DD55869-B352-441D-B1EB-1C304A57958A}"/>
              </a:ext>
            </a:extLst>
          </p:cNvPr>
          <p:cNvSpPr>
            <a:spLocks noGrp="1"/>
          </p:cNvSpPr>
          <p:nvPr>
            <p:ph type="sldNum" sz="quarter" idx="12"/>
          </p:nvPr>
        </p:nvSpPr>
        <p:spPr/>
        <p:txBody>
          <a:bodyPr rtlCol="0"/>
          <a:lstStyle/>
          <a:p>
            <a:pPr rtl="0"/>
            <a:fld id="{844A7B69-93E2-4D34-896D-EFDD7F03AB74}" type="slidenum">
              <a:rPr lang="en-US" smtClean="0"/>
              <a:t>83</a:t>
            </a:fld>
            <a:endParaRPr lang="en-US"/>
          </a:p>
        </p:txBody>
      </p:sp>
      <p:sp>
        <p:nvSpPr>
          <p:cNvPr id="3" name="TextBox 2">
            <a:extLst>
              <a:ext uri="{FF2B5EF4-FFF2-40B4-BE49-F238E27FC236}">
                <a16:creationId xmlns:a16="http://schemas.microsoft.com/office/drawing/2014/main" id="{C98F2B25-ADDA-4CF0-AB1F-14F0A68F3346}"/>
              </a:ext>
            </a:extLst>
          </p:cNvPr>
          <p:cNvSpPr txBox="1"/>
          <p:nvPr/>
        </p:nvSpPr>
        <p:spPr>
          <a:xfrm>
            <a:off x="515256" y="1753141"/>
            <a:ext cx="5458730" cy="3477875"/>
          </a:xfrm>
          <a:prstGeom prst="rect">
            <a:avLst/>
          </a:prstGeom>
          <a:noFill/>
        </p:spPr>
        <p:txBody>
          <a:bodyPr wrap="square" rtlCol="0">
            <a:spAutoFit/>
          </a:bodyPr>
          <a:lstStyle/>
          <a:p>
            <a:pPr rtl="0"/>
            <a:r>
              <a:rPr lang="it" sz="2800" b="1" dirty="0"/>
              <a:t>Programma di risparmio Medicare</a:t>
            </a:r>
          </a:p>
          <a:p>
            <a:pPr marL="342900" indent="-342900" rtl="0">
              <a:buFont typeface="Arial" panose="020B0604020202020204" pitchFamily="34" charset="0"/>
              <a:buChar char="•"/>
            </a:pPr>
            <a:r>
              <a:rPr lang="it" sz="2400" dirty="0"/>
              <a:t>Per saperne di più </a:t>
            </a:r>
            <a:r>
              <a:rPr lang="it" sz="2400" dirty="0">
                <a:hlinkClick r:id="rId3"/>
              </a:rPr>
              <a:t>: www.dhs.wisconsin.gov/medicaid</a:t>
            </a:r>
            <a:r>
              <a:rPr lang="it" sz="2400" dirty="0"/>
              <a:t> o</a:t>
            </a:r>
            <a:br>
              <a:rPr lang="en-US" sz="2400" dirty="0"/>
            </a:br>
            <a:r>
              <a:rPr lang="it" sz="2400" dirty="0">
                <a:hlinkClick r:id="rId4"/>
              </a:rPr>
              <a:t>Scheda informativa sul programma di risparmio Medicare </a:t>
            </a:r>
            <a:br>
              <a:rPr lang="en-US" sz="2400" dirty="0">
                <a:hlinkClick r:id="rId4"/>
              </a:rPr>
            </a:br>
            <a:r>
              <a:rPr lang="it" sz="2400" dirty="0">
                <a:hlinkClick r:id="rId4"/>
              </a:rPr>
              <a:t>(P-10062)</a:t>
            </a:r>
            <a:endParaRPr lang="en-US" sz="2400" dirty="0"/>
          </a:p>
          <a:p>
            <a:pPr marL="342900" indent="-342900" rtl="0">
              <a:buFont typeface="Arial" panose="020B0604020202020204" pitchFamily="34" charset="0"/>
              <a:buChar char="•"/>
            </a:pPr>
            <a:r>
              <a:rPr lang="it" sz="2400" dirty="0"/>
              <a:t>Candidatura su </a:t>
            </a:r>
            <a:r>
              <a:rPr lang="it" sz="2400" dirty="0">
                <a:hlinkClick r:id="rId5"/>
              </a:rPr>
              <a:t>access.wisconsin.gov</a:t>
            </a:r>
            <a:endParaRPr lang="en-US" sz="2400" dirty="0"/>
          </a:p>
          <a:p>
            <a:pPr marL="342900" indent="-342900" rtl="0">
              <a:buFont typeface="Arial" panose="020B0604020202020204" pitchFamily="34" charset="0"/>
              <a:buChar char="•"/>
            </a:pPr>
            <a:r>
              <a:rPr lang="it" sz="2400" dirty="0"/>
              <a:t>Ottenere assistenza o fare domanda presso l'</a:t>
            </a:r>
            <a:r>
              <a:rPr lang="it" sz="2400" dirty="0">
                <a:hlinkClick r:id="rId6"/>
              </a:rPr>
              <a:t>ufficio Medicaid locale </a:t>
            </a:r>
            <a:endParaRPr lang="en-US" sz="2400" dirty="0"/>
          </a:p>
        </p:txBody>
      </p:sp>
      <p:sp>
        <p:nvSpPr>
          <p:cNvPr id="9" name="TextBox 8">
            <a:extLst>
              <a:ext uri="{FF2B5EF4-FFF2-40B4-BE49-F238E27FC236}">
                <a16:creationId xmlns:a16="http://schemas.microsoft.com/office/drawing/2014/main" id="{328C4827-D6D3-44A2-9998-7C498910EEB8}"/>
              </a:ext>
            </a:extLst>
          </p:cNvPr>
          <p:cNvSpPr txBox="1"/>
          <p:nvPr/>
        </p:nvSpPr>
        <p:spPr>
          <a:xfrm>
            <a:off x="814158" y="5300742"/>
            <a:ext cx="5281842" cy="1532334"/>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rtl="0"/>
            <a:r>
              <a:rPr lang="it" sz="2800" dirty="0">
                <a:solidFill>
                  <a:schemeClr val="bg1"/>
                </a:solidFill>
              </a:rPr>
              <a:t>Può anche chiedere aiuto a un </a:t>
            </a:r>
            <a:r>
              <a:rPr lang="it" sz="2800" dirty="0">
                <a:solidFill>
                  <a:schemeClr val="bg1"/>
                </a:solidFill>
                <a:hlinkClick r:id="rId7">
                  <a:extLst>
                    <a:ext uri="{A12FA001-AC4F-418D-AE19-62706E023703}">
                      <ahyp:hlinkClr xmlns:ahyp="http://schemas.microsoft.com/office/drawing/2018/hyperlinkcolor" val="tx"/>
                    </a:ext>
                  </a:extLst>
                </a:hlinkClick>
              </a:rPr>
              <a:t>esperto di prestazioni del Wisconsin</a:t>
            </a:r>
            <a:r>
              <a:rPr lang="it" sz="2800" dirty="0">
                <a:solidFill>
                  <a:schemeClr val="bg1"/>
                </a:solidFill>
              </a:rPr>
              <a:t>.</a:t>
            </a:r>
          </a:p>
        </p:txBody>
      </p:sp>
      <p:sp>
        <p:nvSpPr>
          <p:cNvPr id="10" name="TextBox 9">
            <a:extLst>
              <a:ext uri="{FF2B5EF4-FFF2-40B4-BE49-F238E27FC236}">
                <a16:creationId xmlns:a16="http://schemas.microsoft.com/office/drawing/2014/main" id="{FC511949-137A-471E-91E2-6054E3AD471A}"/>
              </a:ext>
            </a:extLst>
          </p:cNvPr>
          <p:cNvSpPr txBox="1"/>
          <p:nvPr/>
        </p:nvSpPr>
        <p:spPr>
          <a:xfrm>
            <a:off x="6096003" y="1799935"/>
            <a:ext cx="5580742" cy="5170646"/>
          </a:xfrm>
          <a:prstGeom prst="rect">
            <a:avLst/>
          </a:prstGeom>
          <a:noFill/>
        </p:spPr>
        <p:txBody>
          <a:bodyPr wrap="square" rtlCol="0">
            <a:spAutoFit/>
          </a:bodyPr>
          <a:lstStyle/>
          <a:p>
            <a:pPr rtl="0"/>
            <a:r>
              <a:rPr lang="it" sz="2800" b="1" dirty="0"/>
              <a:t>Aiuto extra</a:t>
            </a:r>
          </a:p>
          <a:p>
            <a:pPr marL="342900" indent="-342900" rtl="0">
              <a:buFont typeface="Arial" panose="020B0604020202020204" pitchFamily="34" charset="0"/>
              <a:buChar char="•"/>
            </a:pPr>
            <a:r>
              <a:rPr lang="it" sz="2400" dirty="0"/>
              <a:t>Per saperne di più o per candidarsi, visitare il sito </a:t>
            </a:r>
            <a:r>
              <a:rPr lang="it" sz="2400" dirty="0">
                <a:hlinkClick r:id="rId8"/>
              </a:rPr>
              <a:t>ssa.gov </a:t>
            </a:r>
            <a:endParaRPr lang="en-US" sz="2400" dirty="0"/>
          </a:p>
          <a:p>
            <a:pPr marL="342900" indent="-342900" rtl="0">
              <a:buFont typeface="Arial" panose="020B0604020202020204" pitchFamily="34" charset="0"/>
              <a:buChar char="•"/>
            </a:pPr>
            <a:r>
              <a:rPr lang="it" sz="2400" dirty="0"/>
              <a:t>Chiamare la Social Security per domande o per fare l’iscrizione: </a:t>
            </a:r>
            <a:br>
              <a:rPr lang="en-US" sz="2400" dirty="0"/>
            </a:br>
            <a:r>
              <a:rPr lang="it" sz="2400" dirty="0"/>
              <a:t>1-800-772-1213 (TTY 1-800-325-0778) </a:t>
            </a:r>
          </a:p>
          <a:p>
            <a:pPr rtl="0">
              <a:spcBef>
                <a:spcPts val="1200"/>
              </a:spcBef>
            </a:pPr>
            <a:r>
              <a:rPr lang="it" sz="2800" b="1" dirty="0"/>
              <a:t>SeniorCare</a:t>
            </a:r>
          </a:p>
          <a:p>
            <a:pPr marL="342900" indent="-342900" rtl="0">
              <a:buFont typeface="Arial" panose="020B0604020202020204" pitchFamily="34" charset="0"/>
              <a:buChar char="•"/>
            </a:pPr>
            <a:r>
              <a:rPr lang="it" sz="2400" dirty="0"/>
              <a:t>Per saperne di più e stampare una domanda di partecipazione, visitare il sito </a:t>
            </a:r>
            <a:r>
              <a:rPr lang="it" sz="2400" dirty="0">
                <a:hlinkClick r:id="rId9"/>
              </a:rPr>
              <a:t>www.dhs.wisconsin.gov/seniorcare</a:t>
            </a:r>
            <a:r>
              <a:rPr lang="it" sz="2400" dirty="0"/>
              <a:t> </a:t>
            </a:r>
          </a:p>
          <a:p>
            <a:pPr marL="342900" indent="-342900" rtl="0">
              <a:buFont typeface="Arial" panose="020B0604020202020204" pitchFamily="34" charset="0"/>
              <a:buChar char="•"/>
            </a:pPr>
            <a:r>
              <a:rPr lang="it" sz="2400" dirty="0"/>
              <a:t>Chiamare la SeniorCare Helpline per qualsiasi domanda: 1-800-657-2038</a:t>
            </a:r>
          </a:p>
          <a:p>
            <a:pPr marL="342900" indent="-342900" rtl="0">
              <a:buFont typeface="Arial" panose="020B0604020202020204" pitchFamily="34" charset="0"/>
              <a:buChar char="•"/>
            </a:pPr>
            <a:endParaRPr lang="en-US" sz="2400" dirty="0"/>
          </a:p>
        </p:txBody>
      </p:sp>
    </p:spTree>
    <p:extLst>
      <p:ext uri="{BB962C8B-B14F-4D97-AF65-F5344CB8AC3E}">
        <p14:creationId xmlns:p14="http://schemas.microsoft.com/office/powerpoint/2010/main" val="228487167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5591465-DEA3-4F6C-97B8-19F766CEE21E}"/>
              </a:ext>
            </a:extLst>
          </p:cNvPr>
          <p:cNvSpPr>
            <a:spLocks noGrp="1"/>
          </p:cNvSpPr>
          <p:nvPr>
            <p:ph type="ftr" sz="quarter" idx="11"/>
          </p:nvPr>
        </p:nvSpPr>
        <p:spPr>
          <a:xfrm>
            <a:off x="4038600" y="6356350"/>
            <a:ext cx="5865976" cy="365125"/>
          </a:xfrm>
        </p:spPr>
        <p:txBody>
          <a:bodyPr rtlCol="0"/>
          <a:lstStyle/>
          <a:p>
            <a:pPr rtl="0"/>
            <a:r>
              <a:rPr lang="it" dirty="0"/>
              <a:t>2025 Presentazione di Benvenuto in Medicare</a:t>
            </a:r>
          </a:p>
        </p:txBody>
      </p:sp>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rtlCol="0"/>
          <a:lstStyle/>
          <a:p>
            <a:pPr rtl="0"/>
            <a:fld id="{844A7B69-93E2-4D34-896D-EFDD7F03AB74}" type="slidenum">
              <a:rPr lang="en-US" smtClean="0"/>
              <a:t>84</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it" sz="4000">
                <a:solidFill>
                  <a:schemeClr val="bg1"/>
                </a:solidFill>
                <a:latin typeface="Arial" panose="020B0604020202020204" pitchFamily="34" charset="0"/>
                <a:cs typeface="Arial" panose="020B0604020202020204" pitchFamily="34" charset="0"/>
              </a:rPr>
              <a:t>Proteggersi / Prevenire le frodi</a:t>
            </a:r>
          </a:p>
          <a:p>
            <a:pPr algn="ctr" rtl="0"/>
            <a:endParaRPr lang="en-US" sz="1200"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F12025C5-C8C9-4E57-8D5A-C27D8C4590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6007" y="1107996"/>
            <a:ext cx="8705993" cy="5173163"/>
          </a:xfrm>
          <a:prstGeom prst="rect">
            <a:avLst/>
          </a:prstGeom>
        </p:spPr>
      </p:pic>
      <p:sp>
        <p:nvSpPr>
          <p:cNvPr id="7" name="TextBox 6">
            <a:extLst>
              <a:ext uri="{FF2B5EF4-FFF2-40B4-BE49-F238E27FC236}">
                <a16:creationId xmlns:a16="http://schemas.microsoft.com/office/drawing/2014/main" id="{591E8480-443D-409B-ACB5-29CA5390DC9B}"/>
              </a:ext>
            </a:extLst>
          </p:cNvPr>
          <p:cNvSpPr txBox="1"/>
          <p:nvPr/>
        </p:nvSpPr>
        <p:spPr>
          <a:xfrm>
            <a:off x="785573" y="2151530"/>
            <a:ext cx="2452744" cy="1754326"/>
          </a:xfrm>
          <a:prstGeom prst="rect">
            <a:avLst/>
          </a:prstGeom>
          <a:noFill/>
        </p:spPr>
        <p:txBody>
          <a:bodyPr wrap="square" rtlCol="0">
            <a:spAutoFit/>
          </a:bodyPr>
          <a:lstStyle/>
          <a:p>
            <a:pPr rtl="0"/>
            <a:r>
              <a:rPr lang="it" sz="3600" i="1"/>
              <a:t>Qualche parola di cautela...</a:t>
            </a:r>
          </a:p>
        </p:txBody>
      </p:sp>
    </p:spTree>
    <p:extLst>
      <p:ext uri="{BB962C8B-B14F-4D97-AF65-F5344CB8AC3E}">
        <p14:creationId xmlns:p14="http://schemas.microsoft.com/office/powerpoint/2010/main" val="323556418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rtlCol="0"/>
          <a:lstStyle/>
          <a:p>
            <a:pPr rtl="0"/>
            <a:fld id="{844A7B69-93E2-4D34-896D-EFDD7F03AB74}" type="slidenum">
              <a:rPr lang="en-US" smtClean="0"/>
              <a:t>85</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it" sz="4000">
                <a:solidFill>
                  <a:schemeClr val="bg1"/>
                </a:solidFill>
                <a:latin typeface="Arial" panose="020B0604020202020204" pitchFamily="34" charset="0"/>
                <a:cs typeface="Arial" panose="020B0604020202020204" pitchFamily="34" charset="0"/>
              </a:rPr>
              <a:t>Proteggersi / Prevenire le frodi</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457B71A7-5E3E-42CD-8B0E-E4222C1A32B8}"/>
              </a:ext>
            </a:extLst>
          </p:cNvPr>
          <p:cNvSpPr/>
          <p:nvPr/>
        </p:nvSpPr>
        <p:spPr>
          <a:xfrm>
            <a:off x="3409636" y="1144776"/>
            <a:ext cx="5899372" cy="584775"/>
          </a:xfrm>
          <a:prstGeom prst="rect">
            <a:avLst/>
          </a:prstGeom>
        </p:spPr>
        <p:txBody>
          <a:bodyPr wrap="none" rtlCol="0">
            <a:spAutoFit/>
          </a:bodyPr>
          <a:lstStyle/>
          <a:p>
            <a:pPr rtl="0"/>
            <a:r>
              <a:rPr lang="it" sz="3200" b="1">
                <a:latin typeface="Arial" panose="020B0604020202020204" pitchFamily="34" charset="0"/>
                <a:cs typeface="Arial" panose="020B0604020202020204" pitchFamily="34" charset="0"/>
              </a:rPr>
              <a:t>Tre passi per prevenire le frodi</a:t>
            </a:r>
            <a:endParaRPr lang="en-US" sz="3200" b="1"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F9AC6D63-9511-47AE-AB1A-F897395A0EB9}"/>
              </a:ext>
            </a:extLst>
          </p:cNvPr>
          <p:cNvSpPr/>
          <p:nvPr/>
        </p:nvSpPr>
        <p:spPr>
          <a:xfrm>
            <a:off x="1249680" y="1752237"/>
            <a:ext cx="10104120" cy="584775"/>
          </a:xfrm>
          <a:prstGeom prst="rect">
            <a:avLst/>
          </a:prstGeom>
        </p:spPr>
        <p:txBody>
          <a:bodyPr wrap="square" rtlCol="0">
            <a:spAutoFit/>
          </a:bodyPr>
          <a:lstStyle/>
          <a:p>
            <a:pPr rtl="0"/>
            <a:r>
              <a:rPr lang="it" sz="3200"/>
              <a:t>Fase 1: </a:t>
            </a:r>
            <a:r>
              <a:rPr lang="it" sz="3200" b="1">
                <a:solidFill>
                  <a:srgbClr val="339966"/>
                </a:solidFill>
              </a:rPr>
              <a:t>Protegga</a:t>
            </a:r>
            <a:r>
              <a:rPr lang="it" sz="3200">
                <a:solidFill>
                  <a:srgbClr val="339966"/>
                </a:solidFill>
              </a:rPr>
              <a:t> </a:t>
            </a:r>
            <a:r>
              <a:rPr lang="it" sz="3200"/>
              <a:t> se stesso e gli altri dalle frodi di Medicare</a:t>
            </a:r>
            <a:endParaRPr lang="en-US" sz="3200" dirty="0"/>
          </a:p>
        </p:txBody>
      </p:sp>
      <p:grpSp>
        <p:nvGrpSpPr>
          <p:cNvPr id="8" name="Group 7">
            <a:extLst>
              <a:ext uri="{FF2B5EF4-FFF2-40B4-BE49-F238E27FC236}">
                <a16:creationId xmlns:a16="http://schemas.microsoft.com/office/drawing/2014/main" id="{79280746-E100-4DA0-8886-38D77555B0CD}"/>
              </a:ext>
            </a:extLst>
          </p:cNvPr>
          <p:cNvGrpSpPr/>
          <p:nvPr/>
        </p:nvGrpSpPr>
        <p:grpSpPr>
          <a:xfrm>
            <a:off x="6162339" y="2486610"/>
            <a:ext cx="4035910" cy="656286"/>
            <a:chOff x="-43546" y="93480"/>
            <a:chExt cx="3338609" cy="656286"/>
          </a:xfrm>
        </p:grpSpPr>
        <p:sp>
          <p:nvSpPr>
            <p:cNvPr id="9" name="Rectangle 8">
              <a:extLst>
                <a:ext uri="{FF2B5EF4-FFF2-40B4-BE49-F238E27FC236}">
                  <a16:creationId xmlns:a16="http://schemas.microsoft.com/office/drawing/2014/main" id="{A74CEFF7-1425-4953-80C5-6A48E8F90D63}"/>
                </a:ext>
              </a:extLst>
            </p:cNvPr>
            <p:cNvSpPr/>
            <p:nvPr/>
          </p:nvSpPr>
          <p:spPr>
            <a:xfrm>
              <a:off x="34" y="93480"/>
              <a:ext cx="3295029" cy="633600"/>
            </a:xfrm>
            <a:prstGeom prst="rect">
              <a:avLst/>
            </a:prstGeom>
            <a:solidFill>
              <a:srgbClr val="339966"/>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it-IT"/>
            </a:p>
          </p:txBody>
        </p:sp>
        <p:sp>
          <p:nvSpPr>
            <p:cNvPr id="10" name="TextBox 9">
              <a:extLst>
                <a:ext uri="{FF2B5EF4-FFF2-40B4-BE49-F238E27FC236}">
                  <a16:creationId xmlns:a16="http://schemas.microsoft.com/office/drawing/2014/main" id="{DC6F7B76-FA2B-4E8C-BC9C-9DD914C9D6C9}"/>
                </a:ext>
              </a:extLst>
            </p:cNvPr>
            <p:cNvSpPr txBox="1"/>
            <p:nvPr/>
          </p:nvSpPr>
          <p:spPr>
            <a:xfrm>
              <a:off x="-43546" y="116166"/>
              <a:ext cx="3295029" cy="633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9136" tIns="113792" rIns="199136" bIns="113792" numCol="1" spcCol="1270" rtlCol="0" anchor="ctr" anchorCtr="0">
              <a:noAutofit/>
            </a:bodyPr>
            <a:lstStyle/>
            <a:p>
              <a:pPr marL="0" lvl="0" indent="0" algn="ctr" defTabSz="1244600" rtl="0">
                <a:lnSpc>
                  <a:spcPct val="90000"/>
                </a:lnSpc>
                <a:spcBef>
                  <a:spcPct val="0"/>
                </a:spcBef>
                <a:spcAft>
                  <a:spcPct val="35000"/>
                </a:spcAft>
                <a:buNone/>
              </a:pPr>
              <a:r>
                <a:rPr lang="it" sz="2800" b="1" kern="1200">
                  <a:latin typeface="Arial" pitchFamily="34" charset="0"/>
                  <a:cs typeface="Arial" pitchFamily="34" charset="0"/>
                </a:rPr>
                <a:t>FARE</a:t>
              </a:r>
            </a:p>
          </p:txBody>
        </p:sp>
      </p:grpSp>
      <p:sp>
        <p:nvSpPr>
          <p:cNvPr id="11" name="Rectangle 10">
            <a:extLst>
              <a:ext uri="{FF2B5EF4-FFF2-40B4-BE49-F238E27FC236}">
                <a16:creationId xmlns:a16="http://schemas.microsoft.com/office/drawing/2014/main" id="{F06A9A5C-6B21-4CBA-8B63-4C61780AF070}"/>
              </a:ext>
            </a:extLst>
          </p:cNvPr>
          <p:cNvSpPr/>
          <p:nvPr/>
        </p:nvSpPr>
        <p:spPr>
          <a:xfrm>
            <a:off x="6210527" y="3198546"/>
            <a:ext cx="4798132" cy="3308598"/>
          </a:xfrm>
          <a:prstGeom prst="rect">
            <a:avLst/>
          </a:prstGeom>
        </p:spPr>
        <p:txBody>
          <a:bodyPr wrap="square" rtlCol="0">
            <a:spAutoFit/>
          </a:bodyPr>
          <a:lstStyle/>
          <a:p>
            <a:pPr marL="285750" lvl="0" indent="-285750" rtl="0">
              <a:spcAft>
                <a:spcPts val="600"/>
              </a:spcAft>
              <a:buFont typeface="Arial" panose="020B0604020202020204" pitchFamily="34" charset="0"/>
              <a:buChar char="•"/>
            </a:pPr>
            <a:r>
              <a:rPr lang="it" sz="2100" dirty="0">
                <a:cs typeface="Arial" pitchFamily="34" charset="0"/>
              </a:rPr>
              <a:t>Trattare la tessera e il numero di tessera Medicare come la sua carta di credito.</a:t>
            </a:r>
          </a:p>
          <a:p>
            <a:pPr marL="285750" lvl="0" indent="-285750" rtl="0">
              <a:spcAft>
                <a:spcPts val="600"/>
              </a:spcAft>
              <a:buFont typeface="Arial" panose="020B0604020202020204" pitchFamily="34" charset="0"/>
              <a:buChar char="•"/>
            </a:pPr>
            <a:r>
              <a:rPr lang="it" sz="2100" dirty="0">
                <a:cs typeface="Arial" pitchFamily="34" charset="0"/>
              </a:rPr>
              <a:t>Fare attenzione al furto di identità.</a:t>
            </a:r>
          </a:p>
          <a:p>
            <a:pPr marL="285750" lvl="0" indent="-285750" rtl="0">
              <a:spcAft>
                <a:spcPts val="600"/>
              </a:spcAft>
              <a:buFont typeface="Arial" panose="020B0604020202020204" pitchFamily="34" charset="0"/>
              <a:buChar char="•"/>
            </a:pPr>
            <a:r>
              <a:rPr lang="it" sz="2100" dirty="0">
                <a:cs typeface="Arial" pitchFamily="34" charset="0"/>
              </a:rPr>
              <a:t>Tenere presente che Medicare non chiama o fa visita con lo scopo di vendere qualcosa.</a:t>
            </a:r>
          </a:p>
          <a:p>
            <a:pPr marL="285750" lvl="0" indent="-285750" rtl="0">
              <a:spcAft>
                <a:spcPts val="600"/>
              </a:spcAft>
              <a:buFont typeface="Arial" panose="020B0604020202020204" pitchFamily="34" charset="0"/>
              <a:buChar char="•"/>
            </a:pPr>
            <a:r>
              <a:rPr lang="it" sz="2100" dirty="0">
                <a:cs typeface="Arial" pitchFamily="34" charset="0"/>
              </a:rPr>
              <a:t>Fare attenzione alle offerte di servizi medici "gratuiti".  </a:t>
            </a:r>
          </a:p>
          <a:p>
            <a:pPr marL="285750" lvl="0" indent="-285750" rtl="0">
              <a:buFont typeface="Arial" panose="020B0604020202020204" pitchFamily="34" charset="0"/>
              <a:buChar char="•"/>
            </a:pPr>
            <a:r>
              <a:rPr lang="it" sz="2100" dirty="0">
                <a:cs typeface="Arial" pitchFamily="34" charset="0"/>
              </a:rPr>
              <a:t>Fatelo </a:t>
            </a:r>
            <a:r>
              <a:rPr lang="it" sz="2100" b="1" dirty="0">
                <a:cs typeface="Arial" pitchFamily="34" charset="0"/>
              </a:rPr>
              <a:t>girare!</a:t>
            </a:r>
          </a:p>
        </p:txBody>
      </p:sp>
      <p:grpSp>
        <p:nvGrpSpPr>
          <p:cNvPr id="12" name="Group 11">
            <a:extLst>
              <a:ext uri="{FF2B5EF4-FFF2-40B4-BE49-F238E27FC236}">
                <a16:creationId xmlns:a16="http://schemas.microsoft.com/office/drawing/2014/main" id="{67063B7D-0C70-4AC2-8C96-DCA52E7033F7}"/>
              </a:ext>
            </a:extLst>
          </p:cNvPr>
          <p:cNvGrpSpPr/>
          <p:nvPr/>
        </p:nvGrpSpPr>
        <p:grpSpPr>
          <a:xfrm>
            <a:off x="1587898" y="2509296"/>
            <a:ext cx="3643477" cy="633600"/>
            <a:chOff x="3756367" y="93480"/>
            <a:chExt cx="3295029" cy="633600"/>
          </a:xfrm>
        </p:grpSpPr>
        <p:sp>
          <p:nvSpPr>
            <p:cNvPr id="13" name="Rectangle 12">
              <a:extLst>
                <a:ext uri="{FF2B5EF4-FFF2-40B4-BE49-F238E27FC236}">
                  <a16:creationId xmlns:a16="http://schemas.microsoft.com/office/drawing/2014/main" id="{76B7444E-53F4-4F3D-9478-A122D5D90276}"/>
                </a:ext>
              </a:extLst>
            </p:cNvPr>
            <p:cNvSpPr/>
            <p:nvPr/>
          </p:nvSpPr>
          <p:spPr>
            <a:xfrm>
              <a:off x="3756367" y="93480"/>
              <a:ext cx="3295029" cy="633600"/>
            </a:xfrm>
            <a:prstGeom prst="rect">
              <a:avLst/>
            </a:prstGeom>
            <a:solidFill>
              <a:srgbClr val="FF0000"/>
            </a:solidFill>
            <a:ln>
              <a:solidFill>
                <a:srgbClr val="FF00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it-IT"/>
            </a:p>
          </p:txBody>
        </p:sp>
        <p:sp>
          <p:nvSpPr>
            <p:cNvPr id="14" name="TextBox 13">
              <a:extLst>
                <a:ext uri="{FF2B5EF4-FFF2-40B4-BE49-F238E27FC236}">
                  <a16:creationId xmlns:a16="http://schemas.microsoft.com/office/drawing/2014/main" id="{EDF874F4-EDDD-44B7-859B-8CC30E9AA60E}"/>
                </a:ext>
              </a:extLst>
            </p:cNvPr>
            <p:cNvSpPr txBox="1"/>
            <p:nvPr/>
          </p:nvSpPr>
          <p:spPr>
            <a:xfrm>
              <a:off x="3756367" y="93480"/>
              <a:ext cx="3295029" cy="633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9136" tIns="113792" rIns="199136" bIns="113792" numCol="1" spcCol="1270" rtlCol="0" anchor="ctr" anchorCtr="0">
              <a:noAutofit/>
            </a:bodyPr>
            <a:lstStyle/>
            <a:p>
              <a:pPr marL="0" lvl="0" indent="0" algn="ctr" defTabSz="1244600" rtl="0">
                <a:lnSpc>
                  <a:spcPct val="90000"/>
                </a:lnSpc>
                <a:spcBef>
                  <a:spcPct val="0"/>
                </a:spcBef>
                <a:spcAft>
                  <a:spcPct val="35000"/>
                </a:spcAft>
                <a:buNone/>
              </a:pPr>
              <a:r>
                <a:rPr lang="it" sz="2800" b="1" kern="1200">
                  <a:latin typeface="Arial" pitchFamily="34" charset="0"/>
                  <a:cs typeface="Arial" pitchFamily="34" charset="0"/>
                </a:rPr>
                <a:t>NON FARE</a:t>
              </a:r>
            </a:p>
          </p:txBody>
        </p:sp>
      </p:grpSp>
      <p:sp>
        <p:nvSpPr>
          <p:cNvPr id="15" name="Rectangle 14">
            <a:extLst>
              <a:ext uri="{FF2B5EF4-FFF2-40B4-BE49-F238E27FC236}">
                <a16:creationId xmlns:a16="http://schemas.microsoft.com/office/drawing/2014/main" id="{ACABFEE4-DAFF-4D10-B777-BEFA94952F1A}"/>
              </a:ext>
            </a:extLst>
          </p:cNvPr>
          <p:cNvSpPr/>
          <p:nvPr/>
        </p:nvSpPr>
        <p:spPr>
          <a:xfrm>
            <a:off x="1591543" y="3394038"/>
            <a:ext cx="4056222" cy="1446550"/>
          </a:xfrm>
          <a:prstGeom prst="rect">
            <a:avLst/>
          </a:prstGeom>
        </p:spPr>
        <p:txBody>
          <a:bodyPr wrap="square" rtlCol="0">
            <a:spAutoFit/>
          </a:bodyPr>
          <a:lstStyle/>
          <a:p>
            <a:pPr marL="285750" lvl="0" indent="-285750" rtl="0">
              <a:buFont typeface="Arial" panose="020B0604020202020204" pitchFamily="34" charset="0"/>
              <a:buChar char="•"/>
            </a:pPr>
            <a:r>
              <a:rPr lang="it" sz="2200" dirty="0">
                <a:cs typeface="Arial" pitchFamily="34" charset="0"/>
              </a:rPr>
              <a:t>Non comunicare il proprio numero Medicare se non al proprio medico o ad un altro operatore Medicare.</a:t>
            </a:r>
            <a:endParaRPr lang="en-US" sz="2200" dirty="0"/>
          </a:p>
        </p:txBody>
      </p:sp>
      <p:pic>
        <p:nvPicPr>
          <p:cNvPr id="16" name="Picture 15">
            <a:extLst>
              <a:ext uri="{FF2B5EF4-FFF2-40B4-BE49-F238E27FC236}">
                <a16:creationId xmlns:a16="http://schemas.microsoft.com/office/drawing/2014/main" id="{49356B48-6DF2-4114-A25E-9C5D34E2AEE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01822" y="4672173"/>
            <a:ext cx="2954564" cy="2080082"/>
          </a:xfrm>
          <a:prstGeom prst="rect">
            <a:avLst/>
          </a:prstGeom>
          <a:noFill/>
          <a:ln>
            <a:noFill/>
          </a:ln>
          <a:effectLst/>
        </p:spPr>
      </p:pic>
    </p:spTree>
    <p:extLst>
      <p:ext uri="{BB962C8B-B14F-4D97-AF65-F5344CB8AC3E}">
        <p14:creationId xmlns:p14="http://schemas.microsoft.com/office/powerpoint/2010/main" val="199090339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rtlCol="0"/>
          <a:lstStyle/>
          <a:p>
            <a:pPr rtl="0"/>
            <a:fld id="{844A7B69-93E2-4D34-896D-EFDD7F03AB74}" type="slidenum">
              <a:rPr lang="en-US" smtClean="0"/>
              <a:t>86</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it" sz="4000">
                <a:solidFill>
                  <a:schemeClr val="bg1"/>
                </a:solidFill>
                <a:latin typeface="Arial" panose="020B0604020202020204" pitchFamily="34" charset="0"/>
                <a:cs typeface="Arial" panose="020B0604020202020204" pitchFamily="34" charset="0"/>
              </a:rPr>
              <a:t>Proteggersi / Prevenire le frodi</a:t>
            </a:r>
          </a:p>
          <a:p>
            <a:pPr algn="ctr" rtl="0"/>
            <a:endParaRPr lang="en-US" sz="1200" dirty="0">
              <a:solidFill>
                <a:schemeClr val="bg1"/>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13595843-278F-498F-A51F-CE508A2779A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6356" y="4738973"/>
            <a:ext cx="3077828" cy="1982502"/>
          </a:xfrm>
          <a:prstGeom prst="rect">
            <a:avLst/>
          </a:prstGeom>
          <a:noFill/>
          <a:ln>
            <a:noFill/>
          </a:ln>
          <a:effectLst/>
        </p:spPr>
      </p:pic>
      <p:sp>
        <p:nvSpPr>
          <p:cNvPr id="8" name="Rectangle 7">
            <a:extLst>
              <a:ext uri="{FF2B5EF4-FFF2-40B4-BE49-F238E27FC236}">
                <a16:creationId xmlns:a16="http://schemas.microsoft.com/office/drawing/2014/main" id="{69279ABA-CC7C-4ECA-B363-91B2A69ADF57}"/>
              </a:ext>
            </a:extLst>
          </p:cNvPr>
          <p:cNvSpPr/>
          <p:nvPr/>
        </p:nvSpPr>
        <p:spPr>
          <a:xfrm>
            <a:off x="1186229" y="1534253"/>
            <a:ext cx="6748001" cy="584775"/>
          </a:xfrm>
          <a:prstGeom prst="rect">
            <a:avLst/>
          </a:prstGeom>
        </p:spPr>
        <p:txBody>
          <a:bodyPr wrap="none" rtlCol="0">
            <a:spAutoFit/>
          </a:bodyPr>
          <a:lstStyle/>
          <a:p>
            <a:pPr rtl="0"/>
            <a:r>
              <a:rPr lang="it" sz="3200"/>
              <a:t>Fase 2: </a:t>
            </a:r>
            <a:r>
              <a:rPr lang="it" sz="3200" b="1">
                <a:solidFill>
                  <a:srgbClr val="339966"/>
                </a:solidFill>
              </a:rPr>
              <a:t>Rilevare le</a:t>
            </a:r>
            <a:r>
              <a:rPr lang="it" sz="3200">
                <a:solidFill>
                  <a:srgbClr val="339966"/>
                </a:solidFill>
              </a:rPr>
              <a:t> </a:t>
            </a:r>
            <a:r>
              <a:rPr lang="it" sz="3200"/>
              <a:t> frodi e gli abusi di Medicare </a:t>
            </a:r>
            <a:endParaRPr lang="en-US" sz="3200" dirty="0"/>
          </a:p>
        </p:txBody>
      </p:sp>
      <p:sp>
        <p:nvSpPr>
          <p:cNvPr id="9" name="Rectangle 8">
            <a:extLst>
              <a:ext uri="{FF2B5EF4-FFF2-40B4-BE49-F238E27FC236}">
                <a16:creationId xmlns:a16="http://schemas.microsoft.com/office/drawing/2014/main" id="{F1713371-9C99-4E6B-96E3-E60723AF74F0}"/>
              </a:ext>
            </a:extLst>
          </p:cNvPr>
          <p:cNvSpPr/>
          <p:nvPr/>
        </p:nvSpPr>
        <p:spPr>
          <a:xfrm>
            <a:off x="1432558" y="2177902"/>
            <a:ext cx="10196457" cy="2739211"/>
          </a:xfrm>
          <a:prstGeom prst="rect">
            <a:avLst/>
          </a:prstGeom>
        </p:spPr>
        <p:txBody>
          <a:bodyPr wrap="square" rtlCol="0">
            <a:spAutoFit/>
          </a:bodyPr>
          <a:lstStyle/>
          <a:p>
            <a:pPr marL="342900" indent="-342900" rtl="0">
              <a:spcBef>
                <a:spcPts val="600"/>
              </a:spcBef>
              <a:spcAft>
                <a:spcPts val="600"/>
              </a:spcAft>
              <a:buFont typeface="Arial" panose="020B0604020202020204" pitchFamily="34" charset="0"/>
              <a:buChar char="•"/>
              <a:defRPr/>
            </a:pPr>
            <a:r>
              <a:rPr lang="it" sz="2400">
                <a:cs typeface="Arial" charset="0"/>
              </a:rPr>
              <a:t>Controllare sempre gli </a:t>
            </a:r>
            <a:r>
              <a:rPr lang="it" sz="2400" b="1">
                <a:cs typeface="Arial" charset="0"/>
              </a:rPr>
              <a:t>avvisi di riepilogo di Medicare (MSN)!</a:t>
            </a:r>
            <a:endParaRPr lang="en-US" sz="2400" dirty="0">
              <a:cs typeface="Arial" charset="0"/>
            </a:endParaRPr>
          </a:p>
          <a:p>
            <a:pPr marL="342900" indent="-342900" rtl="0">
              <a:spcBef>
                <a:spcPts val="600"/>
              </a:spcBef>
              <a:spcAft>
                <a:spcPts val="600"/>
              </a:spcAft>
              <a:buFont typeface="Arial" panose="020B0604020202020204" pitchFamily="34" charset="0"/>
              <a:buChar char="•"/>
              <a:defRPr/>
            </a:pPr>
            <a:r>
              <a:rPr lang="it" sz="2400">
                <a:cs typeface="Arial" charset="0"/>
              </a:rPr>
              <a:t>Accedere alle informazioni su Medicare online su</a:t>
            </a:r>
            <a:r>
              <a:rPr lang="it" sz="2400">
                <a:solidFill>
                  <a:srgbClr val="00B050"/>
                </a:solidFill>
                <a:cs typeface="Arial" charset="0"/>
                <a:hlinkClick r:id="rId4"/>
              </a:rPr>
              <a:t> www.MyMedicare.gov.</a:t>
            </a:r>
          </a:p>
          <a:p>
            <a:pPr marL="342900" indent="-342900" rtl="0">
              <a:spcBef>
                <a:spcPts val="600"/>
              </a:spcBef>
              <a:spcAft>
                <a:spcPts val="600"/>
              </a:spcAft>
              <a:buFont typeface="Arial" panose="020B0604020202020204" pitchFamily="34" charset="0"/>
              <a:buChar char="•"/>
              <a:defRPr/>
            </a:pPr>
            <a:r>
              <a:rPr lang="it" sz="2400">
                <a:cs typeface="Arial" charset="0"/>
              </a:rPr>
              <a:t>Creare un D</a:t>
            </a:r>
            <a:r>
              <a:rPr lang="it" sz="2400" b="1">
                <a:cs typeface="Arial" charset="0"/>
              </a:rPr>
              <a:t>iario Personale sulla Salute:</a:t>
            </a:r>
          </a:p>
          <a:p>
            <a:pPr marL="742950" lvl="1" indent="-285750" rtl="0">
              <a:spcBef>
                <a:spcPts val="600"/>
              </a:spcBef>
              <a:spcAft>
                <a:spcPts val="600"/>
              </a:spcAft>
              <a:buFont typeface="Arial" panose="020B0604020202020204" pitchFamily="34" charset="0"/>
              <a:buChar char="•"/>
              <a:defRPr/>
            </a:pPr>
            <a:r>
              <a:rPr lang="it" sz="2000">
                <a:cs typeface="Arial" charset="0"/>
              </a:rPr>
              <a:t>Registrare le visite mediche, gli esami e le procedure nel diario e portatelo con se agli appuntamenti.</a:t>
            </a:r>
          </a:p>
          <a:p>
            <a:pPr marL="742950" lvl="1" indent="-285750" rtl="0">
              <a:spcBef>
                <a:spcPts val="600"/>
              </a:spcBef>
              <a:spcAft>
                <a:spcPts val="600"/>
              </a:spcAft>
              <a:buFont typeface="Arial" panose="020B0604020202020204" pitchFamily="34" charset="0"/>
              <a:buChar char="•"/>
              <a:defRPr/>
            </a:pPr>
            <a:r>
              <a:rPr lang="it" sz="2000">
                <a:cs typeface="Arial" charset="0"/>
              </a:rPr>
              <a:t>Confrontare gli MSN e le altre dichiarazioni con il suo diario per assicurarsi che siano corretti.</a:t>
            </a:r>
          </a:p>
        </p:txBody>
      </p:sp>
    </p:spTree>
    <p:extLst>
      <p:ext uri="{BB962C8B-B14F-4D97-AF65-F5344CB8AC3E}">
        <p14:creationId xmlns:p14="http://schemas.microsoft.com/office/powerpoint/2010/main" val="192080066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rtlCol="0"/>
          <a:lstStyle/>
          <a:p>
            <a:pPr rtl="0"/>
            <a:fld id="{844A7B69-93E2-4D34-896D-EFDD7F03AB74}" type="slidenum">
              <a:rPr lang="en-US" smtClean="0"/>
              <a:t>87</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it" sz="4000">
                <a:solidFill>
                  <a:schemeClr val="bg1"/>
                </a:solidFill>
                <a:latin typeface="Arial" panose="020B0604020202020204" pitchFamily="34" charset="0"/>
                <a:cs typeface="Arial" panose="020B0604020202020204" pitchFamily="34" charset="0"/>
              </a:rPr>
              <a:t>Proteggersi / Prevenire le frodi</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EF5E9133-5BB7-4FB4-94DC-7B1BC6EF1398}"/>
              </a:ext>
            </a:extLst>
          </p:cNvPr>
          <p:cNvSpPr/>
          <p:nvPr/>
        </p:nvSpPr>
        <p:spPr>
          <a:xfrm>
            <a:off x="1748977" y="1306394"/>
            <a:ext cx="9228808" cy="584775"/>
          </a:xfrm>
          <a:prstGeom prst="rect">
            <a:avLst/>
          </a:prstGeom>
        </p:spPr>
        <p:txBody>
          <a:bodyPr wrap="none" rtlCol="0">
            <a:spAutoFit/>
          </a:bodyPr>
          <a:lstStyle/>
          <a:p>
            <a:pPr rtl="0"/>
            <a:r>
              <a:rPr lang="it" sz="3200">
                <a:latin typeface="Arial" panose="020B0604020202020204" pitchFamily="34" charset="0"/>
                <a:cs typeface="Arial" panose="020B0604020202020204" pitchFamily="34" charset="0"/>
              </a:rPr>
              <a:t>Controllare sempre l'</a:t>
            </a:r>
            <a:r>
              <a:rPr lang="it" sz="3200" b="1">
                <a:latin typeface="Arial" panose="020B0604020202020204" pitchFamily="34" charset="0"/>
                <a:cs typeface="Arial" panose="020B0604020202020204" pitchFamily="34" charset="0"/>
              </a:rPr>
              <a:t>avviso di riepilogo di Medicare!</a:t>
            </a:r>
            <a:endParaRPr lang="en-US" sz="3200" b="1"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0FD79DCF-C02D-499C-A768-25ADE1CBBDD4}"/>
              </a:ext>
            </a:extLst>
          </p:cNvPr>
          <p:cNvSpPr/>
          <p:nvPr/>
        </p:nvSpPr>
        <p:spPr>
          <a:xfrm>
            <a:off x="4846408" y="1891169"/>
            <a:ext cx="7076651" cy="5037276"/>
          </a:xfrm>
          <a:prstGeom prst="rect">
            <a:avLst/>
          </a:prstGeom>
        </p:spPr>
        <p:txBody>
          <a:bodyPr wrap="square" rtlCol="0">
            <a:spAutoFit/>
          </a:bodyPr>
          <a:lstStyle/>
          <a:p>
            <a:pPr marL="342900" indent="-342900" rtl="0">
              <a:spcAft>
                <a:spcPts val="1000"/>
              </a:spcAft>
              <a:buFont typeface="Wingdings" panose="05000000000000000000" pitchFamily="2" charset="2"/>
              <a:buChar char="§"/>
            </a:pPr>
            <a:r>
              <a:rPr lang="it" sz="2300" dirty="0">
                <a:cs typeface="Arial" charset="0"/>
              </a:rPr>
              <a:t>Questo non è un disegno di legge. Inviato trimestralmente.</a:t>
            </a:r>
          </a:p>
          <a:p>
            <a:pPr marL="342900" indent="-342900" rtl="0">
              <a:spcAft>
                <a:spcPts val="1000"/>
              </a:spcAft>
              <a:buFont typeface="Wingdings" panose="05000000000000000000" pitchFamily="2" charset="2"/>
              <a:buChar char="§"/>
            </a:pPr>
            <a:r>
              <a:rPr lang="it" sz="2300" dirty="0">
                <a:cs typeface="Arial" charset="0"/>
              </a:rPr>
              <a:t>Verificare l'esattezza di nome, indirizzo e numero Medicare.</a:t>
            </a:r>
          </a:p>
          <a:p>
            <a:pPr marL="342900" indent="-342900" rtl="0">
              <a:spcAft>
                <a:spcPts val="1000"/>
              </a:spcAft>
              <a:buFont typeface="Wingdings" panose="05000000000000000000" pitchFamily="2" charset="2"/>
              <a:buChar char="§"/>
            </a:pPr>
            <a:r>
              <a:rPr lang="it" sz="2300" dirty="0">
                <a:cs typeface="Arial" charset="0"/>
              </a:rPr>
              <a:t>Ha ricevuto il servizio?	</a:t>
            </a:r>
          </a:p>
          <a:p>
            <a:pPr marL="342900" indent="-342900" rtl="0">
              <a:spcAft>
                <a:spcPts val="1000"/>
              </a:spcAft>
              <a:buFont typeface="Wingdings" panose="05000000000000000000" pitchFamily="2" charset="2"/>
              <a:buChar char="§"/>
            </a:pPr>
            <a:r>
              <a:rPr lang="it" sz="2300" dirty="0">
                <a:cs typeface="Arial" charset="0"/>
              </a:rPr>
              <a:t>Assicurarsi che la richiesta venga elaborata e pagata. Se la prestazione viene rifiutato, chiamare lo studio medico per accertarsi che la richiesta sia stata codificata correttamente. In caso contrario, l'ufficio può ripresentarlo.</a:t>
            </a:r>
          </a:p>
          <a:p>
            <a:pPr marL="342900" indent="-342900" rtl="0">
              <a:spcAft>
                <a:spcPts val="600"/>
              </a:spcAft>
              <a:buFont typeface="Wingdings" panose="05000000000000000000" pitchFamily="2" charset="2"/>
              <a:buChar char="§"/>
            </a:pPr>
            <a:r>
              <a:rPr lang="it" sz="2300" dirty="0">
                <a:cs typeface="Arial" charset="0"/>
              </a:rPr>
              <a:t>In caso di rifiuto, ha il diritto di ricorrere in appello.  Il termine di ricorso è di 120 giorni.</a:t>
            </a:r>
          </a:p>
        </p:txBody>
      </p:sp>
      <p:pic>
        <p:nvPicPr>
          <p:cNvPr id="8" name="Picture 7">
            <a:extLst>
              <a:ext uri="{FF2B5EF4-FFF2-40B4-BE49-F238E27FC236}">
                <a16:creationId xmlns:a16="http://schemas.microsoft.com/office/drawing/2014/main" id="{1C00E0B0-7AD3-46B4-85CB-4F149DAFD0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984" y="2089568"/>
            <a:ext cx="4238424" cy="4131123"/>
          </a:xfrm>
          <a:prstGeom prst="rect">
            <a:avLst/>
          </a:prstGeom>
        </p:spPr>
      </p:pic>
    </p:spTree>
    <p:extLst>
      <p:ext uri="{BB962C8B-B14F-4D97-AF65-F5344CB8AC3E}">
        <p14:creationId xmlns:p14="http://schemas.microsoft.com/office/powerpoint/2010/main" val="202350826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rtlCol="0"/>
          <a:lstStyle/>
          <a:p>
            <a:pPr rtl="0"/>
            <a:fld id="{844A7B69-93E2-4D34-896D-EFDD7F03AB74}" type="slidenum">
              <a:rPr lang="en-US" smtClean="0"/>
              <a:t>88</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it" sz="4000">
                <a:solidFill>
                  <a:schemeClr val="bg1"/>
                </a:solidFill>
                <a:latin typeface="Arial" panose="020B0604020202020204" pitchFamily="34" charset="0"/>
                <a:cs typeface="Arial" panose="020B0604020202020204" pitchFamily="34" charset="0"/>
              </a:rPr>
              <a:t>Proteggersi / Prevenire le frodi</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B831355E-1CBB-4919-9305-A64FFBFE0550}"/>
              </a:ext>
            </a:extLst>
          </p:cNvPr>
          <p:cNvSpPr/>
          <p:nvPr/>
        </p:nvSpPr>
        <p:spPr>
          <a:xfrm>
            <a:off x="1300516" y="1437456"/>
            <a:ext cx="8932638" cy="584775"/>
          </a:xfrm>
          <a:prstGeom prst="rect">
            <a:avLst/>
          </a:prstGeom>
        </p:spPr>
        <p:txBody>
          <a:bodyPr wrap="none" rtlCol="0">
            <a:spAutoFit/>
          </a:bodyPr>
          <a:lstStyle/>
          <a:p>
            <a:pPr rtl="0"/>
            <a:r>
              <a:rPr lang="it" sz="3200"/>
              <a:t>Fase 3:</a:t>
            </a:r>
            <a:r>
              <a:rPr lang="it" sz="3200" b="1"/>
              <a:t> </a:t>
            </a:r>
            <a:r>
              <a:rPr lang="it" sz="3200" b="1">
                <a:solidFill>
                  <a:srgbClr val="339966"/>
                </a:solidFill>
              </a:rPr>
              <a:t>Segnalazione </a:t>
            </a:r>
            <a:r>
              <a:rPr lang="it" sz="3200"/>
              <a:t>di sospette frodi e abusi Medicare</a:t>
            </a:r>
            <a:endParaRPr lang="en-US" sz="3200" dirty="0"/>
          </a:p>
        </p:txBody>
      </p:sp>
      <p:sp>
        <p:nvSpPr>
          <p:cNvPr id="8" name="Rectangle 7">
            <a:extLst>
              <a:ext uri="{FF2B5EF4-FFF2-40B4-BE49-F238E27FC236}">
                <a16:creationId xmlns:a16="http://schemas.microsoft.com/office/drawing/2014/main" id="{6CAA304C-8C9A-4B7E-AF83-D2F53CB2AEB5}"/>
              </a:ext>
            </a:extLst>
          </p:cNvPr>
          <p:cNvSpPr/>
          <p:nvPr/>
        </p:nvSpPr>
        <p:spPr>
          <a:xfrm>
            <a:off x="2957763" y="2178572"/>
            <a:ext cx="7520185" cy="3262432"/>
          </a:xfrm>
          <a:prstGeom prst="rect">
            <a:avLst/>
          </a:prstGeom>
        </p:spPr>
        <p:txBody>
          <a:bodyPr wrap="square" rtlCol="0">
            <a:spAutoFit/>
          </a:bodyPr>
          <a:lstStyle/>
          <a:p>
            <a:pPr marL="514350" indent="-514350" rtl="0">
              <a:spcBef>
                <a:spcPts val="600"/>
              </a:spcBef>
              <a:spcAft>
                <a:spcPts val="600"/>
              </a:spcAft>
              <a:buFont typeface="Arial" panose="020B0604020202020204" pitchFamily="34" charset="0"/>
              <a:buChar char="•"/>
            </a:pPr>
            <a:r>
              <a:rPr lang="it" sz="2400">
                <a:cs typeface="Arial" charset="0"/>
              </a:rPr>
              <a:t>Chiamare il fornitore.</a:t>
            </a:r>
          </a:p>
          <a:p>
            <a:pPr marL="514350" indent="-514350" rtl="0">
              <a:spcBef>
                <a:spcPts val="600"/>
              </a:spcBef>
              <a:spcAft>
                <a:spcPts val="600"/>
              </a:spcAft>
              <a:buFont typeface="Arial" panose="020B0604020202020204" pitchFamily="34" charset="0"/>
              <a:buChar char="•"/>
            </a:pPr>
            <a:r>
              <a:rPr lang="it" sz="2400">
                <a:cs typeface="Arial" charset="0"/>
              </a:rPr>
              <a:t>Raccogliere informazioni e documentazione.</a:t>
            </a:r>
          </a:p>
          <a:p>
            <a:pPr marL="514350" indent="-514350" rtl="0">
              <a:spcBef>
                <a:spcPts val="600"/>
              </a:spcBef>
              <a:spcAft>
                <a:spcPts val="600"/>
              </a:spcAft>
              <a:buFont typeface="Arial" panose="020B0604020202020204" pitchFamily="34" charset="0"/>
              <a:buChar char="•"/>
            </a:pPr>
            <a:r>
              <a:rPr lang="it" sz="2400">
                <a:cs typeface="Arial" charset="0"/>
              </a:rPr>
              <a:t>Contattare la </a:t>
            </a:r>
            <a:r>
              <a:rPr lang="it" sz="2400" b="1">
                <a:cs typeface="Arial" charset="0"/>
              </a:rPr>
              <a:t>pattuglia Senior Medicare del WI (SMP)</a:t>
            </a:r>
            <a:r>
              <a:rPr lang="it" sz="2400">
                <a:cs typeface="Arial" charset="0"/>
              </a:rPr>
              <a:t>:</a:t>
            </a:r>
          </a:p>
          <a:p>
            <a:pPr marL="971550" lvl="1" indent="-514350" rtl="0">
              <a:spcBef>
                <a:spcPts val="600"/>
              </a:spcBef>
              <a:spcAft>
                <a:spcPts val="600"/>
              </a:spcAft>
              <a:buFont typeface="Arial" panose="020B0604020202020204" pitchFamily="34" charset="0"/>
              <a:buChar char="•"/>
            </a:pPr>
            <a:r>
              <a:rPr lang="it" sz="2200">
                <a:cs typeface="Arial" charset="0"/>
              </a:rPr>
              <a:t>Chiamare il numero verde: </a:t>
            </a:r>
            <a:r>
              <a:rPr lang="it" sz="2200" b="1">
                <a:cs typeface="Arial" charset="0"/>
              </a:rPr>
              <a:t>1-888-818-2611</a:t>
            </a:r>
            <a:r>
              <a:rPr lang="it" sz="2200">
                <a:cs typeface="Arial" charset="0"/>
              </a:rPr>
              <a:t>  </a:t>
            </a:r>
            <a:r>
              <a:rPr lang="it" sz="2200" i="1">
                <a:cs typeface="Arial" charset="0"/>
              </a:rPr>
              <a:t>  (Gratuito e riservato!)</a:t>
            </a:r>
          </a:p>
          <a:p>
            <a:pPr marL="1143000" lvl="2" indent="-285750" rtl="0">
              <a:spcAft>
                <a:spcPts val="600"/>
              </a:spcAft>
              <a:buFont typeface="Arial" panose="020B0604020202020204" pitchFamily="34" charset="0"/>
              <a:buChar char="•"/>
            </a:pPr>
            <a:r>
              <a:rPr lang="it" sz="2200">
                <a:cs typeface="Arial" charset="0"/>
              </a:rPr>
              <a:t>Per segnalare sospetti di frode/abuso.</a:t>
            </a:r>
          </a:p>
          <a:p>
            <a:pPr marL="1143000" lvl="2" indent="-285750" rtl="0">
              <a:spcAft>
                <a:spcPts val="600"/>
              </a:spcAft>
              <a:buFont typeface="Arial" panose="020B0604020202020204" pitchFamily="34" charset="0"/>
              <a:buChar char="•"/>
            </a:pPr>
            <a:r>
              <a:rPr lang="it" sz="2200">
                <a:cs typeface="Arial" charset="0"/>
              </a:rPr>
              <a:t>Per formazione, relatori e/o materiali.</a:t>
            </a:r>
          </a:p>
          <a:p>
            <a:pPr marL="1143000" lvl="2" indent="-285750" rtl="0">
              <a:spcAft>
                <a:spcPts val="600"/>
              </a:spcAft>
              <a:buFont typeface="Arial" panose="020B0604020202020204" pitchFamily="34" charset="0"/>
              <a:buChar char="•"/>
            </a:pPr>
            <a:r>
              <a:rPr lang="it" sz="2200">
                <a:cs typeface="Arial" charset="0"/>
              </a:rPr>
              <a:t>Per fare volontariato con il programma SMP.</a:t>
            </a:r>
            <a:endParaRPr lang="en-US" sz="2200" dirty="0"/>
          </a:p>
        </p:txBody>
      </p:sp>
      <p:pic>
        <p:nvPicPr>
          <p:cNvPr id="10" name="Picture 9">
            <a:extLst>
              <a:ext uri="{FF2B5EF4-FFF2-40B4-BE49-F238E27FC236}">
                <a16:creationId xmlns:a16="http://schemas.microsoft.com/office/drawing/2014/main" id="{1DC00635-D7AC-4388-AF05-71977A8B48A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88726" y="4343096"/>
            <a:ext cx="3077828" cy="2195816"/>
          </a:xfrm>
          <a:prstGeom prst="rect">
            <a:avLst/>
          </a:prstGeom>
          <a:noFill/>
          <a:ln>
            <a:noFill/>
          </a:ln>
          <a:effectLst/>
        </p:spPr>
      </p:pic>
    </p:spTree>
    <p:extLst>
      <p:ext uri="{BB962C8B-B14F-4D97-AF65-F5344CB8AC3E}">
        <p14:creationId xmlns:p14="http://schemas.microsoft.com/office/powerpoint/2010/main" val="389011616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AD45B00-C21E-47D6-A23F-32B5A7B14869}"/>
              </a:ext>
            </a:extLst>
          </p:cNvPr>
          <p:cNvSpPr>
            <a:spLocks noGrp="1"/>
          </p:cNvSpPr>
          <p:nvPr>
            <p:ph type="sldNum" sz="quarter" idx="12"/>
          </p:nvPr>
        </p:nvSpPr>
        <p:spPr/>
        <p:txBody>
          <a:bodyPr rtlCol="0"/>
          <a:lstStyle/>
          <a:p>
            <a:pPr rtl="0"/>
            <a:fld id="{844A7B69-93E2-4D34-896D-EFDD7F03AB74}" type="slidenum">
              <a:rPr lang="en-US" smtClean="0"/>
              <a:t>89</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it" sz="4000">
                <a:solidFill>
                  <a:schemeClr val="bg1"/>
                </a:solidFill>
                <a:latin typeface="Arial" panose="020B0604020202020204" pitchFamily="34" charset="0"/>
                <a:cs typeface="Arial" panose="020B0604020202020204" pitchFamily="34" charset="0"/>
              </a:rPr>
              <a:t>Revisione: le sua scelte di copertura</a:t>
            </a:r>
          </a:p>
          <a:p>
            <a:pPr algn="ctr" rtl="0"/>
            <a:endParaRPr lang="en-US" sz="1200" dirty="0">
              <a:solidFill>
                <a:schemeClr val="bg1"/>
              </a:solidFill>
              <a:latin typeface="Arial" panose="020B0604020202020204" pitchFamily="34" charset="0"/>
              <a:cs typeface="Arial" panose="020B0604020202020204" pitchFamily="34" charset="0"/>
            </a:endParaRPr>
          </a:p>
        </p:txBody>
      </p:sp>
      <p:cxnSp>
        <p:nvCxnSpPr>
          <p:cNvPr id="27" name="Straight Connector 26">
            <a:extLst>
              <a:ext uri="{FF2B5EF4-FFF2-40B4-BE49-F238E27FC236}">
                <a16:creationId xmlns:a16="http://schemas.microsoft.com/office/drawing/2014/main" id="{709E7F63-472A-47E0-AF55-F153C1F614F3}"/>
              </a:ext>
            </a:extLst>
          </p:cNvPr>
          <p:cNvCxnSpPr/>
          <p:nvPr/>
        </p:nvCxnSpPr>
        <p:spPr bwMode="auto">
          <a:xfrm>
            <a:off x="5929997" y="1395373"/>
            <a:ext cx="1587" cy="43815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06095B3B-0A52-465E-B1B2-4720EA71516F}"/>
              </a:ext>
            </a:extLst>
          </p:cNvPr>
          <p:cNvCxnSpPr/>
          <p:nvPr/>
        </p:nvCxnSpPr>
        <p:spPr bwMode="auto">
          <a:xfrm flipH="1">
            <a:off x="5120372" y="1833523"/>
            <a:ext cx="809625" cy="45720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521B84B7-51BC-414A-ACBD-A49FB0C7ED65}"/>
              </a:ext>
            </a:extLst>
          </p:cNvPr>
          <p:cNvCxnSpPr>
            <a:cxnSpLocks/>
          </p:cNvCxnSpPr>
          <p:nvPr/>
        </p:nvCxnSpPr>
        <p:spPr bwMode="auto">
          <a:xfrm>
            <a:off x="5929997" y="1833523"/>
            <a:ext cx="764717" cy="45720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30" name="TextBox 20">
            <a:extLst>
              <a:ext uri="{FF2B5EF4-FFF2-40B4-BE49-F238E27FC236}">
                <a16:creationId xmlns:a16="http://schemas.microsoft.com/office/drawing/2014/main" id="{9C5AF75F-4D0D-40DB-9D3F-049B52201601}"/>
              </a:ext>
            </a:extLst>
          </p:cNvPr>
          <p:cNvSpPr txBox="1">
            <a:spLocks noChangeArrowheads="1"/>
          </p:cNvSpPr>
          <p:nvPr/>
        </p:nvSpPr>
        <p:spPr bwMode="auto">
          <a:xfrm>
            <a:off x="1752207" y="1539530"/>
            <a:ext cx="321200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a:r>
              <a:rPr lang="it" sz="2800" b="1">
                <a:solidFill>
                  <a:srgbClr val="000000"/>
                </a:solidFill>
              </a:rPr>
              <a:t>Original Medicare</a:t>
            </a:r>
          </a:p>
        </p:txBody>
      </p:sp>
      <p:sp>
        <p:nvSpPr>
          <p:cNvPr id="31" name="TextBox 23">
            <a:extLst>
              <a:ext uri="{FF2B5EF4-FFF2-40B4-BE49-F238E27FC236}">
                <a16:creationId xmlns:a16="http://schemas.microsoft.com/office/drawing/2014/main" id="{3A7727EF-656E-4EE9-8FE2-444E863FBE43}"/>
              </a:ext>
            </a:extLst>
          </p:cNvPr>
          <p:cNvSpPr txBox="1">
            <a:spLocks noChangeArrowheads="1"/>
          </p:cNvSpPr>
          <p:nvPr/>
        </p:nvSpPr>
        <p:spPr bwMode="auto">
          <a:xfrm>
            <a:off x="6694714" y="1614448"/>
            <a:ext cx="481596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a:r>
              <a:rPr lang="it" sz="2400" b="1" dirty="0">
                <a:solidFill>
                  <a:srgbClr val="000000"/>
                </a:solidFill>
              </a:rPr>
              <a:t> </a:t>
            </a:r>
            <a:r>
              <a:rPr lang="it" sz="2800" b="1" dirty="0">
                <a:solidFill>
                  <a:srgbClr val="000000"/>
                </a:solidFill>
              </a:rPr>
              <a:t>Piano Medicare Advantage</a:t>
            </a:r>
          </a:p>
        </p:txBody>
      </p:sp>
      <p:sp>
        <p:nvSpPr>
          <p:cNvPr id="32" name="Rectangle 31" descr="Hospital Insurance" title="Part A">
            <a:extLst>
              <a:ext uri="{FF2B5EF4-FFF2-40B4-BE49-F238E27FC236}">
                <a16:creationId xmlns:a16="http://schemas.microsoft.com/office/drawing/2014/main" id="{A0608724-A7D9-4F85-A32C-9DEABDBFABB4}"/>
              </a:ext>
            </a:extLst>
          </p:cNvPr>
          <p:cNvSpPr/>
          <p:nvPr/>
        </p:nvSpPr>
        <p:spPr bwMode="auto">
          <a:xfrm>
            <a:off x="1650608" y="2219490"/>
            <a:ext cx="1591752" cy="1077912"/>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r>
              <a:rPr lang="it" sz="2000" b="1" dirty="0">
                <a:solidFill>
                  <a:prstClr val="black"/>
                </a:solidFill>
              </a:rPr>
              <a:t>Parte A</a:t>
            </a:r>
          </a:p>
          <a:p>
            <a:pPr algn="ctr" rtl="0">
              <a:defRPr/>
            </a:pPr>
            <a:r>
              <a:rPr lang="it" sz="2000" dirty="0">
                <a:solidFill>
                  <a:prstClr val="black"/>
                </a:solidFill>
              </a:rPr>
              <a:t>Assicurazione ospedaliera</a:t>
            </a:r>
          </a:p>
        </p:txBody>
      </p:sp>
      <p:sp>
        <p:nvSpPr>
          <p:cNvPr id="33" name="Rectangle 32" descr="Medical Insurance" title="Part B">
            <a:extLst>
              <a:ext uri="{FF2B5EF4-FFF2-40B4-BE49-F238E27FC236}">
                <a16:creationId xmlns:a16="http://schemas.microsoft.com/office/drawing/2014/main" id="{C5AA23DA-D268-444F-8013-BB84F9F8C070}"/>
              </a:ext>
            </a:extLst>
          </p:cNvPr>
          <p:cNvSpPr/>
          <p:nvPr/>
        </p:nvSpPr>
        <p:spPr bwMode="auto">
          <a:xfrm>
            <a:off x="3569092" y="2244018"/>
            <a:ext cx="1473200" cy="1068388"/>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r>
              <a:rPr lang="it" sz="2000" b="1" dirty="0">
                <a:solidFill>
                  <a:prstClr val="black"/>
                </a:solidFill>
              </a:rPr>
              <a:t>Parte B</a:t>
            </a:r>
          </a:p>
          <a:p>
            <a:pPr algn="ctr" rtl="0">
              <a:defRPr/>
            </a:pPr>
            <a:r>
              <a:rPr lang="it" sz="2000" dirty="0">
                <a:solidFill>
                  <a:prstClr val="black"/>
                </a:solidFill>
              </a:rPr>
              <a:t>Assicurazione medica</a:t>
            </a:r>
          </a:p>
        </p:txBody>
      </p:sp>
      <p:cxnSp>
        <p:nvCxnSpPr>
          <p:cNvPr id="35" name="Straight Arrow Connector 34">
            <a:extLst>
              <a:ext uri="{FF2B5EF4-FFF2-40B4-BE49-F238E27FC236}">
                <a16:creationId xmlns:a16="http://schemas.microsoft.com/office/drawing/2014/main" id="{BE1BBF6F-522A-4105-A1DD-D962F049CE45}"/>
              </a:ext>
            </a:extLst>
          </p:cNvPr>
          <p:cNvCxnSpPr>
            <a:cxnSpLocks/>
          </p:cNvCxnSpPr>
          <p:nvPr/>
        </p:nvCxnSpPr>
        <p:spPr bwMode="auto">
          <a:xfrm flipH="1">
            <a:off x="2909866" y="3857982"/>
            <a:ext cx="492831" cy="388067"/>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98D6D26A-323D-4E3B-A627-42717A476AE3}"/>
              </a:ext>
            </a:extLst>
          </p:cNvPr>
          <p:cNvCxnSpPr>
            <a:cxnSpLocks/>
          </p:cNvCxnSpPr>
          <p:nvPr/>
        </p:nvCxnSpPr>
        <p:spPr bwMode="auto">
          <a:xfrm>
            <a:off x="3559065" y="3857982"/>
            <a:ext cx="471800" cy="338087"/>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39" name="Rectangle 38" descr="Also known as Medigap policy" title="Medicare Supplement Insurance">
            <a:extLst>
              <a:ext uri="{FF2B5EF4-FFF2-40B4-BE49-F238E27FC236}">
                <a16:creationId xmlns:a16="http://schemas.microsoft.com/office/drawing/2014/main" id="{0168EC3B-F6F5-4D21-BCBB-1334DF19A949}"/>
              </a:ext>
            </a:extLst>
          </p:cNvPr>
          <p:cNvSpPr/>
          <p:nvPr/>
        </p:nvSpPr>
        <p:spPr bwMode="auto">
          <a:xfrm>
            <a:off x="1591359" y="4303673"/>
            <a:ext cx="1811338" cy="1735137"/>
          </a:xfrm>
          <a:prstGeom prst="rect">
            <a:avLst/>
          </a:prstGeom>
          <a:solidFill>
            <a:schemeClr val="accent1">
              <a:lumMod val="7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r>
              <a:rPr lang="it" sz="2000" b="1">
                <a:solidFill>
                  <a:prstClr val="white"/>
                </a:solidFill>
              </a:rPr>
              <a:t>Polizza di assicurazione integrativa Medicare (Medigap)</a:t>
            </a:r>
          </a:p>
        </p:txBody>
      </p:sp>
      <p:sp>
        <p:nvSpPr>
          <p:cNvPr id="40" name="Rectangle 39" descr="Precription Drug Coverage" title="Part D">
            <a:extLst>
              <a:ext uri="{FF2B5EF4-FFF2-40B4-BE49-F238E27FC236}">
                <a16:creationId xmlns:a16="http://schemas.microsoft.com/office/drawing/2014/main" id="{06002F5D-C6B5-41B5-8546-22210C7EDEB2}"/>
              </a:ext>
            </a:extLst>
          </p:cNvPr>
          <p:cNvSpPr/>
          <p:nvPr/>
        </p:nvSpPr>
        <p:spPr bwMode="auto">
          <a:xfrm>
            <a:off x="3899584" y="4267160"/>
            <a:ext cx="1876425" cy="1801813"/>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r>
              <a:rPr lang="it" sz="2000" b="1">
                <a:solidFill>
                  <a:prstClr val="black"/>
                </a:solidFill>
              </a:rPr>
              <a:t>Parte D</a:t>
            </a:r>
          </a:p>
          <a:p>
            <a:pPr algn="ctr" rtl="0">
              <a:defRPr/>
            </a:pPr>
            <a:r>
              <a:rPr lang="it" sz="2000">
                <a:solidFill>
                  <a:prstClr val="black"/>
                </a:solidFill>
              </a:rPr>
              <a:t>Copertura dei farmaci su prescrizione</a:t>
            </a:r>
          </a:p>
        </p:txBody>
      </p:sp>
      <p:sp>
        <p:nvSpPr>
          <p:cNvPr id="41" name="TextBox 3">
            <a:extLst>
              <a:ext uri="{FF2B5EF4-FFF2-40B4-BE49-F238E27FC236}">
                <a16:creationId xmlns:a16="http://schemas.microsoft.com/office/drawing/2014/main" id="{B38C7933-1C57-474F-8B9F-DB6B85607A66}"/>
              </a:ext>
            </a:extLst>
          </p:cNvPr>
          <p:cNvSpPr txBox="1">
            <a:spLocks noChangeArrowheads="1"/>
          </p:cNvSpPr>
          <p:nvPr/>
        </p:nvSpPr>
        <p:spPr bwMode="auto">
          <a:xfrm>
            <a:off x="2753498" y="3509692"/>
            <a:ext cx="1331736" cy="369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a:r>
              <a:rPr lang="it" b="1">
                <a:solidFill>
                  <a:srgbClr val="000000"/>
                </a:solidFill>
              </a:rPr>
              <a:t>È possibile aggiungere</a:t>
            </a:r>
          </a:p>
        </p:txBody>
      </p:sp>
      <p:sp>
        <p:nvSpPr>
          <p:cNvPr id="55" name="Oval 54">
            <a:extLst>
              <a:ext uri="{FF2B5EF4-FFF2-40B4-BE49-F238E27FC236}">
                <a16:creationId xmlns:a16="http://schemas.microsoft.com/office/drawing/2014/main" id="{A0385E48-3378-4AD8-ABAC-9702664C5588}"/>
              </a:ext>
            </a:extLst>
          </p:cNvPr>
          <p:cNvSpPr/>
          <p:nvPr/>
        </p:nvSpPr>
        <p:spPr>
          <a:xfrm>
            <a:off x="5365298" y="5563348"/>
            <a:ext cx="1894114"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t"/>
              <a:t>E/O </a:t>
            </a:r>
          </a:p>
          <a:p>
            <a:pPr algn="ctr" rtl="0"/>
            <a:r>
              <a:rPr lang="it"/>
              <a:t>SeniorCare!</a:t>
            </a:r>
          </a:p>
        </p:txBody>
      </p:sp>
      <p:sp>
        <p:nvSpPr>
          <p:cNvPr id="57" name="Rectangle 56" descr="Combines Part A, B and usually D" title="Part C">
            <a:extLst>
              <a:ext uri="{FF2B5EF4-FFF2-40B4-BE49-F238E27FC236}">
                <a16:creationId xmlns:a16="http://schemas.microsoft.com/office/drawing/2014/main" id="{B31DE98E-E877-46DD-AE46-005A11F4C8B4}"/>
              </a:ext>
            </a:extLst>
          </p:cNvPr>
          <p:cNvSpPr/>
          <p:nvPr/>
        </p:nvSpPr>
        <p:spPr bwMode="auto">
          <a:xfrm>
            <a:off x="7874392" y="2326330"/>
            <a:ext cx="2667000" cy="989012"/>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r>
              <a:rPr lang="it" sz="2000" b="1" dirty="0">
                <a:solidFill>
                  <a:prstClr val="black"/>
                </a:solidFill>
              </a:rPr>
              <a:t>Parte C</a:t>
            </a:r>
          </a:p>
          <a:p>
            <a:pPr algn="ctr" rtl="0">
              <a:defRPr/>
            </a:pPr>
            <a:r>
              <a:rPr lang="it" sz="2000" dirty="0">
                <a:solidFill>
                  <a:prstClr val="black"/>
                </a:solidFill>
              </a:rPr>
              <a:t>Combina la Parte A e la Parte B</a:t>
            </a:r>
          </a:p>
        </p:txBody>
      </p:sp>
      <p:sp>
        <p:nvSpPr>
          <p:cNvPr id="58" name="TextBox 22">
            <a:extLst>
              <a:ext uri="{FF2B5EF4-FFF2-40B4-BE49-F238E27FC236}">
                <a16:creationId xmlns:a16="http://schemas.microsoft.com/office/drawing/2014/main" id="{97C0AE19-85C7-4C0F-A75F-362FDB200CC7}"/>
              </a:ext>
            </a:extLst>
          </p:cNvPr>
          <p:cNvSpPr txBox="1">
            <a:spLocks noChangeArrowheads="1"/>
          </p:cNvSpPr>
          <p:nvPr/>
        </p:nvSpPr>
        <p:spPr bwMode="auto">
          <a:xfrm>
            <a:off x="7535632" y="3481176"/>
            <a:ext cx="3344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0"/>
            <a:r>
              <a:rPr lang="it" b="1" dirty="0">
                <a:solidFill>
                  <a:srgbClr val="000000"/>
                </a:solidFill>
              </a:rPr>
              <a:t>Può includere o aggiungere</a:t>
            </a:r>
          </a:p>
        </p:txBody>
      </p:sp>
      <p:sp>
        <p:nvSpPr>
          <p:cNvPr id="59" name="Rectangle 58" descr="Prescription Drug coverage. Most Part C plans cover prescription drugs." title="Prescription Drug coverage">
            <a:extLst>
              <a:ext uri="{FF2B5EF4-FFF2-40B4-BE49-F238E27FC236}">
                <a16:creationId xmlns:a16="http://schemas.microsoft.com/office/drawing/2014/main" id="{4B333859-BBE2-4651-8D6D-F7105E84B328}"/>
              </a:ext>
            </a:extLst>
          </p:cNvPr>
          <p:cNvSpPr/>
          <p:nvPr/>
        </p:nvSpPr>
        <p:spPr bwMode="auto">
          <a:xfrm>
            <a:off x="7535632" y="3879093"/>
            <a:ext cx="3888133" cy="2477257"/>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r>
              <a:rPr lang="it" sz="2000" b="1" dirty="0">
                <a:solidFill>
                  <a:prstClr val="black"/>
                </a:solidFill>
              </a:rPr>
              <a:t>Parte D</a:t>
            </a:r>
          </a:p>
          <a:p>
            <a:pPr algn="ctr" rtl="0">
              <a:defRPr/>
            </a:pPr>
            <a:r>
              <a:rPr lang="it" sz="2000" dirty="0">
                <a:solidFill>
                  <a:prstClr val="black"/>
                </a:solidFill>
              </a:rPr>
              <a:t>Copertura dei farmaci su prescrizione</a:t>
            </a:r>
          </a:p>
          <a:p>
            <a:pPr algn="ctr" rtl="0">
              <a:defRPr/>
            </a:pPr>
            <a:r>
              <a:rPr lang="it" sz="2000" dirty="0">
                <a:solidFill>
                  <a:prstClr val="black"/>
                </a:solidFill>
              </a:rPr>
              <a:t>(La maggior parte dei piani della Parte C copre i farmaci da prescrizione. È possibile aggiungere la copertura per i farmaci ad </a:t>
            </a:r>
            <a:r>
              <a:rPr lang="it" sz="2000" b="1" dirty="0">
                <a:solidFill>
                  <a:prstClr val="black"/>
                </a:solidFill>
              </a:rPr>
              <a:t>alcuni</a:t>
            </a:r>
            <a:r>
              <a:rPr lang="it" sz="2000" dirty="0">
                <a:solidFill>
                  <a:prstClr val="black"/>
                </a:solidFill>
              </a:rPr>
              <a:t> tipi di piani, se </a:t>
            </a:r>
            <a:r>
              <a:rPr lang="it" sz="2000" i="1" dirty="0">
                <a:solidFill>
                  <a:prstClr val="black"/>
                </a:solidFill>
              </a:rPr>
              <a:t>non è</a:t>
            </a:r>
            <a:r>
              <a:rPr lang="it" sz="2000" dirty="0">
                <a:solidFill>
                  <a:prstClr val="black"/>
                </a:solidFill>
              </a:rPr>
              <a:t> già inclusa).</a:t>
            </a:r>
          </a:p>
        </p:txBody>
      </p:sp>
      <p:cxnSp>
        <p:nvCxnSpPr>
          <p:cNvPr id="62" name="Straight Arrow Connector 61">
            <a:extLst>
              <a:ext uri="{FF2B5EF4-FFF2-40B4-BE49-F238E27FC236}">
                <a16:creationId xmlns:a16="http://schemas.microsoft.com/office/drawing/2014/main" id="{5A17841D-37AD-406F-9A52-F74FA877C3D8}"/>
              </a:ext>
            </a:extLst>
          </p:cNvPr>
          <p:cNvCxnSpPr>
            <a:cxnSpLocks/>
          </p:cNvCxnSpPr>
          <p:nvPr/>
        </p:nvCxnSpPr>
        <p:spPr>
          <a:xfrm flipV="1">
            <a:off x="6733198" y="4963698"/>
            <a:ext cx="572023" cy="52094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BBE7D00F-AED4-4ACC-8992-F1DDC49D012D}"/>
              </a:ext>
            </a:extLst>
          </p:cNvPr>
          <p:cNvCxnSpPr>
            <a:cxnSpLocks/>
          </p:cNvCxnSpPr>
          <p:nvPr/>
        </p:nvCxnSpPr>
        <p:spPr>
          <a:xfrm flipH="1" flipV="1">
            <a:off x="5879285" y="4992360"/>
            <a:ext cx="493359" cy="46362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2877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fade">
                                      <p:cBhvr>
                                        <p:cTn id="20" dur="500"/>
                                        <p:tgtEl>
                                          <p:spTgt spid="41"/>
                                        </p:tgtEl>
                                      </p:cBhvr>
                                    </p:animEffect>
                                  </p:childTnLst>
                                </p:cTn>
                              </p:par>
                              <p:par>
                                <p:cTn id="21" presetID="10" presetClass="entr" presetSubtype="0" fill="hold" nodeType="with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500"/>
                                        <p:tgtEl>
                                          <p:spTgt spid="35"/>
                                        </p:tgtEl>
                                      </p:cBhvr>
                                    </p:animEffect>
                                  </p:childTnLst>
                                </p:cTn>
                              </p:par>
                              <p:par>
                                <p:cTn id="24" presetID="10" presetClass="entr" presetSubtype="0" fill="hold" nodeType="with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fade">
                                      <p:cBhvr>
                                        <p:cTn id="26" dur="500"/>
                                        <p:tgtEl>
                                          <p:spTgt spid="3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500"/>
                                        <p:tgtEl>
                                          <p:spTgt spid="3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fade">
                                      <p:cBhvr>
                                        <p:cTn id="36" dur="500"/>
                                        <p:tgtEl>
                                          <p:spTgt spid="4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fade">
                                      <p:cBhvr>
                                        <p:cTn id="41" dur="500"/>
                                        <p:tgtEl>
                                          <p:spTgt spid="5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fade">
                                      <p:cBhvr>
                                        <p:cTn id="46" dur="500"/>
                                        <p:tgtEl>
                                          <p:spTgt spid="3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7"/>
                                        </p:tgtEl>
                                        <p:attrNameLst>
                                          <p:attrName>style.visibility</p:attrName>
                                        </p:attrNameLst>
                                      </p:cBhvr>
                                      <p:to>
                                        <p:strVal val="visible"/>
                                      </p:to>
                                    </p:set>
                                    <p:animEffect transition="in" filter="fade">
                                      <p:cBhvr>
                                        <p:cTn id="49" dur="500"/>
                                        <p:tgtEl>
                                          <p:spTgt spid="57"/>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fade">
                                      <p:cBhvr>
                                        <p:cTn id="54" dur="500"/>
                                        <p:tgtEl>
                                          <p:spTgt spid="5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59"/>
                                        </p:tgtEl>
                                        <p:attrNameLst>
                                          <p:attrName>style.visibility</p:attrName>
                                        </p:attrNameLst>
                                      </p:cBhvr>
                                      <p:to>
                                        <p:strVal val="visible"/>
                                      </p:to>
                                    </p:set>
                                    <p:animEffect transition="in" filter="fade">
                                      <p:cBhvr>
                                        <p:cTn id="57" dur="500"/>
                                        <p:tgtEl>
                                          <p:spTgt spid="59"/>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62"/>
                                        </p:tgtEl>
                                        <p:attrNameLst>
                                          <p:attrName>style.visibility</p:attrName>
                                        </p:attrNameLst>
                                      </p:cBhvr>
                                      <p:to>
                                        <p:strVal val="visible"/>
                                      </p:to>
                                    </p:set>
                                    <p:animEffect transition="in" filter="wipe(down)">
                                      <p:cBhvr>
                                        <p:cTn id="62" dur="500"/>
                                        <p:tgtEl>
                                          <p:spTgt spid="62"/>
                                        </p:tgtEl>
                                      </p:cBhvr>
                                    </p:animEffect>
                                  </p:childTnLst>
                                </p:cTn>
                              </p:par>
                              <p:par>
                                <p:cTn id="63" presetID="22" presetClass="entr" presetSubtype="4" fill="hold"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wipe(down)">
                                      <p:cBhvr>
                                        <p:cTn id="6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animBg="1"/>
      <p:bldP spid="33" grpId="0" animBg="1"/>
      <p:bldP spid="39" grpId="0" animBg="1"/>
      <p:bldP spid="40" grpId="0" animBg="1"/>
      <p:bldP spid="41" grpId="0"/>
      <p:bldP spid="55" grpId="0" animBg="1"/>
      <p:bldP spid="57" grpId="0" animBg="1"/>
      <p:bldP spid="58" grpId="0"/>
      <p:bldP spid="5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EEA74-8740-4133-9A10-5223FEF1FC19}"/>
              </a:ext>
            </a:extLst>
          </p:cNvPr>
          <p:cNvSpPr>
            <a:spLocks noGrp="1"/>
          </p:cNvSpPr>
          <p:nvPr>
            <p:ph type="ctrTitle"/>
          </p:nvPr>
        </p:nvSpPr>
        <p:spPr>
          <a:xfrm>
            <a:off x="1404499" y="1435433"/>
            <a:ext cx="9144000" cy="650915"/>
          </a:xfrm>
        </p:spPr>
        <p:txBody>
          <a:bodyPr rtlCol="0">
            <a:normAutofit/>
          </a:bodyPr>
          <a:lstStyle/>
          <a:p>
            <a:pPr rtl="0"/>
            <a:r>
              <a:rPr lang="it" sz="3600" b="1">
                <a:latin typeface="Arial" panose="020B0604020202020204" pitchFamily="34" charset="0"/>
                <a:cs typeface="Arial" panose="020B0604020202020204" pitchFamily="34" charset="0"/>
              </a:rPr>
              <a:t>Tessera Medicare </a:t>
            </a:r>
          </a:p>
        </p:txBody>
      </p:sp>
      <p:sp>
        <p:nvSpPr>
          <p:cNvPr id="3" name="Subtitle 2">
            <a:extLst>
              <a:ext uri="{FF2B5EF4-FFF2-40B4-BE49-F238E27FC236}">
                <a16:creationId xmlns:a16="http://schemas.microsoft.com/office/drawing/2014/main" id="{0D98B7A4-7219-45A8-B73E-7394D3728B9F}"/>
              </a:ext>
            </a:extLst>
          </p:cNvPr>
          <p:cNvSpPr>
            <a:spLocks noGrp="1"/>
          </p:cNvSpPr>
          <p:nvPr>
            <p:ph type="subTitle" idx="1"/>
          </p:nvPr>
        </p:nvSpPr>
        <p:spPr>
          <a:xfrm>
            <a:off x="3353026" y="4538346"/>
            <a:ext cx="5574489" cy="1230944"/>
          </a:xfrm>
        </p:spPr>
        <p:txBody>
          <a:bodyPr rtlCol="0"/>
          <a:lstStyle/>
          <a:p>
            <a:pPr rtl="0"/>
            <a:endParaRPr lang="en-US" dirty="0"/>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it" sz="4000">
                <a:solidFill>
                  <a:schemeClr val="bg1"/>
                </a:solidFill>
                <a:latin typeface="Arial" panose="020B0604020202020204" pitchFamily="34" charset="0"/>
                <a:cs typeface="Arial" panose="020B0604020202020204" pitchFamily="34" charset="0"/>
              </a:rPr>
              <a:t>Iscrizione a Medicare</a:t>
            </a:r>
          </a:p>
          <a:p>
            <a:pPr algn="ctr" rtl="0"/>
            <a:endParaRPr lang="en-US" sz="1200" dirty="0">
              <a:solidFill>
                <a:schemeClr val="bg1"/>
              </a:solidFill>
              <a:latin typeface="Arial" panose="020B0604020202020204" pitchFamily="34" charset="0"/>
              <a:cs typeface="Arial" panose="020B0604020202020204" pitchFamily="34" charset="0"/>
            </a:endParaRPr>
          </a:p>
        </p:txBody>
      </p:sp>
      <p:pic>
        <p:nvPicPr>
          <p:cNvPr id="1026" name="Picture 2" descr="Image result for medicare card images">
            <a:extLst>
              <a:ext uri="{FF2B5EF4-FFF2-40B4-BE49-F238E27FC236}">
                <a16:creationId xmlns:a16="http://schemas.microsoft.com/office/drawing/2014/main" id="{6D3792E4-B8DC-4FB7-8168-09DFDF5267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8906" y="2308235"/>
            <a:ext cx="6075185" cy="3826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024365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419C795-0A00-4242-86F6-8D1E5ECCF4AC}"/>
              </a:ext>
            </a:extLst>
          </p:cNvPr>
          <p:cNvSpPr/>
          <p:nvPr/>
        </p:nvSpPr>
        <p:spPr>
          <a:xfrm>
            <a:off x="580292" y="1368976"/>
            <a:ext cx="11352997" cy="1200329"/>
          </a:xfrm>
          <a:prstGeom prst="rect">
            <a:avLst/>
          </a:prstGeom>
        </p:spPr>
        <p:txBody>
          <a:bodyPr wrap="square" rtlCol="0">
            <a:spAutoFit/>
          </a:bodyPr>
          <a:lstStyle/>
          <a:p>
            <a:pPr rtl="0">
              <a:spcAft>
                <a:spcPts val="1200"/>
              </a:spcAft>
              <a:defRPr/>
            </a:pPr>
            <a:r>
              <a:rPr lang="it" sz="3600" dirty="0">
                <a:cs typeface="Arial" panose="020B0604020202020204" pitchFamily="34" charset="0"/>
              </a:rPr>
              <a:t>Per un </a:t>
            </a:r>
            <a:r>
              <a:rPr lang="it" sz="3600" b="1" dirty="0">
                <a:cs typeface="Arial" panose="020B0604020202020204" pitchFamily="34" charset="0"/>
              </a:rPr>
              <a:t>aiuto gratuito e imparziale su Medicare</a:t>
            </a:r>
            <a:r>
              <a:rPr lang="it" sz="3600" dirty="0">
                <a:cs typeface="Arial" panose="020B0604020202020204" pitchFamily="34" charset="0"/>
              </a:rPr>
              <a:t>, contattare il Wisconsin State Health Insurance Assistance Program:</a:t>
            </a:r>
          </a:p>
        </p:txBody>
      </p:sp>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rtlCol="0"/>
          <a:lstStyle/>
          <a:p>
            <a:pPr rtl="0"/>
            <a:fld id="{844A7B69-93E2-4D34-896D-EFDD7F03AB74}" type="slidenum">
              <a:rPr lang="en-US" smtClean="0"/>
              <a:t>90</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it" sz="4000" dirty="0">
                <a:solidFill>
                  <a:schemeClr val="bg1"/>
                </a:solidFill>
                <a:latin typeface="Arial" panose="020B0604020202020204" pitchFamily="34" charset="0"/>
                <a:cs typeface="Arial" panose="020B0604020202020204" pitchFamily="34" charset="0"/>
              </a:rPr>
              <a:t>Assistenza locale per gli utenti di Medicare</a:t>
            </a:r>
          </a:p>
          <a:p>
            <a:pPr algn="ctr" rtl="0"/>
            <a:endParaRPr lang="en-US" sz="1200" dirty="0">
              <a:solidFill>
                <a:schemeClr val="bg1"/>
              </a:solidFill>
              <a:latin typeface="Arial" panose="020B0604020202020204" pitchFamily="34" charset="0"/>
              <a:cs typeface="Arial" panose="020B0604020202020204" pitchFamily="34" charset="0"/>
            </a:endParaRPr>
          </a:p>
        </p:txBody>
      </p:sp>
      <p:pic>
        <p:nvPicPr>
          <p:cNvPr id="3" name="Picture 2" descr="Logo, company name&#10;&#10;Description automatically generated">
            <a:extLst>
              <a:ext uri="{FF2B5EF4-FFF2-40B4-BE49-F238E27FC236}">
                <a16:creationId xmlns:a16="http://schemas.microsoft.com/office/drawing/2014/main" id="{66D1B792-1BF2-4C7E-AC5B-62A1A5738E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013" y="2954191"/>
            <a:ext cx="2941025" cy="3120789"/>
          </a:xfrm>
          <a:prstGeom prst="rect">
            <a:avLst/>
          </a:prstGeom>
        </p:spPr>
      </p:pic>
      <p:sp>
        <p:nvSpPr>
          <p:cNvPr id="10" name="TextBox 9">
            <a:extLst>
              <a:ext uri="{FF2B5EF4-FFF2-40B4-BE49-F238E27FC236}">
                <a16:creationId xmlns:a16="http://schemas.microsoft.com/office/drawing/2014/main" id="{C84C5E13-F93D-4551-9831-3FF1F03D9962}"/>
              </a:ext>
            </a:extLst>
          </p:cNvPr>
          <p:cNvSpPr txBox="1"/>
          <p:nvPr/>
        </p:nvSpPr>
        <p:spPr>
          <a:xfrm>
            <a:off x="3964947" y="2874104"/>
            <a:ext cx="7968343" cy="2631490"/>
          </a:xfrm>
          <a:prstGeom prst="rect">
            <a:avLst/>
          </a:prstGeom>
          <a:noFill/>
        </p:spPr>
        <p:txBody>
          <a:bodyPr wrap="square" rtlCol="0">
            <a:spAutoFit/>
          </a:bodyPr>
          <a:lstStyle/>
          <a:p>
            <a:pPr marL="457200" indent="-457200" rtl="0">
              <a:spcAft>
                <a:spcPts val="600"/>
              </a:spcAft>
              <a:buFont typeface="Arial" panose="020B0604020202020204" pitchFamily="34" charset="0"/>
              <a:buChar char="•"/>
              <a:defRPr/>
            </a:pPr>
            <a:r>
              <a:rPr lang="it" sz="3200" dirty="0">
                <a:cs typeface="Arial" panose="020B0604020202020204" pitchFamily="34" charset="0"/>
              </a:rPr>
              <a:t>Linea di assistenza Medigap:</a:t>
            </a:r>
            <a:br>
              <a:rPr lang="it" sz="3200" dirty="0">
                <a:cs typeface="Arial" panose="020B0604020202020204" pitchFamily="34" charset="0"/>
              </a:rPr>
            </a:br>
            <a:r>
              <a:rPr lang="it" sz="3200" dirty="0">
                <a:cs typeface="Arial" panose="020B0604020202020204" pitchFamily="34" charset="0"/>
              </a:rPr>
              <a:t>1-800-242-1060</a:t>
            </a:r>
          </a:p>
          <a:p>
            <a:pPr marL="457200" indent="-457200" rtl="0">
              <a:spcAft>
                <a:spcPts val="600"/>
              </a:spcAft>
              <a:buFont typeface="Arial" panose="020B0604020202020204" pitchFamily="34" charset="0"/>
              <a:buChar char="•"/>
              <a:defRPr/>
            </a:pPr>
            <a:r>
              <a:rPr lang="it" sz="3200" dirty="0">
                <a:cs typeface="Arial" panose="020B0604020202020204" pitchFamily="34" charset="0"/>
              </a:rPr>
              <a:t>Visitare il sito del Wisconsin Department of Health Services all’indirizzo </a:t>
            </a:r>
            <a:br>
              <a:rPr lang="en-US" sz="3200" dirty="0">
                <a:cs typeface="Arial" panose="020B0604020202020204" pitchFamily="34" charset="0"/>
              </a:rPr>
            </a:br>
            <a:r>
              <a:rPr lang="it" sz="3200" dirty="0">
                <a:cs typeface="Arial" panose="020B0604020202020204" pitchFamily="34" charset="0"/>
                <a:hlinkClick r:id="rId4"/>
              </a:rPr>
              <a:t>dhs.wi.gov/medicare-help</a:t>
            </a:r>
            <a:r>
              <a:rPr lang="it" sz="3200" dirty="0">
                <a:cs typeface="Arial" panose="020B0604020202020204" pitchFamily="34" charset="0"/>
              </a:rPr>
              <a:t>. </a:t>
            </a:r>
            <a:endParaRPr lang="en-US" sz="2000" dirty="0">
              <a:cs typeface="Arial" panose="020B0604020202020204" pitchFamily="34" charset="0"/>
            </a:endParaRPr>
          </a:p>
        </p:txBody>
      </p:sp>
    </p:spTree>
    <p:extLst>
      <p:ext uri="{BB962C8B-B14F-4D97-AF65-F5344CB8AC3E}">
        <p14:creationId xmlns:p14="http://schemas.microsoft.com/office/powerpoint/2010/main" val="98382148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Welcome to Medicare&amp;quot;&quot;/&gt;&lt;property id=&quot;20307&quot; value=&quot;256&quot;/&gt;&lt;/object&gt;&lt;object type=&quot;3&quot; unique_id=&quot;10009&quot;&gt;&lt;property id=&quot;20148&quot; value=&quot;5&quot;/&gt;&lt;property id=&quot;20300&quot; value=&quot;Slide 15&quot;/&gt;&lt;property id=&quot;20307&quot; value=&quot;267&quot;/&gt;&lt;/object&gt;&lt;object type=&quot;3&quot; unique_id=&quot;10010&quot;&gt;&lt;property id=&quot;20148&quot; value=&quot;5&quot;/&gt;&lt;property id=&quot;20300&quot; value=&quot;Slide 14&quot;/&gt;&lt;property id=&quot;20307&quot; value=&quot;269&quot;/&gt;&lt;/object&gt;&lt;object type=&quot;3&quot; unique_id=&quot;10012&quot;&gt;&lt;property id=&quot;20148&quot; value=&quot;5&quot;/&gt;&lt;property id=&quot;20300&quot; value=&quot;Slide 21&quot;/&gt;&lt;property id=&quot;20307&quot; value=&quot;272&quot;/&gt;&lt;/object&gt;&lt;object type=&quot;3&quot; unique_id=&quot;10013&quot;&gt;&lt;property id=&quot;20148&quot; value=&quot;5&quot;/&gt;&lt;property id=&quot;20300&quot; value=&quot;Slide 23&quot;/&gt;&lt;property id=&quot;20307&quot; value=&quot;273&quot;/&gt;&lt;/object&gt;&lt;object type=&quot;3&quot; unique_id=&quot;10016&quot;&gt;&lt;property id=&quot;20148&quot; value=&quot;5&quot;/&gt;&lt;property id=&quot;20300&quot; value=&quot;Slide 26&quot;/&gt;&lt;property id=&quot;20307&quot; value=&quot;283&quot;/&gt;&lt;/object&gt;&lt;object type=&quot;3&quot; unique_id=&quot;10017&quot;&gt;&lt;property id=&quot;20148&quot; value=&quot;5&quot;/&gt;&lt;property id=&quot;20300&quot; value=&quot;Slide 27&quot;/&gt;&lt;property id=&quot;20307&quot; value=&quot;285&quot;/&gt;&lt;/object&gt;&lt;object type=&quot;3&quot; unique_id=&quot;10018&quot;&gt;&lt;property id=&quot;20148&quot; value=&quot;5&quot;/&gt;&lt;property id=&quot;20300&quot; value=&quot;Slide 28&quot;/&gt;&lt;property id=&quot;20307&quot; value=&quot;286&quot;/&gt;&lt;/object&gt;&lt;object type=&quot;3&quot; unique_id=&quot;10021&quot;&gt;&lt;property id=&quot;20148&quot; value=&quot;5&quot;/&gt;&lt;property id=&quot;20300&quot; value=&quot;Slide 36&quot;/&gt;&lt;property id=&quot;20307&quot; value=&quot;287&quot;/&gt;&lt;/object&gt;&lt;object type=&quot;3&quot; unique_id=&quot;10022&quot;&gt;&lt;property id=&quot;20148&quot; value=&quot;5&quot;/&gt;&lt;property id=&quot;20300&quot; value=&quot;Slide 37&quot;/&gt;&lt;property id=&quot;20307&quot; value=&quot;277&quot;/&gt;&lt;/object&gt;&lt;object type=&quot;3&quot; unique_id=&quot;10023&quot;&gt;&lt;property id=&quot;20148&quot; value=&quot;5&quot;/&gt;&lt;property id=&quot;20300&quot; value=&quot;Slide 39&quot;/&gt;&lt;property id=&quot;20307&quot; value=&quot;288&quot;/&gt;&lt;/object&gt;&lt;object type=&quot;3&quot; unique_id=&quot;10024&quot;&gt;&lt;property id=&quot;20148&quot; value=&quot;5&quot;/&gt;&lt;property id=&quot;20300&quot; value=&quot;Slide 40&quot;/&gt;&lt;property id=&quot;20307&quot; value=&quot;289&quot;/&gt;&lt;/object&gt;&lt;object type=&quot;3&quot; unique_id=&quot;10026&quot;&gt;&lt;property id=&quot;20148&quot; value=&quot;5&quot;/&gt;&lt;property id=&quot;20300&quot; value=&quot;Slide 42&quot;/&gt;&lt;property id=&quot;20307&quot; value=&quot;291&quot;/&gt;&lt;/object&gt;&lt;object type=&quot;3&quot; unique_id=&quot;10027&quot;&gt;&lt;property id=&quot;20148&quot; value=&quot;5&quot;/&gt;&lt;property id=&quot;20300&quot; value=&quot;Slide 43&quot;/&gt;&lt;property id=&quot;20307&quot; value=&quot;294&quot;/&gt;&lt;/object&gt;&lt;object type=&quot;3&quot; unique_id=&quot;10028&quot;&gt;&lt;property id=&quot;20148&quot; value=&quot;5&quot;/&gt;&lt;property id=&quot;20300&quot; value=&quot;Slide 44&quot;/&gt;&lt;property id=&quot;20307&quot; value=&quot;276&quot;/&gt;&lt;/object&gt;&lt;object type=&quot;3&quot; unique_id=&quot;10029&quot;&gt;&lt;property id=&quot;20148&quot; value=&quot;5&quot;/&gt;&lt;property id=&quot;20300&quot; value=&quot;Slide 45&quot;/&gt;&lt;property id=&quot;20307&quot; value=&quot;292&quot;/&gt;&lt;/object&gt;&lt;object type=&quot;3&quot; unique_id=&quot;10030&quot;&gt;&lt;property id=&quot;20148&quot; value=&quot;5&quot;/&gt;&lt;property id=&quot;20300&quot; value=&quot;Slide 46&quot;/&gt;&lt;property id=&quot;20307&quot; value=&quot;293&quot;/&gt;&lt;/object&gt;&lt;object type=&quot;3&quot; unique_id=&quot;10034&quot;&gt;&lt;property id=&quot;20148&quot; value=&quot;5&quot;/&gt;&lt;property id=&quot;20300&quot; value=&quot;Slide 70&quot;/&gt;&lt;property id=&quot;20307&quot; value=&quot;297&quot;/&gt;&lt;/object&gt;&lt;object type=&quot;3&quot; unique_id=&quot;10035&quot;&gt;&lt;property id=&quot;20148&quot; value=&quot;5&quot;/&gt;&lt;property id=&quot;20300&quot; value=&quot;Slide 71&quot;/&gt;&lt;property id=&quot;20307&quot; value=&quot;298&quot;/&gt;&lt;/object&gt;&lt;object type=&quot;3&quot; unique_id=&quot;10038&quot;&gt;&lt;property id=&quot;20148&quot; value=&quot;5&quot;/&gt;&lt;property id=&quot;20300&quot; value=&quot;Slide 55&quot;/&gt;&lt;property id=&quot;20307&quot; value=&quot;302&quot;/&gt;&lt;/object&gt;&lt;object type=&quot;3&quot; unique_id=&quot;10039&quot;&gt;&lt;property id=&quot;20148&quot; value=&quot;5&quot;/&gt;&lt;property id=&quot;20300&quot; value=&quot;Slide 57&quot;/&gt;&lt;property id=&quot;20307&quot; value=&quot;303&quot;/&gt;&lt;/object&gt;&lt;object type=&quot;3&quot; unique_id=&quot;10042&quot;&gt;&lt;property id=&quot;20148&quot; value=&quot;5&quot;/&gt;&lt;property id=&quot;20300&quot; value=&quot;Slide 58&quot;/&gt;&lt;property id=&quot;20307&quot; value=&quot;309&quot;/&gt;&lt;/object&gt;&lt;object type=&quot;3&quot; unique_id=&quot;10043&quot;&gt;&lt;property id=&quot;20148&quot; value=&quot;5&quot;/&gt;&lt;property id=&quot;20300&quot; value=&quot;Slide 72&quot;/&gt;&lt;property id=&quot;20307&quot; value=&quot;307&quot;/&gt;&lt;/object&gt;&lt;object type=&quot;3&quot; unique_id=&quot;10044&quot;&gt;&lt;property id=&quot;20148&quot; value=&quot;5&quot;/&gt;&lt;property id=&quot;20300&quot; value=&quot;Slide 81&quot;/&gt;&lt;property id=&quot;20307&quot; value=&quot;279&quot;/&gt;&lt;/object&gt;&lt;object type=&quot;3&quot; unique_id=&quot;10046&quot;&gt;&lt;property id=&quot;20148&quot; value=&quot;5&quot;/&gt;&lt;property id=&quot;20300&quot; value=&quot;Slide 84&quot;/&gt;&lt;property id=&quot;20307&quot; value=&quot;281&quot;/&gt;&lt;/object&gt;&lt;object type=&quot;3&quot; unique_id=&quot;10047&quot;&gt;&lt;property id=&quot;20148&quot; value=&quot;5&quot;/&gt;&lt;property id=&quot;20300&quot; value=&quot;Slide 85&quot;/&gt;&lt;property id=&quot;20307&quot; value=&quot;308&quot;/&gt;&lt;/object&gt;&lt;object type=&quot;3&quot; unique_id=&quot;10339&quot;&gt;&lt;property id=&quot;20148&quot; value=&quot;5&quot;/&gt;&lt;property id=&quot;20300&quot; value=&quot;Slide 7&quot;/&gt;&lt;property id=&quot;20307&quot; value=&quot;312&quot;/&gt;&lt;/object&gt;&lt;object type=&quot;3&quot; unique_id=&quot;10340&quot;&gt;&lt;property id=&quot;20148&quot; value=&quot;5&quot;/&gt;&lt;property id=&quot;20300&quot; value=&quot;Slide 8 - &amp;quot;So, if you are working and turn 65:&amp;quot;&quot;/&gt;&lt;property id=&quot;20307&quot; value=&quot;314&quot;/&gt;&lt;/object&gt;&lt;object type=&quot;3&quot; unique_id=&quot;10341&quot;&gt;&lt;property id=&quot;20148&quot; value=&quot;5&quot;/&gt;&lt;property id=&quot;20300&quot; value=&quot;Slide 35&quot;/&gt;&lt;property id=&quot;20307&quot; value=&quot;313&quot;/&gt;&lt;/object&gt;&lt;object type=&quot;3&quot; unique_id=&quot;10343&quot;&gt;&lt;property id=&quot;20148&quot; value=&quot;5&quot;/&gt;&lt;property id=&quot;20300&quot; value=&quot;Slide 3&quot;/&gt;&lt;property id=&quot;20307&quot; value=&quot;336&quot;/&gt;&lt;/object&gt;&lt;object type=&quot;3&quot; unique_id=&quot;10344&quot;&gt;&lt;property id=&quot;20148&quot; value=&quot;5&quot;/&gt;&lt;property id=&quot;20300&quot; value=&quot;Slide 4&quot;/&gt;&lt;property id=&quot;20307&quot; value=&quot;356&quot;/&gt;&lt;/object&gt;&lt;object type=&quot;3&quot; unique_id=&quot;10345&quot;&gt;&lt;property id=&quot;20148&quot; value=&quot;5&quot;/&gt;&lt;property id=&quot;20300&quot; value=&quot;Slide 5&quot;/&gt;&lt;property id=&quot;20307&quot; value=&quot;337&quot;/&gt;&lt;/object&gt;&lt;object type=&quot;3&quot; unique_id=&quot;10346&quot;&gt;&lt;property id=&quot;20148&quot; value=&quot;5&quot;/&gt;&lt;property id=&quot;20300&quot; value=&quot;Slide 6&quot;/&gt;&lt;property id=&quot;20307&quot; value=&quot;338&quot;/&gt;&lt;/object&gt;&lt;object type=&quot;3&quot; unique_id=&quot;10347&quot;&gt;&lt;property id=&quot;20148&quot; value=&quot;5&quot;/&gt;&lt;property id=&quot;20300&quot; value=&quot;Slide 9 - &amp;quot;Medicare Card &amp;quot;&quot;/&gt;&lt;property id=&quot;20307&quot; value=&quot;354&quot;/&gt;&lt;/object&gt;&lt;object type=&quot;3&quot; unique_id=&quot;10348&quot;&gt;&lt;property id=&quot;20148&quot; value=&quot;5&quot;/&gt;&lt;property id=&quot;20300&quot; value=&quot;Slide 10&quot;/&gt;&lt;property id=&quot;20307&quot; value=&quot;380&quot;/&gt;&lt;/object&gt;&lt;object type=&quot;3&quot; unique_id=&quot;10351&quot;&gt;&lt;property id=&quot;20148&quot; value=&quot;5&quot;/&gt;&lt;property id=&quot;20300&quot; value=&quot;Slide 16&quot;/&gt;&lt;property id=&quot;20307&quot; value=&quot;328&quot;/&gt;&lt;/object&gt;&lt;object type=&quot;3&quot; unique_id=&quot;10352&quot;&gt;&lt;property id=&quot;20148&quot; value=&quot;5&quot;/&gt;&lt;property id=&quot;20300&quot; value=&quot;Slide 17&quot;/&gt;&lt;property id=&quot;20307&quot; value=&quot;319&quot;/&gt;&lt;/object&gt;&lt;object type=&quot;3&quot; unique_id=&quot;10353&quot;&gt;&lt;property id=&quot;20148&quot; value=&quot;5&quot;/&gt;&lt;property id=&quot;20300&quot; value=&quot;Slide 18&quot;/&gt;&lt;property id=&quot;20307&quot; value=&quot;339&quot;/&gt;&lt;/object&gt;&lt;object type=&quot;3&quot; unique_id=&quot;10354&quot;&gt;&lt;property id=&quot;20148&quot; value=&quot;5&quot;/&gt;&lt;property id=&quot;20300&quot; value=&quot;Slide 19&quot;/&gt;&lt;property id=&quot;20307&quot; value=&quot;340&quot;/&gt;&lt;/object&gt;&lt;object type=&quot;3&quot; unique_id=&quot;10355&quot;&gt;&lt;property id=&quot;20148&quot; value=&quot;5&quot;/&gt;&lt;property id=&quot;20300&quot; value=&quot;Slide 20&quot;/&gt;&lt;property id=&quot;20307&quot; value=&quot;341&quot;/&gt;&lt;/object&gt;&lt;object type=&quot;3&quot; unique_id=&quot;10356&quot;&gt;&lt;property id=&quot;20148&quot; value=&quot;5&quot;/&gt;&lt;property id=&quot;20300&quot; value=&quot;Slide 22&quot;/&gt;&lt;property id=&quot;20307&quot; value=&quot;329&quot;/&gt;&lt;/object&gt;&lt;object type=&quot;3&quot; unique_id=&quot;10357&quot;&gt;&lt;property id=&quot;20148&quot; value=&quot;5&quot;/&gt;&lt;property id=&quot;20300&quot; value=&quot;Slide 24&quot;/&gt;&lt;property id=&quot;20307&quot; value=&quot;342&quot;/&gt;&lt;/object&gt;&lt;object type=&quot;3&quot; unique_id=&quot;10358&quot;&gt;&lt;property id=&quot;20148&quot; value=&quot;5&quot;/&gt;&lt;property id=&quot;20300&quot; value=&quot;Slide 25&quot;/&gt;&lt;property id=&quot;20307&quot; value=&quot;343&quot;/&gt;&lt;/object&gt;&lt;object type=&quot;3&quot; unique_id=&quot;10362&quot;&gt;&lt;property id=&quot;20148&quot; value=&quot;5&quot;/&gt;&lt;property id=&quot;20300&quot; value=&quot;Slide 33&quot;/&gt;&lt;property id=&quot;20307&quot; value=&quot;357&quot;/&gt;&lt;/object&gt;&lt;object type=&quot;3&quot; unique_id=&quot;10363&quot;&gt;&lt;property id=&quot;20148&quot; value=&quot;5&quot;/&gt;&lt;property id=&quot;20300&quot; value=&quot;Slide 34&quot;/&gt;&lt;property id=&quot;20307&quot; value=&quot;365&quot;/&gt;&lt;/object&gt;&lt;object type=&quot;3&quot; unique_id=&quot;10364&quot;&gt;&lt;property id=&quot;20148&quot; value=&quot;5&quot;/&gt;&lt;property id=&quot;20300&quot; value=&quot;Slide 38&quot;/&gt;&lt;property id=&quot;20307&quot; value=&quot;326&quot;/&gt;&lt;/object&gt;&lt;object type=&quot;3&quot; unique_id=&quot;10365&quot;&gt;&lt;property id=&quot;20148&quot; value=&quot;5&quot;/&gt;&lt;property id=&quot;20300&quot; value=&quot;Slide 41&quot;/&gt;&lt;property id=&quot;20307&quot; value=&quot;345&quot;/&gt;&lt;/object&gt;&lt;object type=&quot;3&quot; unique_id=&quot;10369&quot;&gt;&lt;property id=&quot;20148&quot; value=&quot;5&quot;/&gt;&lt;property id=&quot;20300&quot; value=&quot;Slide 51&quot;/&gt;&lt;property id=&quot;20307&quot; value=&quot;358&quot;/&gt;&lt;/object&gt;&lt;object type=&quot;3&quot; unique_id=&quot;10370&quot;&gt;&lt;property id=&quot;20148&quot; value=&quot;5&quot;/&gt;&lt;property id=&quot;20300&quot; value=&quot;Slide 52&quot;/&gt;&lt;property id=&quot;20307&quot; value=&quot;349&quot;/&gt;&lt;/object&gt;&lt;object type=&quot;3&quot; unique_id=&quot;10371&quot;&gt;&lt;property id=&quot;20148&quot; value=&quot;5&quot;/&gt;&lt;property id=&quot;20300&quot; value=&quot;Slide 53&quot;/&gt;&lt;property id=&quot;20307&quot; value=&quot;332&quot;/&gt;&lt;/object&gt;&lt;object type=&quot;3&quot; unique_id=&quot;10372&quot;&gt;&lt;property id=&quot;20148&quot; value=&quot;5&quot;/&gt;&lt;property id=&quot;20300&quot; value=&quot;Slide 54&quot;/&gt;&lt;property id=&quot;20307&quot; value=&quot;386&quot;/&gt;&lt;/object&gt;&lt;object type=&quot;3&quot; unique_id=&quot;10373&quot;&gt;&lt;property id=&quot;20148&quot; value=&quot;5&quot;/&gt;&lt;property id=&quot;20300&quot; value=&quot;Slide 56&quot;/&gt;&lt;property id=&quot;20307&quot; value=&quot;350&quot;/&gt;&lt;/object&gt;&lt;object type=&quot;3&quot; unique_id=&quot;10377&quot;&gt;&lt;property id=&quot;20148&quot; value=&quot;5&quot;/&gt;&lt;property id=&quot;20300&quot; value=&quot;Slide 63&quot;/&gt;&lt;property id=&quot;20307&quot; value=&quot;359&quot;/&gt;&lt;/object&gt;&lt;object type=&quot;3&quot; unique_id=&quot;10378&quot;&gt;&lt;property id=&quot;20148&quot; value=&quot;5&quot;/&gt;&lt;property id=&quot;20300&quot; value=&quot;Slide 64&quot;/&gt;&lt;property id=&quot;20307&quot; value=&quot;355&quot;/&gt;&lt;/object&gt;&lt;object type=&quot;3&quot; unique_id=&quot;10379&quot;&gt;&lt;property id=&quot;20148&quot; value=&quot;5&quot;/&gt;&lt;property id=&quot;20300&quot; value=&quot;Slide 65&quot;/&gt;&lt;property id=&quot;20307&quot; value=&quot;327&quot;/&gt;&lt;/object&gt;&lt;object type=&quot;3&quot; unique_id=&quot;10380&quot;&gt;&lt;property id=&quot;20148&quot; value=&quot;5&quot;/&gt;&lt;property id=&quot;20300&quot; value=&quot;Slide 66&quot;/&gt;&lt;property id=&quot;20307&quot; value=&quot;346&quot;/&gt;&lt;/object&gt;&lt;object type=&quot;3&quot; unique_id=&quot;10381&quot;&gt;&lt;property id=&quot;20148&quot; value=&quot;5&quot;/&gt;&lt;property id=&quot;20300&quot; value=&quot;Slide 67&quot;/&gt;&lt;property id=&quot;20307&quot; value=&quot;347&quot;/&gt;&lt;/object&gt;&lt;object type=&quot;3&quot; unique_id=&quot;10382&quot;&gt;&lt;property id=&quot;20148&quot; value=&quot;5&quot;/&gt;&lt;property id=&quot;20300&quot; value=&quot;Slide 68&quot;/&gt;&lt;property id=&quot;20307&quot; value=&quot;323&quot;/&gt;&lt;/object&gt;&lt;object type=&quot;3&quot; unique_id=&quot;10383&quot;&gt;&lt;property id=&quot;20148&quot; value=&quot;5&quot;/&gt;&lt;property id=&quot;20300&quot; value=&quot;Slide 69&quot;/&gt;&lt;property id=&quot;20307&quot; value=&quot;348&quot;/&gt;&lt;/object&gt;&lt;object type=&quot;3&quot; unique_id=&quot;10384&quot;&gt;&lt;property id=&quot;20148&quot; value=&quot;5&quot;/&gt;&lt;property id=&quot;20300&quot; value=&quot;Slide 73&quot;/&gt;&lt;property id=&quot;20307&quot; value=&quot;351&quot;/&gt;&lt;/object&gt;&lt;object type=&quot;3&quot; unique_id=&quot;10385&quot;&gt;&lt;property id=&quot;20148&quot; value=&quot;5&quot;/&gt;&lt;property id=&quot;20300&quot; value=&quot;Slide 74&quot;/&gt;&lt;property id=&quot;20307&quot; value=&quot;360&quot;/&gt;&lt;/object&gt;&lt;object type=&quot;3&quot; unique_id=&quot;10386&quot;&gt;&lt;property id=&quot;20148&quot; value=&quot;5&quot;/&gt;&lt;property id=&quot;20300&quot; value=&quot;Slide 75&quot;/&gt;&lt;property id=&quot;20307&quot; value=&quot;352&quot;/&gt;&lt;/object&gt;&lt;object type=&quot;3&quot; unique_id=&quot;10390&quot;&gt;&lt;property id=&quot;20148&quot; value=&quot;5&quot;/&gt;&lt;property id=&quot;20300&quot; value=&quot;Slide 80&quot;/&gt;&lt;property id=&quot;20307&quot; value=&quot;361&quot;/&gt;&lt;/object&gt;&lt;object type=&quot;3&quot; unique_id=&quot;10391&quot;&gt;&lt;property id=&quot;20148&quot; value=&quot;5&quot;/&gt;&lt;property id=&quot;20300&quot; value=&quot;Slide 82&quot;/&gt;&lt;property id=&quot;20307&quot; value=&quot;363&quot;/&gt;&lt;/object&gt;&lt;object type=&quot;3&quot; unique_id=&quot;10392&quot;&gt;&lt;property id=&quot;20148&quot; value=&quot;5&quot;/&gt;&lt;property id=&quot;20300&quot; value=&quot;Slide 83&quot;/&gt;&lt;property id=&quot;20307&quot; value=&quot;353&quot;/&gt;&lt;/object&gt;&lt;object type=&quot;3&quot; unique_id=&quot;10393&quot;&gt;&lt;property id=&quot;20148&quot; value=&quot;5&quot;/&gt;&lt;property id=&quot;20300&quot; value=&quot;Slide 86&quot;/&gt;&lt;property id=&quot;20307&quot; value=&quot;335&quot;/&gt;&lt;/object&gt;&lt;object type=&quot;3&quot; unique_id=&quot;10394&quot;&gt;&lt;property id=&quot;20148&quot; value=&quot;5&quot;/&gt;&lt;property id=&quot;20300&quot; value=&quot;Slide 87&quot;/&gt;&lt;property id=&quot;20307&quot; value=&quot;364&quot;/&gt;&lt;/object&gt;&lt;object type=&quot;3&quot; unique_id=&quot;10395&quot;&gt;&lt;property id=&quot;20148&quot; value=&quot;5&quot;/&gt;&lt;property id=&quot;20300&quot; value=&quot;Slide 88&quot;/&gt;&lt;property id=&quot;20307&quot; value=&quot;334&quot;/&gt;&lt;/object&gt;&lt;object type=&quot;3&quot; unique_id=&quot;10396&quot;&gt;&lt;property id=&quot;20148&quot; value=&quot;5&quot;/&gt;&lt;property id=&quot;20300&quot; value=&quot;Slide 89&quot;/&gt;&lt;property id=&quot;20307&quot; value=&quot;316&quot;/&gt;&lt;/object&gt;&lt;object type=&quot;3&quot; unique_id=&quot;11045&quot;&gt;&lt;property id=&quot;20148&quot; value=&quot;5&quot;/&gt;&lt;property id=&quot;20300&quot; value=&quot;Slide 2 - &amp;quot;Grant Funding Disclaimer&amp;quot;&quot;/&gt;&lt;property id=&quot;20307&quot; value=&quot;387&quot;/&gt;&lt;/object&gt;&lt;object type=&quot;3&quot; unique_id=&quot;13774&quot;&gt;&lt;property id=&quot;20148&quot; value=&quot;5&quot;/&gt;&lt;property id=&quot;20300&quot; value=&quot;Slide 11 - &amp;quot;Welcome to Medicare&amp;quot;&quot;/&gt;&lt;property id=&quot;20307&quot; value=&quot;393&quot;/&gt;&lt;/object&gt;&lt;object type=&quot;3&quot; unique_id=&quot;13775&quot;&gt;&lt;property id=&quot;20148&quot; value=&quot;5&quot;/&gt;&lt;property id=&quot;20300&quot; value=&quot;Slide 12 - &amp;quot;Grant Funding Disclaimer&amp;quot;&quot;/&gt;&lt;property id=&quot;20307&quot; value=&quot;394&quot;/&gt;&lt;/object&gt;&lt;object type=&quot;3&quot; unique_id=&quot;13776&quot;&gt;&lt;property id=&quot;20148&quot; value=&quot;5&quot;/&gt;&lt;property id=&quot;20300&quot; value=&quot;Slide 13&quot;/&gt;&lt;property id=&quot;20307&quot; value=&quot;403&quot;/&gt;&lt;/object&gt;&lt;object type=&quot;3&quot; unique_id=&quot;13777&quot;&gt;&lt;property id=&quot;20148&quot; value=&quot;5&quot;/&gt;&lt;property id=&quot;20300&quot; value=&quot;Slide 29&quot;/&gt;&lt;property id=&quot;20307&quot; value=&quot;408&quot;/&gt;&lt;/object&gt;&lt;object type=&quot;3&quot; unique_id=&quot;13778&quot;&gt;&lt;property id=&quot;20148&quot; value=&quot;5&quot;/&gt;&lt;property id=&quot;20300&quot; value=&quot;Slide 30 - &amp;quot;Welcome to Medicare&amp;quot;&quot;/&gt;&lt;property id=&quot;20307&quot; value=&quot;395&quot;/&gt;&lt;/object&gt;&lt;object type=&quot;3&quot; unique_id=&quot;13780&quot;&gt;&lt;property id=&quot;20148&quot; value=&quot;5&quot;/&gt;&lt;property id=&quot;20300&quot; value=&quot;Slide 32&quot;/&gt;&lt;property id=&quot;20307&quot; value=&quot;404&quot;/&gt;&lt;/object&gt;&lt;object type=&quot;3&quot; unique_id=&quot;13781&quot;&gt;&lt;property id=&quot;20148&quot; value=&quot;5&quot;/&gt;&lt;property id=&quot;20300&quot; value=&quot;Slide 47&quot;/&gt;&lt;property id=&quot;20307&quot; value=&quot;409&quot;/&gt;&lt;/object&gt;&lt;object type=&quot;3&quot; unique_id=&quot;13782&quot;&gt;&lt;property id=&quot;20148&quot; value=&quot;5&quot;/&gt;&lt;property id=&quot;20300&quot; value=&quot;Slide 48 - &amp;quot;Welcome to Medicare&amp;quot;&quot;/&gt;&lt;property id=&quot;20307&quot; value=&quot;397&quot;/&gt;&lt;/object&gt;&lt;object type=&quot;3&quot; unique_id=&quot;13783&quot;&gt;&lt;property id=&quot;20148&quot; value=&quot;5&quot;/&gt;&lt;property id=&quot;20300&quot; value=&quot;Slide 49 - &amp;quot;Grant Funding Disclaimer&amp;quot;&quot;/&gt;&lt;property id=&quot;20307&quot; value=&quot;398&quot;/&gt;&lt;/object&gt;&lt;object type=&quot;3&quot; unique_id=&quot;13784&quot;&gt;&lt;property id=&quot;20148&quot; value=&quot;5&quot;/&gt;&lt;property id=&quot;20300&quot; value=&quot;Slide 50&quot;/&gt;&lt;property id=&quot;20307&quot; value=&quot;405&quot;/&gt;&lt;/object&gt;&lt;object type=&quot;3&quot; unique_id=&quot;13785&quot;&gt;&lt;property id=&quot;20148&quot; value=&quot;5&quot;/&gt;&lt;property id=&quot;20300&quot; value=&quot;Slide 59&quot;/&gt;&lt;property id=&quot;20307&quot; value=&quot;410&quot;/&gt;&lt;/object&gt;&lt;object type=&quot;3&quot; unique_id=&quot;13786&quot;&gt;&lt;property id=&quot;20148&quot; value=&quot;5&quot;/&gt;&lt;property id=&quot;20300&quot; value=&quot;Slide 60 - &amp;quot;Welcome to Medicare&amp;quot;&quot;/&gt;&lt;property id=&quot;20307&quot; value=&quot;399&quot;/&gt;&lt;/object&gt;&lt;object type=&quot;3&quot; unique_id=&quot;13787&quot;&gt;&lt;property id=&quot;20148&quot; value=&quot;5&quot;/&gt;&lt;property id=&quot;20300&quot; value=&quot;Slide 61 - &amp;quot;Grant Funding Disclaimer&amp;quot;&quot;/&gt;&lt;property id=&quot;20307&quot; value=&quot;400&quot;/&gt;&lt;/object&gt;&lt;object type=&quot;3&quot; unique_id=&quot;13788&quot;&gt;&lt;property id=&quot;20148&quot; value=&quot;5&quot;/&gt;&lt;property id=&quot;20300&quot; value=&quot;Slide 62&quot;/&gt;&lt;property id=&quot;20307&quot; value=&quot;406&quot;/&gt;&lt;/object&gt;&lt;object type=&quot;3&quot; unique_id=&quot;13789&quot;&gt;&lt;property id=&quot;20148&quot; value=&quot;5&quot;/&gt;&lt;property id=&quot;20300&quot; value=&quot;Slide 76&quot;/&gt;&lt;property id=&quot;20307&quot; value=&quot;411&quot;/&gt;&lt;/object&gt;&lt;object type=&quot;3&quot; unique_id=&quot;13790&quot;&gt;&lt;property id=&quot;20148&quot; value=&quot;5&quot;/&gt;&lt;property id=&quot;20300&quot; value=&quot;Slide 77 - &amp;quot;Welcome to Medicare&amp;quot;&quot;/&gt;&lt;property id=&quot;20307&quot; value=&quot;401&quot;/&gt;&lt;/object&gt;&lt;object type=&quot;3&quot; unique_id=&quot;13791&quot;&gt;&lt;property id=&quot;20148&quot; value=&quot;5&quot;/&gt;&lt;property id=&quot;20300&quot; value=&quot;Slide 78 - &amp;quot;Grant Funding Disclaimer&amp;quot;&quot;/&gt;&lt;property id=&quot;20307&quot; value=&quot;402&quot;/&gt;&lt;/object&gt;&lt;object type=&quot;3&quot; unique_id=&quot;13792&quot;&gt;&lt;property id=&quot;20148&quot; value=&quot;5&quot;/&gt;&lt;property id=&quot;20300&quot; value=&quot;Slide 79&quot;/&gt;&lt;property id=&quot;20307&quot; value=&quot;407&quot;/&gt;&lt;/object&gt;&lt;object type=&quot;3&quot; unique_id=&quot;13793&quot;&gt;&lt;property id=&quot;20148&quot; value=&quot;5&quot;/&gt;&lt;property id=&quot;20300&quot; value=&quot;Slide 90&quot;/&gt;&lt;property id=&quot;20307&quot; value=&quot;412&quot;/&gt;&lt;/object&gt;&lt;object type=&quot;3&quot; unique_id=&quot;14071&quot;&gt;&lt;property id=&quot;20148&quot; value=&quot;5&quot;/&gt;&lt;property id=&quot;20300&quot; value=&quot;Slide 31 - &amp;quot;Grant Funding Disclaimer&amp;quot;&quot;/&gt;&lt;property id=&quot;20307&quot; value=&quot;413&quot;/&gt;&lt;/object&gt;&lt;/object&gt;&lt;object type=&quot;8&quot; unique_id=&quot;1009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mpf xmlns="9d573c1b-6dcb-451b-98f6-64a2510d602f"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F09E7E598CAAC489CBEF4F1FC574214" ma:contentTypeVersion="2" ma:contentTypeDescription="Create a new document." ma:contentTypeScope="" ma:versionID="65420f831daf4bdf85e4d7f027a0cdf9">
  <xsd:schema xmlns:xsd="http://www.w3.org/2001/XMLSchema" xmlns:xs="http://www.w3.org/2001/XMLSchema" xmlns:p="http://schemas.microsoft.com/office/2006/metadata/properties" xmlns:ns2="9d573c1b-6dcb-451b-98f6-64a2510d602f" xmlns:ns3="87bd0454-ed76-4925-b348-c7619820d7d7" targetNamespace="http://schemas.microsoft.com/office/2006/metadata/properties" ma:root="true" ma:fieldsID="a13c510496aa88c7299ab3b295965f91" ns2:_="" ns3:_="">
    <xsd:import namespace="9d573c1b-6dcb-451b-98f6-64a2510d602f"/>
    <xsd:import namespace="87bd0454-ed76-4925-b348-c7619820d7d7"/>
    <xsd:element name="properties">
      <xsd:complexType>
        <xsd:sequence>
          <xsd:element name="documentManagement">
            <xsd:complexType>
              <xsd:all>
                <xsd:element ref="ns2:cmpf"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573c1b-6dcb-451b-98f6-64a2510d602f" elementFormDefault="qualified">
    <xsd:import namespace="http://schemas.microsoft.com/office/2006/documentManagement/types"/>
    <xsd:import namespace="http://schemas.microsoft.com/office/infopath/2007/PartnerControls"/>
    <xsd:element name="cmpf" ma:index="8" nillable="true" ma:displayName="Notes" ma:internalName="cmpf">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7bd0454-ed76-4925-b348-c7619820d7d7"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42910FD-2942-4D24-BDF3-0B4AE7616612}">
  <ds:schemaRefs>
    <ds:schemaRef ds:uri="http://schemas.microsoft.com/office/2006/documentManagement/types"/>
    <ds:schemaRef ds:uri="9d573c1b-6dcb-451b-98f6-64a2510d602f"/>
    <ds:schemaRef ds:uri="http://purl.org/dc/elements/1.1/"/>
    <ds:schemaRef ds:uri="http://schemas.microsoft.com/office/2006/metadata/properties"/>
    <ds:schemaRef ds:uri="http://schemas.microsoft.com/office/infopath/2007/PartnerControls"/>
    <ds:schemaRef ds:uri="87bd0454-ed76-4925-b348-c7619820d7d7"/>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9BB7DC56-D8DC-406E-8C2E-161056DE23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d573c1b-6dcb-451b-98f6-64a2510d602f"/>
    <ds:schemaRef ds:uri="87bd0454-ed76-4925-b348-c7619820d7d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AB7F544-62BF-4C4F-A4BD-D1C188099CD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12978</TotalTime>
  <Words>17366</Words>
  <Application>Microsoft Office PowerPoint</Application>
  <PresentationFormat>Widescreen</PresentationFormat>
  <Paragraphs>1470</Paragraphs>
  <Slides>90</Slides>
  <Notes>90</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90</vt:i4>
      </vt:variant>
    </vt:vector>
  </HeadingPairs>
  <TitlesOfParts>
    <vt:vector size="99" baseType="lpstr">
      <vt:lpstr>Arial</vt:lpstr>
      <vt:lpstr>Calibri</vt:lpstr>
      <vt:lpstr>Calibri Light</vt:lpstr>
      <vt:lpstr>Segoe UI</vt:lpstr>
      <vt:lpstr>Times New Roman</vt:lpstr>
      <vt:lpstr>ui-sans-serif</vt:lpstr>
      <vt:lpstr>Wingdings</vt:lpstr>
      <vt:lpstr>Wingdings 2</vt:lpstr>
      <vt:lpstr>Office Theme</vt:lpstr>
      <vt:lpstr>Benvenuti in Medicare</vt:lpstr>
      <vt:lpstr>Esclusione di responsabilità per le sovvenzioni</vt:lpstr>
      <vt:lpstr>PowerPoint Presentation</vt:lpstr>
      <vt:lpstr>PowerPoint Presentation</vt:lpstr>
      <vt:lpstr>PowerPoint Presentation</vt:lpstr>
      <vt:lpstr>PowerPoint Presentation</vt:lpstr>
      <vt:lpstr>PowerPoint Presentation</vt:lpstr>
      <vt:lpstr>Quindi, se si compiono 65 anni mentre si lavora:</vt:lpstr>
      <vt:lpstr>Tessera Medicare </vt:lpstr>
      <vt:lpstr>PowerPoint Presentation</vt:lpstr>
      <vt:lpstr>Benvenuti in Medicare</vt:lpstr>
      <vt:lpstr>Esclusione di responsabilità per le sovvenzioni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Benvenuti in Medicare</vt:lpstr>
      <vt:lpstr>Esclusione di responsabilità per le sovvenzioni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Benvenuti in Medicare</vt:lpstr>
      <vt:lpstr>Esclusione di responsabilità per le sovvenzioni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Benvenuti in Medicare</vt:lpstr>
      <vt:lpstr>Esclusione di responsabilità per le sovvenzioni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Benvenuti in Medicare</vt:lpstr>
      <vt:lpstr>Esclusione di responsabilità per le sovvenzioni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Medicare</dc:title>
  <dc:creator>Debbie Bisswurm</dc:creator>
  <cp:lastModifiedBy>Stephanie Haas</cp:lastModifiedBy>
  <cp:revision>539</cp:revision>
  <cp:lastPrinted>2020-02-10T21:12:06Z</cp:lastPrinted>
  <dcterms:created xsi:type="dcterms:W3CDTF">2018-03-22T15:27:16Z</dcterms:created>
  <dcterms:modified xsi:type="dcterms:W3CDTF">2025-08-05T20:05:31Z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0x0101005F09E7E598CAAC489CBEF4F1FC574214</vt:lpwstr>
  </property>
</Properties>
</file>