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mp3" ContentType="audio/m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media/image18.jpg" ContentType="image/png"/>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95"/>
  </p:notesMasterIdLst>
  <p:handoutMasterIdLst>
    <p:handoutMasterId r:id="rId96"/>
  </p:handoutMasterIdLst>
  <p:sldIdLst>
    <p:sldId id="256" r:id="rId5"/>
    <p:sldId id="387" r:id="rId6"/>
    <p:sldId id="336" r:id="rId7"/>
    <p:sldId id="356" r:id="rId8"/>
    <p:sldId id="337" r:id="rId9"/>
    <p:sldId id="338" r:id="rId10"/>
    <p:sldId id="312" r:id="rId11"/>
    <p:sldId id="314" r:id="rId12"/>
    <p:sldId id="354" r:id="rId13"/>
    <p:sldId id="380" r:id="rId14"/>
    <p:sldId id="393" r:id="rId15"/>
    <p:sldId id="394" r:id="rId16"/>
    <p:sldId id="403" r:id="rId17"/>
    <p:sldId id="269" r:id="rId18"/>
    <p:sldId id="267" r:id="rId19"/>
    <p:sldId id="328" r:id="rId20"/>
    <p:sldId id="319" r:id="rId21"/>
    <p:sldId id="339" r:id="rId22"/>
    <p:sldId id="340" r:id="rId23"/>
    <p:sldId id="341" r:id="rId24"/>
    <p:sldId id="272" r:id="rId25"/>
    <p:sldId id="329" r:id="rId26"/>
    <p:sldId id="273" r:id="rId27"/>
    <p:sldId id="342" r:id="rId28"/>
    <p:sldId id="343" r:id="rId29"/>
    <p:sldId id="283" r:id="rId30"/>
    <p:sldId id="285" r:id="rId31"/>
    <p:sldId id="286" r:id="rId32"/>
    <p:sldId id="408" r:id="rId33"/>
    <p:sldId id="395" r:id="rId34"/>
    <p:sldId id="413" r:id="rId35"/>
    <p:sldId id="404" r:id="rId36"/>
    <p:sldId id="357" r:id="rId37"/>
    <p:sldId id="365" r:id="rId38"/>
    <p:sldId id="313" r:id="rId39"/>
    <p:sldId id="287" r:id="rId40"/>
    <p:sldId id="277" r:id="rId41"/>
    <p:sldId id="326" r:id="rId42"/>
    <p:sldId id="288" r:id="rId43"/>
    <p:sldId id="289" r:id="rId44"/>
    <p:sldId id="345" r:id="rId45"/>
    <p:sldId id="291" r:id="rId46"/>
    <p:sldId id="294" r:id="rId47"/>
    <p:sldId id="276" r:id="rId48"/>
    <p:sldId id="292" r:id="rId49"/>
    <p:sldId id="293" r:id="rId50"/>
    <p:sldId id="409" r:id="rId51"/>
    <p:sldId id="397" r:id="rId52"/>
    <p:sldId id="398" r:id="rId53"/>
    <p:sldId id="405" r:id="rId54"/>
    <p:sldId id="358" r:id="rId55"/>
    <p:sldId id="349" r:id="rId56"/>
    <p:sldId id="332" r:id="rId57"/>
    <p:sldId id="386" r:id="rId58"/>
    <p:sldId id="302" r:id="rId59"/>
    <p:sldId id="350" r:id="rId60"/>
    <p:sldId id="303" r:id="rId61"/>
    <p:sldId id="309" r:id="rId62"/>
    <p:sldId id="410" r:id="rId63"/>
    <p:sldId id="399" r:id="rId64"/>
    <p:sldId id="400" r:id="rId65"/>
    <p:sldId id="406" r:id="rId66"/>
    <p:sldId id="359" r:id="rId67"/>
    <p:sldId id="355" r:id="rId68"/>
    <p:sldId id="327" r:id="rId69"/>
    <p:sldId id="346" r:id="rId70"/>
    <p:sldId id="347" r:id="rId71"/>
    <p:sldId id="323" r:id="rId72"/>
    <p:sldId id="348" r:id="rId73"/>
    <p:sldId id="297" r:id="rId74"/>
    <p:sldId id="298" r:id="rId75"/>
    <p:sldId id="307" r:id="rId76"/>
    <p:sldId id="351" r:id="rId77"/>
    <p:sldId id="360" r:id="rId78"/>
    <p:sldId id="352" r:id="rId79"/>
    <p:sldId id="411" r:id="rId80"/>
    <p:sldId id="401" r:id="rId81"/>
    <p:sldId id="402" r:id="rId82"/>
    <p:sldId id="407" r:id="rId83"/>
    <p:sldId id="361" r:id="rId84"/>
    <p:sldId id="279" r:id="rId85"/>
    <p:sldId id="363" r:id="rId86"/>
    <p:sldId id="353" r:id="rId87"/>
    <p:sldId id="281" r:id="rId88"/>
    <p:sldId id="308" r:id="rId89"/>
    <p:sldId id="335" r:id="rId90"/>
    <p:sldId id="364" r:id="rId91"/>
    <p:sldId id="334" r:id="rId92"/>
    <p:sldId id="316" r:id="rId93"/>
    <p:sldId id="412" r:id="rId94"/>
  </p:sldIdLst>
  <p:sldSz cx="12192000" cy="6858000"/>
  <p:notesSz cx="7010400" cy="9296400"/>
  <p:custDataLst>
    <p:tags r:id="rId97"/>
  </p:custDataLst>
  <p:defaultTextStyle>
    <a:defPPr rtl="0">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4D9D0D8-0BAE-451E-A0BF-03185D413BC0}">
          <p14:sldIdLst/>
        </p14:section>
        <p14:section name="Part 1: Enrollment" id="{C2FF6EAA-3358-458F-9DBC-6FCDEAD931DA}">
          <p14:sldIdLst>
            <p14:sldId id="256"/>
            <p14:sldId id="387"/>
            <p14:sldId id="336"/>
            <p14:sldId id="356"/>
            <p14:sldId id="337"/>
            <p14:sldId id="338"/>
            <p14:sldId id="312"/>
            <p14:sldId id="314"/>
            <p14:sldId id="354"/>
            <p14:sldId id="380"/>
          </p14:sldIdLst>
        </p14:section>
        <p14:section name="Part 2: Basics" id="{B53792BD-43D0-4D18-82A7-59EFABA00DE8}">
          <p14:sldIdLst>
            <p14:sldId id="393"/>
            <p14:sldId id="394"/>
            <p14:sldId id="403"/>
            <p14:sldId id="269"/>
            <p14:sldId id="267"/>
            <p14:sldId id="328"/>
            <p14:sldId id="319"/>
            <p14:sldId id="339"/>
            <p14:sldId id="340"/>
            <p14:sldId id="341"/>
            <p14:sldId id="272"/>
            <p14:sldId id="329"/>
            <p14:sldId id="273"/>
            <p14:sldId id="342"/>
            <p14:sldId id="343"/>
            <p14:sldId id="283"/>
            <p14:sldId id="285"/>
            <p14:sldId id="286"/>
            <p14:sldId id="408"/>
          </p14:sldIdLst>
        </p14:section>
        <p14:section name="Part 3: Coverage Choices" id="{60C0575F-2A63-4E52-B1E1-0AA476F63C01}">
          <p14:sldIdLst>
            <p14:sldId id="395"/>
            <p14:sldId id="413"/>
            <p14:sldId id="404"/>
            <p14:sldId id="357"/>
            <p14:sldId id="365"/>
            <p14:sldId id="313"/>
            <p14:sldId id="287"/>
            <p14:sldId id="277"/>
            <p14:sldId id="326"/>
            <p14:sldId id="288"/>
            <p14:sldId id="289"/>
            <p14:sldId id="345"/>
            <p14:sldId id="291"/>
            <p14:sldId id="294"/>
            <p14:sldId id="276"/>
            <p14:sldId id="292"/>
            <p14:sldId id="293"/>
            <p14:sldId id="409"/>
          </p14:sldIdLst>
        </p14:section>
        <p14:section name="Part 4: Part C" id="{AEBDB121-84E5-494B-A7CB-40003B23AAFA}">
          <p14:sldIdLst>
            <p14:sldId id="397"/>
            <p14:sldId id="398"/>
            <p14:sldId id="405"/>
            <p14:sldId id="358"/>
            <p14:sldId id="349"/>
            <p14:sldId id="332"/>
            <p14:sldId id="386"/>
            <p14:sldId id="302"/>
            <p14:sldId id="350"/>
            <p14:sldId id="303"/>
            <p14:sldId id="309"/>
            <p14:sldId id="410"/>
          </p14:sldIdLst>
        </p14:section>
        <p14:section name="Part 5: Part D" id="{A709D914-B8B9-4B52-9A02-8E0849169E18}">
          <p14:sldIdLst>
            <p14:sldId id="399"/>
            <p14:sldId id="400"/>
            <p14:sldId id="406"/>
            <p14:sldId id="359"/>
            <p14:sldId id="355"/>
            <p14:sldId id="327"/>
            <p14:sldId id="346"/>
            <p14:sldId id="347"/>
            <p14:sldId id="323"/>
            <p14:sldId id="348"/>
            <p14:sldId id="297"/>
            <p14:sldId id="298"/>
            <p14:sldId id="307"/>
            <p14:sldId id="351"/>
            <p14:sldId id="360"/>
            <p14:sldId id="352"/>
            <p14:sldId id="411"/>
          </p14:sldIdLst>
        </p14:section>
        <p14:section name="Part 6: Assistance and Resources" id="{92004E23-89F7-4F4C-AA14-1122E718FAD5}">
          <p14:sldIdLst>
            <p14:sldId id="401"/>
            <p14:sldId id="402"/>
            <p14:sldId id="407"/>
            <p14:sldId id="361"/>
            <p14:sldId id="279"/>
            <p14:sldId id="363"/>
            <p14:sldId id="353"/>
            <p14:sldId id="281"/>
            <p14:sldId id="308"/>
            <p14:sldId id="335"/>
            <p14:sldId id="364"/>
            <p14:sldId id="334"/>
            <p14:sldId id="316"/>
            <p14:sldId id="412"/>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rochocinski, Michelle L - DHS" initials="GMLD" lastIdx="90" clrIdx="0">
    <p:extLst>
      <p:ext uri="{19B8F6BF-5375-455C-9EA6-DF929625EA0E}">
        <p15:presenceInfo xmlns:p15="http://schemas.microsoft.com/office/powerpoint/2012/main" userId="S::michelle.grochocinski@dhs.wisconsin.gov::881354fe-f6fe-458d-8825-e59c6a4a0bfb" providerId="AD"/>
      </p:ext>
    </p:extLst>
  </p:cmAuthor>
  <p:cmAuthor id="2" name="Watson, Pamela Q - DHS (Spherion)" initials="WPQD(" lastIdx="19" clrIdx="1">
    <p:extLst>
      <p:ext uri="{19B8F6BF-5375-455C-9EA6-DF929625EA0E}">
        <p15:presenceInfo xmlns:p15="http://schemas.microsoft.com/office/powerpoint/2012/main" userId="S::pamela.watson@dhs.wisconsin.gov::f60aaa7f-c6bf-4995-ae85-4dc21e86159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99"/>
    <a:srgbClr val="00817E"/>
    <a:srgbClr val="00CC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01" autoAdjust="0"/>
    <p:restoredTop sz="78777" autoAdjust="0"/>
  </p:normalViewPr>
  <p:slideViewPr>
    <p:cSldViewPr snapToGrid="0">
      <p:cViewPr varScale="1">
        <p:scale>
          <a:sx n="88" d="100"/>
          <a:sy n="88" d="100"/>
        </p:scale>
        <p:origin x="1356" y="84"/>
      </p:cViewPr>
      <p:guideLst>
        <p:guide orient="horz" pos="2160"/>
        <p:guide pos="384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slide" Target="slides/slide72.xml"/><Relationship Id="rId84" Type="http://schemas.openxmlformats.org/officeDocument/2006/relationships/slide" Target="slides/slide80.xml"/><Relationship Id="rId89" Type="http://schemas.openxmlformats.org/officeDocument/2006/relationships/slide" Target="slides/slide85.xml"/><Relationship Id="rId97" Type="http://schemas.openxmlformats.org/officeDocument/2006/relationships/tags" Target="tags/tag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slide" Target="slides/slide75.xml"/><Relationship Id="rId87" Type="http://schemas.openxmlformats.org/officeDocument/2006/relationships/slide" Target="slides/slide83.xml"/><Relationship Id="rId102" Type="http://schemas.openxmlformats.org/officeDocument/2006/relationships/tableStyles" Target="tableStyles.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slide" Target="slides/slide78.xml"/><Relationship Id="rId90" Type="http://schemas.openxmlformats.org/officeDocument/2006/relationships/slide" Target="slides/slide86.xml"/><Relationship Id="rId95" Type="http://schemas.openxmlformats.org/officeDocument/2006/relationships/notesMaster" Target="notesMasters/notesMaster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100"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slide" Target="slides/slide89.xml"/><Relationship Id="rId98" Type="http://schemas.openxmlformats.org/officeDocument/2006/relationships/commentAuthors" Target="commentAuthor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diagrams/_rels/data2.xml.rels><?xml version="1.0" encoding="UTF-8" standalone="yes"?>
<Relationships xmlns="http://schemas.openxmlformats.org/package/2006/relationships"><Relationship Id="rId3" Type="http://schemas.openxmlformats.org/officeDocument/2006/relationships/hyperlink" Target="https://www.dhs.wisconsin.gov/seniorcare/index.htm" TargetMode="External"/><Relationship Id="rId2" Type="http://schemas.openxmlformats.org/officeDocument/2006/relationships/hyperlink" Target="https://www.ssa.gov/benefits/medicare/prescriptionhelp.html" TargetMode="External"/><Relationship Id="rId1" Type="http://schemas.openxmlformats.org/officeDocument/2006/relationships/hyperlink" Target="https://www.dhs.wisconsin.gov/library/p-10062.htm" TargetMode="External"/></Relationships>
</file>

<file path=ppt/diagrams/_rels/drawing2.xml.rels><?xml version="1.0" encoding="UTF-8" standalone="yes"?>
<Relationships xmlns="http://schemas.openxmlformats.org/package/2006/relationships"><Relationship Id="rId3" Type="http://schemas.openxmlformats.org/officeDocument/2006/relationships/hyperlink" Target="https://www.dhs.wisconsin.gov/seniorcare/index.htm" TargetMode="External"/><Relationship Id="rId2" Type="http://schemas.openxmlformats.org/officeDocument/2006/relationships/hyperlink" Target="https://www.ssa.gov/benefits/medicare/prescriptionhelp.html" TargetMode="External"/><Relationship Id="rId1" Type="http://schemas.openxmlformats.org/officeDocument/2006/relationships/hyperlink" Target="https://www.dhs.wisconsin.gov/library/p-10062.htm" TargetMode="External"/></Relationships>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7090115-75E3-4316-8CB2-7159DD3F5CC6}" type="doc">
      <dgm:prSet loTypeId="urn:microsoft.com/office/officeart/2005/8/layout/vList5" loCatId="list" qsTypeId="urn:microsoft.com/office/officeart/2005/8/quickstyle/simple1" qsCatId="simple" csTypeId="urn:microsoft.com/office/officeart/2005/8/colors/accent2_1" csCatId="accent2" phldr="1"/>
      <dgm:spPr/>
      <dgm:t>
        <a:bodyPr rtlCol="0"/>
        <a:lstStyle/>
        <a:p>
          <a:pPr rtl="0"/>
          <a:endParaRPr lang="en-US"/>
        </a:p>
      </dgm:t>
    </dgm:pt>
    <dgm:pt modelId="{3C05936E-06EC-4064-8E0F-EA9041E40789}">
      <dgm:prSet custT="1"/>
      <dgm:spPr>
        <a:solidFill>
          <a:schemeClr val="accent2">
            <a:lumMod val="20000"/>
            <a:lumOff val="80000"/>
          </a:schemeClr>
        </a:solidFill>
      </dgm:spPr>
      <dgm:t>
        <a:bodyPr rtlCol="0"/>
        <a:lstStyle/>
        <a:p>
          <a:pPr rtl="0"/>
          <a:r>
            <a:rPr lang="x-none" sz="2800" b="1"/>
            <a:t>Ncua Sij Hawm Teev Npe Nkag Thaum Xub Pib</a:t>
          </a:r>
          <a:endParaRPr lang="en-US" sz="2800" dirty="0"/>
        </a:p>
      </dgm:t>
    </dgm:pt>
    <dgm:pt modelId="{DBB88DB4-8A9E-42B0-A208-D26C6D1E1083}" type="parTrans" cxnId="{CE542691-28CA-49F4-ADFC-C575F923DD5C}">
      <dgm:prSet/>
      <dgm:spPr/>
      <dgm:t>
        <a:bodyPr rtlCol="0"/>
        <a:lstStyle/>
        <a:p>
          <a:pPr rtl="0"/>
          <a:endParaRPr lang="en-US"/>
        </a:p>
      </dgm:t>
    </dgm:pt>
    <dgm:pt modelId="{4FF5B65F-9EBF-491D-B3BE-4F52238B9E80}" type="sibTrans" cxnId="{CE542691-28CA-49F4-ADFC-C575F923DD5C}">
      <dgm:prSet/>
      <dgm:spPr/>
      <dgm:t>
        <a:bodyPr rtlCol="0"/>
        <a:lstStyle/>
        <a:p>
          <a:pPr rtl="0"/>
          <a:endParaRPr lang="en-US"/>
        </a:p>
      </dgm:t>
    </dgm:pt>
    <dgm:pt modelId="{1512A580-4D6A-47ED-AFD5-16B20458AB30}">
      <dgm:prSet custT="1"/>
      <dgm:spPr/>
      <dgm:t>
        <a:bodyPr rtlCol="0"/>
        <a:lstStyle/>
        <a:p>
          <a:pPr marL="236538" indent="0" rtl="0">
            <a:buNone/>
          </a:pPr>
          <a:r>
            <a:rPr lang="x-none" sz="2200" dirty="0"/>
            <a:t>3 lub hlis ua ntej, lub hli ntawd, thiab 3 lub hlis tom qab pib nkag Medicare</a:t>
          </a:r>
        </a:p>
      </dgm:t>
    </dgm:pt>
    <dgm:pt modelId="{01E556D0-F784-4C15-87D2-0ED4C60FA288}" type="parTrans" cxnId="{CD7D8697-A5B3-4FCA-8849-AAF874761C73}">
      <dgm:prSet/>
      <dgm:spPr/>
      <dgm:t>
        <a:bodyPr rtlCol="0"/>
        <a:lstStyle/>
        <a:p>
          <a:pPr rtl="0"/>
          <a:endParaRPr lang="en-US"/>
        </a:p>
      </dgm:t>
    </dgm:pt>
    <dgm:pt modelId="{97146155-0938-4A1D-93EE-AB88829851E0}" type="sibTrans" cxnId="{CD7D8697-A5B3-4FCA-8849-AAF874761C73}">
      <dgm:prSet/>
      <dgm:spPr/>
      <dgm:t>
        <a:bodyPr rtlCol="0"/>
        <a:lstStyle/>
        <a:p>
          <a:pPr rtl="0"/>
          <a:endParaRPr lang="en-US"/>
        </a:p>
      </dgm:t>
    </dgm:pt>
    <dgm:pt modelId="{B64E8331-8BF5-44BA-BC5B-89D68314CEE5}">
      <dgm:prSet custT="1"/>
      <dgm:spPr>
        <a:solidFill>
          <a:schemeClr val="accent2">
            <a:lumMod val="20000"/>
            <a:lumOff val="80000"/>
          </a:schemeClr>
        </a:solidFill>
      </dgm:spPr>
      <dgm:t>
        <a:bodyPr rtlCol="0"/>
        <a:lstStyle/>
        <a:p>
          <a:pPr rtl="0"/>
          <a:r>
            <a:rPr lang="x-none" sz="2800" b="1"/>
            <a:t>Ncua Sij Hawm Qhib Teev Npe Nkag Hauv Lub Xyoo</a:t>
          </a:r>
          <a:endParaRPr lang="en-US" sz="2800" dirty="0"/>
        </a:p>
      </dgm:t>
    </dgm:pt>
    <dgm:pt modelId="{5F59A81F-31ED-460A-9874-7381A9F8225F}" type="parTrans" cxnId="{B50EC2B8-AF90-414E-A7D6-D35E70975527}">
      <dgm:prSet/>
      <dgm:spPr/>
      <dgm:t>
        <a:bodyPr rtlCol="0"/>
        <a:lstStyle/>
        <a:p>
          <a:pPr rtl="0"/>
          <a:endParaRPr lang="en-US"/>
        </a:p>
      </dgm:t>
    </dgm:pt>
    <dgm:pt modelId="{7E349C4F-C98B-49CF-99A6-74A69DF39923}" type="sibTrans" cxnId="{B50EC2B8-AF90-414E-A7D6-D35E70975527}">
      <dgm:prSet/>
      <dgm:spPr/>
      <dgm:t>
        <a:bodyPr rtlCol="0"/>
        <a:lstStyle/>
        <a:p>
          <a:pPr rtl="0"/>
          <a:endParaRPr lang="en-US"/>
        </a:p>
      </dgm:t>
    </dgm:pt>
    <dgm:pt modelId="{CFEA18F7-3BB0-4702-9E87-AE0380821B94}">
      <dgm:prSet custT="1"/>
      <dgm:spPr/>
      <dgm:t>
        <a:bodyPr rtlCol="0"/>
        <a:lstStyle/>
        <a:p>
          <a:pPr marL="176213" indent="0" rtl="0">
            <a:buNone/>
          </a:pPr>
          <a:r>
            <a:rPr lang="x-none" sz="2200" b="1" kern="1200" dirty="0"/>
            <a:t>Lub Kaum Hli Tim 15 - Lub Kaum Ob Hlis Tim 7 txhua xyoo </a:t>
          </a:r>
          <a:br>
            <a:rPr lang="en-US" sz="2200" b="1" kern="1200" dirty="0"/>
          </a:br>
          <a:r>
            <a:rPr lang="x-none" sz="2200" b="0" kern="1200" dirty="0"/>
            <a:t>Hloov koj qhov kev pab them nqi. Cov kev hloov pauv yuav pib siv tau txij </a:t>
          </a:r>
          <a:r>
            <a:rPr lang="x-none" sz="2200" kern="1200" dirty="0"/>
            <a:t>Lub Ib Hlis Tim 1 ntawm lub xyoo tom ntej</a:t>
          </a:r>
        </a:p>
      </dgm:t>
    </dgm:pt>
    <dgm:pt modelId="{F900965F-64DE-4D28-8BD7-B7EF7209EBA7}" type="parTrans" cxnId="{E689357E-84A3-4AD2-8E8E-3AB495B015C5}">
      <dgm:prSet/>
      <dgm:spPr/>
      <dgm:t>
        <a:bodyPr rtlCol="0"/>
        <a:lstStyle/>
        <a:p>
          <a:pPr rtl="0"/>
          <a:endParaRPr lang="en-US"/>
        </a:p>
      </dgm:t>
    </dgm:pt>
    <dgm:pt modelId="{60DF9E09-16CC-49F1-B12B-5507A7B77428}" type="sibTrans" cxnId="{E689357E-84A3-4AD2-8E8E-3AB495B015C5}">
      <dgm:prSet/>
      <dgm:spPr/>
      <dgm:t>
        <a:bodyPr rtlCol="0"/>
        <a:lstStyle/>
        <a:p>
          <a:pPr rtl="0"/>
          <a:endParaRPr lang="en-US"/>
        </a:p>
      </dgm:t>
    </dgm:pt>
    <dgm:pt modelId="{DDE9DCBA-9CF0-47E9-82A9-950AFE9F6CD3}">
      <dgm:prSet custT="1"/>
      <dgm:spPr>
        <a:solidFill>
          <a:schemeClr val="accent2">
            <a:lumMod val="20000"/>
            <a:lumOff val="80000"/>
          </a:schemeClr>
        </a:solidFill>
      </dgm:spPr>
      <dgm:t>
        <a:bodyPr rtlCol="0"/>
        <a:lstStyle/>
        <a:p>
          <a:pPr rtl="0"/>
          <a:r>
            <a:rPr lang="x-none" sz="2800" b="1"/>
            <a:t>Ncua Sij Hawm Qhib Teev Npe Rau Medicare Advantage</a:t>
          </a:r>
          <a:endParaRPr lang="en-US" sz="2800" dirty="0"/>
        </a:p>
      </dgm:t>
    </dgm:pt>
    <dgm:pt modelId="{25FD3C1F-C239-4865-B3C2-BD94BA26F614}" type="parTrans" cxnId="{9A1C4872-6886-4F26-85F5-3C8656FCDB4E}">
      <dgm:prSet/>
      <dgm:spPr/>
      <dgm:t>
        <a:bodyPr rtlCol="0"/>
        <a:lstStyle/>
        <a:p>
          <a:pPr rtl="0"/>
          <a:endParaRPr lang="en-US"/>
        </a:p>
      </dgm:t>
    </dgm:pt>
    <dgm:pt modelId="{B8DC8E96-F85F-47E1-9DD4-CE346E0D70E2}" type="sibTrans" cxnId="{9A1C4872-6886-4F26-85F5-3C8656FCDB4E}">
      <dgm:prSet/>
      <dgm:spPr/>
      <dgm:t>
        <a:bodyPr rtlCol="0"/>
        <a:lstStyle/>
        <a:p>
          <a:pPr rtl="0"/>
          <a:endParaRPr lang="en-US"/>
        </a:p>
      </dgm:t>
    </dgm:pt>
    <dgm:pt modelId="{C2329D91-185A-48EA-AC4C-6FA4CA7A69E1}">
      <dgm:prSet custT="1"/>
      <dgm:spPr/>
      <dgm:t>
        <a:bodyPr rtlCol="0"/>
        <a:lstStyle/>
        <a:p>
          <a:pPr marL="176213" indent="0" rtl="0">
            <a:buNone/>
          </a:pPr>
          <a:r>
            <a:rPr lang="x-none" sz="2200" b="0" dirty="0"/>
            <a:t>Cov tib neeg uas twb yeej muaj txoj phiaj xwm Medicare Advantage lawm tuaj yeem hloov pauv tau ib zaug nyob rau </a:t>
          </a:r>
          <a:r>
            <a:rPr lang="x-none" sz="2200" b="1" dirty="0"/>
            <a:t>Lub Ib Hlis Tim 1 - Lub Peb Hlis Tim 31 </a:t>
          </a:r>
          <a:r>
            <a:rPr lang="x-none" sz="2200" b="0" dirty="0"/>
            <a:t>txhua xyoo</a:t>
          </a:r>
          <a:endParaRPr lang="en-US" sz="2200" dirty="0"/>
        </a:p>
      </dgm:t>
    </dgm:pt>
    <dgm:pt modelId="{E8EBB1DB-100E-4471-AE48-EFE63F30D41C}" type="parTrans" cxnId="{63084431-151E-435F-B759-99F38CDA3950}">
      <dgm:prSet/>
      <dgm:spPr/>
      <dgm:t>
        <a:bodyPr rtlCol="0"/>
        <a:lstStyle/>
        <a:p>
          <a:pPr rtl="0"/>
          <a:endParaRPr lang="en-US"/>
        </a:p>
      </dgm:t>
    </dgm:pt>
    <dgm:pt modelId="{06442AEA-3BC0-447F-A035-F9B300FCF6F2}" type="sibTrans" cxnId="{63084431-151E-435F-B759-99F38CDA3950}">
      <dgm:prSet/>
      <dgm:spPr/>
      <dgm:t>
        <a:bodyPr rtlCol="0"/>
        <a:lstStyle/>
        <a:p>
          <a:pPr rtl="0"/>
          <a:endParaRPr lang="en-US"/>
        </a:p>
      </dgm:t>
    </dgm:pt>
    <dgm:pt modelId="{F80B611A-2EE4-4DDA-B95D-3AC5A71E37F2}">
      <dgm:prSet custT="1"/>
      <dgm:spPr>
        <a:solidFill>
          <a:schemeClr val="accent2">
            <a:lumMod val="20000"/>
            <a:lumOff val="80000"/>
          </a:schemeClr>
        </a:solidFill>
      </dgm:spPr>
      <dgm:t>
        <a:bodyPr rtlCol="0"/>
        <a:lstStyle/>
        <a:p>
          <a:pPr rtl="0"/>
          <a:r>
            <a:rPr lang="x-none" sz="2800" b="1"/>
            <a:t>Ncua Sij Hawm Teev Npe Tshwj Xeeb</a:t>
          </a:r>
          <a:endParaRPr lang="en-US" sz="2800"/>
        </a:p>
      </dgm:t>
    </dgm:pt>
    <dgm:pt modelId="{2C1AE404-5559-40E6-AE23-076D6DBA09DB}" type="parTrans" cxnId="{5FAFA045-E0B1-4B34-B102-903B33E8CDD7}">
      <dgm:prSet/>
      <dgm:spPr/>
      <dgm:t>
        <a:bodyPr rtlCol="0"/>
        <a:lstStyle/>
        <a:p>
          <a:pPr rtl="0"/>
          <a:endParaRPr lang="en-US"/>
        </a:p>
      </dgm:t>
    </dgm:pt>
    <dgm:pt modelId="{F0159A73-A2CB-47BB-AEBF-EA188A811270}" type="sibTrans" cxnId="{5FAFA045-E0B1-4B34-B102-903B33E8CDD7}">
      <dgm:prSet/>
      <dgm:spPr/>
      <dgm:t>
        <a:bodyPr rtlCol="0"/>
        <a:lstStyle/>
        <a:p>
          <a:pPr rtl="0"/>
          <a:endParaRPr lang="en-US"/>
        </a:p>
      </dgm:t>
    </dgm:pt>
    <dgm:pt modelId="{560CC4FE-E3ED-4F8B-992D-B1288276E790}">
      <dgm:prSet custT="1"/>
      <dgm:spPr/>
      <dgm:t>
        <a:bodyPr rtlCol="0"/>
        <a:lstStyle/>
        <a:p>
          <a:pPr marL="176213" indent="0" rtl="0">
            <a:buNone/>
          </a:pPr>
          <a:r>
            <a:rPr lang="x-none" sz="2200" dirty="0"/>
            <a:t>Cov xwm txheej uas tsim nyog yuav ua rau tau txais lub hwv tsam los hloov koj qhov kev pab them nqi los ntawm Medicare</a:t>
          </a:r>
        </a:p>
      </dgm:t>
    </dgm:pt>
    <dgm:pt modelId="{AC4F3D1D-96E9-4086-8815-72D80FCCA5C2}" type="parTrans" cxnId="{69483CA1-8B7D-44E6-B412-BD4AD8EF9B85}">
      <dgm:prSet/>
      <dgm:spPr/>
      <dgm:t>
        <a:bodyPr rtlCol="0"/>
        <a:lstStyle/>
        <a:p>
          <a:pPr rtl="0"/>
          <a:endParaRPr lang="en-US"/>
        </a:p>
      </dgm:t>
    </dgm:pt>
    <dgm:pt modelId="{A20A4C0D-83DA-4EEE-80A2-C50010A3F29F}" type="sibTrans" cxnId="{69483CA1-8B7D-44E6-B412-BD4AD8EF9B85}">
      <dgm:prSet/>
      <dgm:spPr/>
      <dgm:t>
        <a:bodyPr rtlCol="0"/>
        <a:lstStyle/>
        <a:p>
          <a:pPr rtl="0"/>
          <a:endParaRPr lang="en-US"/>
        </a:p>
      </dgm:t>
    </dgm:pt>
    <dgm:pt modelId="{8DA52157-F151-4246-A183-A59ED5ACBB2D}" type="pres">
      <dgm:prSet presAssocID="{47090115-75E3-4316-8CB2-7159DD3F5CC6}" presName="Name0" presStyleCnt="0">
        <dgm:presLayoutVars>
          <dgm:dir/>
          <dgm:animLvl val="lvl"/>
          <dgm:resizeHandles val="exact"/>
        </dgm:presLayoutVars>
      </dgm:prSet>
      <dgm:spPr/>
    </dgm:pt>
    <dgm:pt modelId="{A7EAC09F-1B60-4663-BDA8-6CD551A83F9E}" type="pres">
      <dgm:prSet presAssocID="{3C05936E-06EC-4064-8E0F-EA9041E40789}" presName="linNode" presStyleCnt="0"/>
      <dgm:spPr/>
    </dgm:pt>
    <dgm:pt modelId="{CF3EE2EC-67D0-4139-A5DA-BCB0423E1211}" type="pres">
      <dgm:prSet presAssocID="{3C05936E-06EC-4064-8E0F-EA9041E40789}" presName="parentText" presStyleLbl="node1" presStyleIdx="0" presStyleCnt="4">
        <dgm:presLayoutVars>
          <dgm:chMax val="1"/>
          <dgm:bulletEnabled val="1"/>
        </dgm:presLayoutVars>
      </dgm:prSet>
      <dgm:spPr/>
    </dgm:pt>
    <dgm:pt modelId="{16EBEDAC-35FD-4995-BE8D-E4AEF76A5299}" type="pres">
      <dgm:prSet presAssocID="{3C05936E-06EC-4064-8E0F-EA9041E40789}" presName="descendantText" presStyleLbl="alignAccFollowNode1" presStyleIdx="0" presStyleCnt="4" custScaleY="119093">
        <dgm:presLayoutVars>
          <dgm:bulletEnabled val="1"/>
        </dgm:presLayoutVars>
      </dgm:prSet>
      <dgm:spPr/>
    </dgm:pt>
    <dgm:pt modelId="{6D1B2657-F6CF-45A7-A140-D8145C1F0C28}" type="pres">
      <dgm:prSet presAssocID="{4FF5B65F-9EBF-491D-B3BE-4F52238B9E80}" presName="sp" presStyleCnt="0"/>
      <dgm:spPr/>
    </dgm:pt>
    <dgm:pt modelId="{FA3C1CB8-BAC7-4981-80CE-51DE53BDBC7D}" type="pres">
      <dgm:prSet presAssocID="{B64E8331-8BF5-44BA-BC5B-89D68314CEE5}" presName="linNode" presStyleCnt="0"/>
      <dgm:spPr/>
    </dgm:pt>
    <dgm:pt modelId="{D514C1B3-6B98-4004-A000-064C8A7C2212}" type="pres">
      <dgm:prSet presAssocID="{B64E8331-8BF5-44BA-BC5B-89D68314CEE5}" presName="parentText" presStyleLbl="node1" presStyleIdx="1" presStyleCnt="4">
        <dgm:presLayoutVars>
          <dgm:chMax val="1"/>
          <dgm:bulletEnabled val="1"/>
        </dgm:presLayoutVars>
      </dgm:prSet>
      <dgm:spPr/>
    </dgm:pt>
    <dgm:pt modelId="{CFF62F21-8F30-45E9-BB29-AEABFFD43C6A}" type="pres">
      <dgm:prSet presAssocID="{B64E8331-8BF5-44BA-BC5B-89D68314CEE5}" presName="descendantText" presStyleLbl="alignAccFollowNode1" presStyleIdx="1" presStyleCnt="4" custScaleY="119093">
        <dgm:presLayoutVars>
          <dgm:bulletEnabled val="1"/>
        </dgm:presLayoutVars>
      </dgm:prSet>
      <dgm:spPr/>
    </dgm:pt>
    <dgm:pt modelId="{F0693D4D-BF94-408E-8699-B28CE738BD07}" type="pres">
      <dgm:prSet presAssocID="{7E349C4F-C98B-49CF-99A6-74A69DF39923}" presName="sp" presStyleCnt="0"/>
      <dgm:spPr/>
    </dgm:pt>
    <dgm:pt modelId="{E851FB77-8212-4F57-AA29-AF484922999C}" type="pres">
      <dgm:prSet presAssocID="{DDE9DCBA-9CF0-47E9-82A9-950AFE9F6CD3}" presName="linNode" presStyleCnt="0"/>
      <dgm:spPr/>
    </dgm:pt>
    <dgm:pt modelId="{516281F7-5637-4314-A4FC-4E4A8131CACE}" type="pres">
      <dgm:prSet presAssocID="{DDE9DCBA-9CF0-47E9-82A9-950AFE9F6CD3}" presName="parentText" presStyleLbl="node1" presStyleIdx="2" presStyleCnt="4">
        <dgm:presLayoutVars>
          <dgm:chMax val="1"/>
          <dgm:bulletEnabled val="1"/>
        </dgm:presLayoutVars>
      </dgm:prSet>
      <dgm:spPr/>
    </dgm:pt>
    <dgm:pt modelId="{435441D0-6D36-410A-A6CA-5EB36F557E45}" type="pres">
      <dgm:prSet presAssocID="{DDE9DCBA-9CF0-47E9-82A9-950AFE9F6CD3}" presName="descendantText" presStyleLbl="alignAccFollowNode1" presStyleIdx="2" presStyleCnt="4" custScaleY="119093">
        <dgm:presLayoutVars>
          <dgm:bulletEnabled val="1"/>
        </dgm:presLayoutVars>
      </dgm:prSet>
      <dgm:spPr/>
    </dgm:pt>
    <dgm:pt modelId="{60DF66F7-625A-4172-A22D-DA6F5B8611D6}" type="pres">
      <dgm:prSet presAssocID="{B8DC8E96-F85F-47E1-9DD4-CE346E0D70E2}" presName="sp" presStyleCnt="0"/>
      <dgm:spPr/>
    </dgm:pt>
    <dgm:pt modelId="{F5DA56BC-48A4-4300-A111-EC8A62A27390}" type="pres">
      <dgm:prSet presAssocID="{F80B611A-2EE4-4DDA-B95D-3AC5A71E37F2}" presName="linNode" presStyleCnt="0"/>
      <dgm:spPr/>
    </dgm:pt>
    <dgm:pt modelId="{3723CD6B-A69C-4F10-A21F-85660CBFA7BD}" type="pres">
      <dgm:prSet presAssocID="{F80B611A-2EE4-4DDA-B95D-3AC5A71E37F2}" presName="parentText" presStyleLbl="node1" presStyleIdx="3" presStyleCnt="4">
        <dgm:presLayoutVars>
          <dgm:chMax val="1"/>
          <dgm:bulletEnabled val="1"/>
        </dgm:presLayoutVars>
      </dgm:prSet>
      <dgm:spPr/>
    </dgm:pt>
    <dgm:pt modelId="{37F1C8C0-D261-4943-BCB4-27BC5B30E72A}" type="pres">
      <dgm:prSet presAssocID="{F80B611A-2EE4-4DDA-B95D-3AC5A71E37F2}" presName="descendantText" presStyleLbl="alignAccFollowNode1" presStyleIdx="3" presStyleCnt="4" custScaleY="119093">
        <dgm:presLayoutVars>
          <dgm:bulletEnabled val="1"/>
        </dgm:presLayoutVars>
      </dgm:prSet>
      <dgm:spPr/>
    </dgm:pt>
  </dgm:ptLst>
  <dgm:cxnLst>
    <dgm:cxn modelId="{D49B3D00-075C-4FD8-8646-79B9AE746E59}" type="presOf" srcId="{560CC4FE-E3ED-4F8B-992D-B1288276E790}" destId="{37F1C8C0-D261-4943-BCB4-27BC5B30E72A}" srcOrd="0" destOrd="0" presId="urn:microsoft.com/office/officeart/2005/8/layout/vList5"/>
    <dgm:cxn modelId="{63084431-151E-435F-B759-99F38CDA3950}" srcId="{DDE9DCBA-9CF0-47E9-82A9-950AFE9F6CD3}" destId="{C2329D91-185A-48EA-AC4C-6FA4CA7A69E1}" srcOrd="0" destOrd="0" parTransId="{E8EBB1DB-100E-4471-AE48-EFE63F30D41C}" sibTransId="{06442AEA-3BC0-447F-A035-F9B300FCF6F2}"/>
    <dgm:cxn modelId="{A4D77742-6DC9-4385-9313-81736D12BF42}" type="presOf" srcId="{CFEA18F7-3BB0-4702-9E87-AE0380821B94}" destId="{CFF62F21-8F30-45E9-BB29-AEABFFD43C6A}" srcOrd="0" destOrd="0" presId="urn:microsoft.com/office/officeart/2005/8/layout/vList5"/>
    <dgm:cxn modelId="{5FAFA045-E0B1-4B34-B102-903B33E8CDD7}" srcId="{47090115-75E3-4316-8CB2-7159DD3F5CC6}" destId="{F80B611A-2EE4-4DDA-B95D-3AC5A71E37F2}" srcOrd="3" destOrd="0" parTransId="{2C1AE404-5559-40E6-AE23-076D6DBA09DB}" sibTransId="{F0159A73-A2CB-47BB-AEBF-EA188A811270}"/>
    <dgm:cxn modelId="{E2F6F946-8F95-4273-9730-5D0DD071514D}" type="presOf" srcId="{C2329D91-185A-48EA-AC4C-6FA4CA7A69E1}" destId="{435441D0-6D36-410A-A6CA-5EB36F557E45}" srcOrd="0" destOrd="0" presId="urn:microsoft.com/office/officeart/2005/8/layout/vList5"/>
    <dgm:cxn modelId="{F1875849-AA6E-4682-A324-63E08F9BFDF5}" type="presOf" srcId="{F80B611A-2EE4-4DDA-B95D-3AC5A71E37F2}" destId="{3723CD6B-A69C-4F10-A21F-85660CBFA7BD}" srcOrd="0" destOrd="0" presId="urn:microsoft.com/office/officeart/2005/8/layout/vList5"/>
    <dgm:cxn modelId="{1083F24F-990A-43BE-9DF8-9E64B8671184}" type="presOf" srcId="{1512A580-4D6A-47ED-AFD5-16B20458AB30}" destId="{16EBEDAC-35FD-4995-BE8D-E4AEF76A5299}" srcOrd="0" destOrd="0" presId="urn:microsoft.com/office/officeart/2005/8/layout/vList5"/>
    <dgm:cxn modelId="{9A1C4872-6886-4F26-85F5-3C8656FCDB4E}" srcId="{47090115-75E3-4316-8CB2-7159DD3F5CC6}" destId="{DDE9DCBA-9CF0-47E9-82A9-950AFE9F6CD3}" srcOrd="2" destOrd="0" parTransId="{25FD3C1F-C239-4865-B3C2-BD94BA26F614}" sibTransId="{B8DC8E96-F85F-47E1-9DD4-CE346E0D70E2}"/>
    <dgm:cxn modelId="{E689357E-84A3-4AD2-8E8E-3AB495B015C5}" srcId="{B64E8331-8BF5-44BA-BC5B-89D68314CEE5}" destId="{CFEA18F7-3BB0-4702-9E87-AE0380821B94}" srcOrd="0" destOrd="0" parTransId="{F900965F-64DE-4D28-8BD7-B7EF7209EBA7}" sibTransId="{60DF9E09-16CC-49F1-B12B-5507A7B77428}"/>
    <dgm:cxn modelId="{CE542691-28CA-49F4-ADFC-C575F923DD5C}" srcId="{47090115-75E3-4316-8CB2-7159DD3F5CC6}" destId="{3C05936E-06EC-4064-8E0F-EA9041E40789}" srcOrd="0" destOrd="0" parTransId="{DBB88DB4-8A9E-42B0-A208-D26C6D1E1083}" sibTransId="{4FF5B65F-9EBF-491D-B3BE-4F52238B9E80}"/>
    <dgm:cxn modelId="{CD7D8697-A5B3-4FCA-8849-AAF874761C73}" srcId="{3C05936E-06EC-4064-8E0F-EA9041E40789}" destId="{1512A580-4D6A-47ED-AFD5-16B20458AB30}" srcOrd="0" destOrd="0" parTransId="{01E556D0-F784-4C15-87D2-0ED4C60FA288}" sibTransId="{97146155-0938-4A1D-93EE-AB88829851E0}"/>
    <dgm:cxn modelId="{69483CA1-8B7D-44E6-B412-BD4AD8EF9B85}" srcId="{F80B611A-2EE4-4DDA-B95D-3AC5A71E37F2}" destId="{560CC4FE-E3ED-4F8B-992D-B1288276E790}" srcOrd="0" destOrd="0" parTransId="{AC4F3D1D-96E9-4086-8815-72D80FCCA5C2}" sibTransId="{A20A4C0D-83DA-4EEE-80A2-C50010A3F29F}"/>
    <dgm:cxn modelId="{B50EC2B8-AF90-414E-A7D6-D35E70975527}" srcId="{47090115-75E3-4316-8CB2-7159DD3F5CC6}" destId="{B64E8331-8BF5-44BA-BC5B-89D68314CEE5}" srcOrd="1" destOrd="0" parTransId="{5F59A81F-31ED-460A-9874-7381A9F8225F}" sibTransId="{7E349C4F-C98B-49CF-99A6-74A69DF39923}"/>
    <dgm:cxn modelId="{414995D2-1CFB-430F-A727-08EA8750A28E}" type="presOf" srcId="{B64E8331-8BF5-44BA-BC5B-89D68314CEE5}" destId="{D514C1B3-6B98-4004-A000-064C8A7C2212}" srcOrd="0" destOrd="0" presId="urn:microsoft.com/office/officeart/2005/8/layout/vList5"/>
    <dgm:cxn modelId="{CFE504D4-CDEA-408E-9646-8F423F081F93}" type="presOf" srcId="{3C05936E-06EC-4064-8E0F-EA9041E40789}" destId="{CF3EE2EC-67D0-4139-A5DA-BCB0423E1211}" srcOrd="0" destOrd="0" presId="urn:microsoft.com/office/officeart/2005/8/layout/vList5"/>
    <dgm:cxn modelId="{09C3E2D8-4DCD-49FB-84F1-EF58146A841D}" type="presOf" srcId="{47090115-75E3-4316-8CB2-7159DD3F5CC6}" destId="{8DA52157-F151-4246-A183-A59ED5ACBB2D}" srcOrd="0" destOrd="0" presId="urn:microsoft.com/office/officeart/2005/8/layout/vList5"/>
    <dgm:cxn modelId="{F301C9EF-9E9B-4853-A496-B0FDE04C6FDE}" type="presOf" srcId="{DDE9DCBA-9CF0-47E9-82A9-950AFE9F6CD3}" destId="{516281F7-5637-4314-A4FC-4E4A8131CACE}" srcOrd="0" destOrd="0" presId="urn:microsoft.com/office/officeart/2005/8/layout/vList5"/>
    <dgm:cxn modelId="{54109701-74F6-467D-9E3C-475F27C6B961}" type="presParOf" srcId="{8DA52157-F151-4246-A183-A59ED5ACBB2D}" destId="{A7EAC09F-1B60-4663-BDA8-6CD551A83F9E}" srcOrd="0" destOrd="0" presId="urn:microsoft.com/office/officeart/2005/8/layout/vList5"/>
    <dgm:cxn modelId="{28DFAF45-A8D0-4323-8981-4583E0E483FB}" type="presParOf" srcId="{A7EAC09F-1B60-4663-BDA8-6CD551A83F9E}" destId="{CF3EE2EC-67D0-4139-A5DA-BCB0423E1211}" srcOrd="0" destOrd="0" presId="urn:microsoft.com/office/officeart/2005/8/layout/vList5"/>
    <dgm:cxn modelId="{CDA8780E-A29E-45C3-B395-69B794A405D4}" type="presParOf" srcId="{A7EAC09F-1B60-4663-BDA8-6CD551A83F9E}" destId="{16EBEDAC-35FD-4995-BE8D-E4AEF76A5299}" srcOrd="1" destOrd="0" presId="urn:microsoft.com/office/officeart/2005/8/layout/vList5"/>
    <dgm:cxn modelId="{449E9EE2-B173-4C68-A09F-5B28D6C81EF5}" type="presParOf" srcId="{8DA52157-F151-4246-A183-A59ED5ACBB2D}" destId="{6D1B2657-F6CF-45A7-A140-D8145C1F0C28}" srcOrd="1" destOrd="0" presId="urn:microsoft.com/office/officeart/2005/8/layout/vList5"/>
    <dgm:cxn modelId="{7064840D-E60C-4E0A-92ED-D2FDD9366923}" type="presParOf" srcId="{8DA52157-F151-4246-A183-A59ED5ACBB2D}" destId="{FA3C1CB8-BAC7-4981-80CE-51DE53BDBC7D}" srcOrd="2" destOrd="0" presId="urn:microsoft.com/office/officeart/2005/8/layout/vList5"/>
    <dgm:cxn modelId="{F416206E-EC0C-465C-AC7A-5D41E0950A9C}" type="presParOf" srcId="{FA3C1CB8-BAC7-4981-80CE-51DE53BDBC7D}" destId="{D514C1B3-6B98-4004-A000-064C8A7C2212}" srcOrd="0" destOrd="0" presId="urn:microsoft.com/office/officeart/2005/8/layout/vList5"/>
    <dgm:cxn modelId="{E75A2216-0143-4432-999E-8C96EF7855F6}" type="presParOf" srcId="{FA3C1CB8-BAC7-4981-80CE-51DE53BDBC7D}" destId="{CFF62F21-8F30-45E9-BB29-AEABFFD43C6A}" srcOrd="1" destOrd="0" presId="urn:microsoft.com/office/officeart/2005/8/layout/vList5"/>
    <dgm:cxn modelId="{080EEA89-958D-4361-AB17-2D1DE6399C9A}" type="presParOf" srcId="{8DA52157-F151-4246-A183-A59ED5ACBB2D}" destId="{F0693D4D-BF94-408E-8699-B28CE738BD07}" srcOrd="3" destOrd="0" presId="urn:microsoft.com/office/officeart/2005/8/layout/vList5"/>
    <dgm:cxn modelId="{37679486-5ED7-4FCE-A026-AEDAB466C6A6}" type="presParOf" srcId="{8DA52157-F151-4246-A183-A59ED5ACBB2D}" destId="{E851FB77-8212-4F57-AA29-AF484922999C}" srcOrd="4" destOrd="0" presId="urn:microsoft.com/office/officeart/2005/8/layout/vList5"/>
    <dgm:cxn modelId="{0C211CE4-21D0-4FF9-8CD3-50F0432B1156}" type="presParOf" srcId="{E851FB77-8212-4F57-AA29-AF484922999C}" destId="{516281F7-5637-4314-A4FC-4E4A8131CACE}" srcOrd="0" destOrd="0" presId="urn:microsoft.com/office/officeart/2005/8/layout/vList5"/>
    <dgm:cxn modelId="{CEA769CE-5F3F-4265-BA6A-98295ED6BB04}" type="presParOf" srcId="{E851FB77-8212-4F57-AA29-AF484922999C}" destId="{435441D0-6D36-410A-A6CA-5EB36F557E45}" srcOrd="1" destOrd="0" presId="urn:microsoft.com/office/officeart/2005/8/layout/vList5"/>
    <dgm:cxn modelId="{5CC227D8-A23E-4397-84B9-140BE6C5EFAA}" type="presParOf" srcId="{8DA52157-F151-4246-A183-A59ED5ACBB2D}" destId="{60DF66F7-625A-4172-A22D-DA6F5B8611D6}" srcOrd="5" destOrd="0" presId="urn:microsoft.com/office/officeart/2005/8/layout/vList5"/>
    <dgm:cxn modelId="{02C8DF07-9D5E-4B5E-8A1A-E797951174A5}" type="presParOf" srcId="{8DA52157-F151-4246-A183-A59ED5ACBB2D}" destId="{F5DA56BC-48A4-4300-A111-EC8A62A27390}" srcOrd="6" destOrd="0" presId="urn:microsoft.com/office/officeart/2005/8/layout/vList5"/>
    <dgm:cxn modelId="{12A7BB30-4024-4093-A9EB-F911E01D5967}" type="presParOf" srcId="{F5DA56BC-48A4-4300-A111-EC8A62A27390}" destId="{3723CD6B-A69C-4F10-A21F-85660CBFA7BD}" srcOrd="0" destOrd="0" presId="urn:microsoft.com/office/officeart/2005/8/layout/vList5"/>
    <dgm:cxn modelId="{06EDA94F-A480-4BB9-8FEE-9E12ECCCB2C1}" type="presParOf" srcId="{F5DA56BC-48A4-4300-A111-EC8A62A27390}" destId="{37F1C8C0-D261-4943-BCB4-27BC5B30E72A}" srcOrd="1"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30B2C99-72A4-454C-A689-D20E55F2C279}" type="doc">
      <dgm:prSet loTypeId="urn:microsoft.com/office/officeart/2005/8/layout/list1" loCatId="list" qsTypeId="urn:microsoft.com/office/officeart/2005/8/quickstyle/simple1" qsCatId="simple" csTypeId="urn:microsoft.com/office/officeart/2005/8/colors/accent1_2" csCatId="accent1" phldr="1"/>
      <dgm:spPr/>
      <dgm:t>
        <a:bodyPr rtlCol="0"/>
        <a:lstStyle/>
        <a:p>
          <a:pPr rtl="0"/>
          <a:endParaRPr lang="en-US"/>
        </a:p>
      </dgm:t>
    </dgm:pt>
    <dgm:pt modelId="{7DB80B0F-D7C3-4EEA-9114-3C52F84AD620}">
      <dgm:prSet custT="1"/>
      <dgm:spPr>
        <a:solidFill>
          <a:schemeClr val="accent1">
            <a:lumMod val="75000"/>
          </a:schemeClr>
        </a:solidFill>
      </dgm:spPr>
      <dgm:t>
        <a:bodyPr rtlCol="0"/>
        <a:lstStyle/>
        <a:p>
          <a:pPr rtl="0"/>
          <a:r>
            <a:rPr lang="x-none" sz="2800" b="1" dirty="0">
              <a:solidFill>
                <a:srgbClr val="C00000"/>
              </a:solidFill>
              <a:hlinkClick xmlns:r="http://schemas.openxmlformats.org/officeDocument/2006/relationships" r:id="rId1">
                <a:extLst>
                  <a:ext uri="{A12FA001-AC4F-418D-AE19-62706E023703}">
                    <ahyp:hlinkClr xmlns:ahyp="http://schemas.microsoft.com/office/drawing/2018/hyperlinkcolor" val="tx"/>
                  </a:ext>
                </a:extLst>
              </a:hlinkClick>
            </a:rPr>
            <a:t>Medicare Cov Khoos Kas Txuag Nyiaj </a:t>
          </a:r>
          <a:endParaRPr lang="en-US" sz="2800" dirty="0">
            <a:solidFill>
              <a:srgbClr val="C00000"/>
            </a:solidFill>
          </a:endParaRPr>
        </a:p>
      </dgm:t>
    </dgm:pt>
    <dgm:pt modelId="{6522BF90-02A3-46AE-851D-E067EF69C3AC}" type="parTrans" cxnId="{5F719858-B015-4BC8-ABCA-85DB05B4B618}">
      <dgm:prSet/>
      <dgm:spPr/>
      <dgm:t>
        <a:bodyPr rtlCol="0"/>
        <a:lstStyle/>
        <a:p>
          <a:pPr rtl="0"/>
          <a:endParaRPr lang="en-US" sz="2400"/>
        </a:p>
      </dgm:t>
    </dgm:pt>
    <dgm:pt modelId="{A4BE7D0F-0484-4C0C-9DA6-A6E6831EA82B}" type="sibTrans" cxnId="{5F719858-B015-4BC8-ABCA-85DB05B4B618}">
      <dgm:prSet/>
      <dgm:spPr/>
      <dgm:t>
        <a:bodyPr rtlCol="0"/>
        <a:lstStyle/>
        <a:p>
          <a:pPr rtl="0"/>
          <a:endParaRPr lang="en-US" sz="2400"/>
        </a:p>
      </dgm:t>
    </dgm:pt>
    <dgm:pt modelId="{9BDEBEDE-A3E1-427F-917D-34170DFDD472}">
      <dgm:prSet custT="1"/>
      <dgm:spPr/>
      <dgm:t>
        <a:bodyPr rtlCol="0"/>
        <a:lstStyle/>
        <a:p>
          <a:pPr rtl="0"/>
          <a:r>
            <a:rPr lang="x-none" sz="2400"/>
            <a:t>Pab them qhov nqi tuav pov hwm hauv Medicare Part B</a:t>
          </a:r>
        </a:p>
      </dgm:t>
    </dgm:pt>
    <dgm:pt modelId="{4BEB1D7D-8AD5-45AB-B060-94E4FF680551}" type="parTrans" cxnId="{962AE1F9-C007-4951-B921-525AB42A02BC}">
      <dgm:prSet/>
      <dgm:spPr/>
      <dgm:t>
        <a:bodyPr rtlCol="0"/>
        <a:lstStyle/>
        <a:p>
          <a:pPr rtl="0"/>
          <a:endParaRPr lang="en-US" sz="2400"/>
        </a:p>
      </dgm:t>
    </dgm:pt>
    <dgm:pt modelId="{F0702C81-AE1B-4A26-BD5F-24B1E158BD42}" type="sibTrans" cxnId="{962AE1F9-C007-4951-B921-525AB42A02BC}">
      <dgm:prSet/>
      <dgm:spPr/>
      <dgm:t>
        <a:bodyPr rtlCol="0"/>
        <a:lstStyle/>
        <a:p>
          <a:pPr rtl="0"/>
          <a:endParaRPr lang="en-US" sz="2400"/>
        </a:p>
      </dgm:t>
    </dgm:pt>
    <dgm:pt modelId="{F30D215E-C956-4ECA-AFB7-DF638A28D668}">
      <dgm:prSet custT="1"/>
      <dgm:spPr/>
      <dgm:t>
        <a:bodyPr rtlCol="0"/>
        <a:lstStyle/>
        <a:p>
          <a:pPr rtl="0"/>
          <a:r>
            <a:rPr lang="x-none" sz="2400"/>
            <a:t>Tsis tas li xwb tej zaum kuj tseem yuav pab them cov nqi sib koom them thiab cov nqi tuav pov hwm, cov nqi uas yuav tsum tau xub them kom txwm ua ntej hauv Medicare tib si thiab</a:t>
          </a:r>
        </a:p>
      </dgm:t>
    </dgm:pt>
    <dgm:pt modelId="{B5F9993E-7933-4BE1-B1A4-491ED6206AE3}" type="parTrans" cxnId="{B7E3D6DB-C32B-4973-8568-6930B7746629}">
      <dgm:prSet/>
      <dgm:spPr/>
      <dgm:t>
        <a:bodyPr rtlCol="0"/>
        <a:lstStyle/>
        <a:p>
          <a:pPr rtl="0"/>
          <a:endParaRPr lang="en-US" sz="2400"/>
        </a:p>
      </dgm:t>
    </dgm:pt>
    <dgm:pt modelId="{E061283E-33D5-474C-8F61-670E1AFD4EA8}" type="sibTrans" cxnId="{B7E3D6DB-C32B-4973-8568-6930B7746629}">
      <dgm:prSet/>
      <dgm:spPr/>
      <dgm:t>
        <a:bodyPr rtlCol="0"/>
        <a:lstStyle/>
        <a:p>
          <a:pPr rtl="0"/>
          <a:endParaRPr lang="en-US" sz="2400"/>
        </a:p>
      </dgm:t>
    </dgm:pt>
    <dgm:pt modelId="{2A180F52-06C3-4DAD-B2AC-6AD4884470CC}">
      <dgm:prSet custT="1"/>
      <dgm:spPr>
        <a:solidFill>
          <a:schemeClr val="accent1">
            <a:lumMod val="75000"/>
          </a:schemeClr>
        </a:solidFill>
      </dgm:spPr>
      <dgm:t>
        <a:bodyPr rtlCol="0"/>
        <a:lstStyle/>
        <a:p>
          <a:pPr rtl="0"/>
          <a:r>
            <a:rPr lang="x-none" sz="2400" b="1" dirty="0">
              <a:solidFill>
                <a:srgbClr val="C00000"/>
              </a:solidFill>
              <a:hlinkClick xmlns:r="http://schemas.openxmlformats.org/officeDocument/2006/relationships" r:id="rId2">
                <a:extLst>
                  <a:ext uri="{A12FA001-AC4F-418D-AE19-62706E023703}">
                    <ahyp:hlinkClr xmlns:ahyp="http://schemas.microsoft.com/office/drawing/2018/hyperlinkcolor" val="tx"/>
                  </a:ext>
                </a:extLst>
              </a:hlinkClick>
            </a:rPr>
            <a:t>Extra Help (Cov Nyiaj Pab Rau Cov Neeg Khwv Tau Nyiaj Tsawg)</a:t>
          </a:r>
          <a:endParaRPr lang="en-US" sz="2400" dirty="0">
            <a:solidFill>
              <a:srgbClr val="C00000"/>
            </a:solidFill>
          </a:endParaRPr>
        </a:p>
      </dgm:t>
    </dgm:pt>
    <dgm:pt modelId="{A5F4B362-A18D-4A95-906B-A861D997376B}" type="parTrans" cxnId="{34A44430-D060-43A9-96FC-E123E28D23A4}">
      <dgm:prSet/>
      <dgm:spPr/>
      <dgm:t>
        <a:bodyPr rtlCol="0"/>
        <a:lstStyle/>
        <a:p>
          <a:pPr rtl="0"/>
          <a:endParaRPr lang="en-US" sz="2400"/>
        </a:p>
      </dgm:t>
    </dgm:pt>
    <dgm:pt modelId="{8DEAC737-F62E-48A3-A55B-F930A1565E67}" type="sibTrans" cxnId="{34A44430-D060-43A9-96FC-E123E28D23A4}">
      <dgm:prSet/>
      <dgm:spPr/>
      <dgm:t>
        <a:bodyPr rtlCol="0"/>
        <a:lstStyle/>
        <a:p>
          <a:pPr rtl="0"/>
          <a:endParaRPr lang="en-US" sz="2400"/>
        </a:p>
      </dgm:t>
    </dgm:pt>
    <dgm:pt modelId="{7485E82A-AA04-4FB4-B54D-DB08A0640604}">
      <dgm:prSet custT="1"/>
      <dgm:spPr/>
      <dgm:t>
        <a:bodyPr rtlCol="0"/>
        <a:lstStyle/>
        <a:p>
          <a:pPr rtl="0"/>
          <a:r>
            <a:rPr lang="x-none" sz="2400" dirty="0"/>
            <a:t>Kev pab them nqi rau cov tshuaj uas muaj ntawv yuav tshuaj hauv Medicare.</a:t>
          </a:r>
        </a:p>
      </dgm:t>
    </dgm:pt>
    <dgm:pt modelId="{73DFD61D-62E4-4E72-8543-CDC9A9278F76}" type="parTrans" cxnId="{14EFAD92-FAB9-44D3-98F8-F949D4CFB806}">
      <dgm:prSet/>
      <dgm:spPr/>
      <dgm:t>
        <a:bodyPr rtlCol="0"/>
        <a:lstStyle/>
        <a:p>
          <a:pPr rtl="0"/>
          <a:endParaRPr lang="en-US" sz="2400"/>
        </a:p>
      </dgm:t>
    </dgm:pt>
    <dgm:pt modelId="{F8016F23-9064-422F-B9C0-D1082066405F}" type="sibTrans" cxnId="{14EFAD92-FAB9-44D3-98F8-F949D4CFB806}">
      <dgm:prSet/>
      <dgm:spPr/>
      <dgm:t>
        <a:bodyPr rtlCol="0"/>
        <a:lstStyle/>
        <a:p>
          <a:pPr rtl="0"/>
          <a:endParaRPr lang="en-US" sz="2400"/>
        </a:p>
      </dgm:t>
    </dgm:pt>
    <dgm:pt modelId="{E8EF9752-9CCE-4EDF-864E-13DA2770CEAB}">
      <dgm:prSet custT="1"/>
      <dgm:spPr/>
      <dgm:t>
        <a:bodyPr rtlCol="0"/>
        <a:lstStyle/>
        <a:p>
          <a:pPr rtl="0"/>
          <a:r>
            <a:rPr lang="x-none" sz="2400" dirty="0"/>
            <a:t>Luv cov nqi tuav pov hwm, cov nqi uas yuav tsum tau xub </a:t>
          </a:r>
          <a:r>
            <a:rPr lang="x-none" sz="2400" dirty="0">
              <a:solidFill>
                <a:schemeClr val="tx1"/>
              </a:solidFill>
            </a:rPr>
            <a:t>them kom txwm ua ntej, thiab cov nqi sib koom them hauv Part D uas yog saib raws li cov nyiaj khwv tau los thiab cov </a:t>
          </a:r>
          <a:r>
            <a:rPr lang="x-none" sz="2400" dirty="0"/>
            <a:t>khoom vaj khoom tsev.</a:t>
          </a:r>
        </a:p>
      </dgm:t>
    </dgm:pt>
    <dgm:pt modelId="{D07294B0-4126-4B5D-B002-138C701AACB7}" type="parTrans" cxnId="{2D711454-92D6-4E33-82FD-9C3C184E20D7}">
      <dgm:prSet/>
      <dgm:spPr/>
      <dgm:t>
        <a:bodyPr rtlCol="0"/>
        <a:lstStyle/>
        <a:p>
          <a:pPr rtl="0"/>
          <a:endParaRPr lang="en-US" sz="2400"/>
        </a:p>
      </dgm:t>
    </dgm:pt>
    <dgm:pt modelId="{6EBEBB38-2797-46BC-B8D8-576F37AB1F22}" type="sibTrans" cxnId="{2D711454-92D6-4E33-82FD-9C3C184E20D7}">
      <dgm:prSet/>
      <dgm:spPr/>
      <dgm:t>
        <a:bodyPr rtlCol="0"/>
        <a:lstStyle/>
        <a:p>
          <a:pPr rtl="0"/>
          <a:endParaRPr lang="en-US" sz="2400"/>
        </a:p>
      </dgm:t>
    </dgm:pt>
    <dgm:pt modelId="{A1933EF4-9DFD-4E38-967B-7A8E33880BBE}">
      <dgm:prSet custT="1"/>
      <dgm:spPr>
        <a:solidFill>
          <a:schemeClr val="accent1">
            <a:lumMod val="75000"/>
          </a:schemeClr>
        </a:solidFill>
      </dgm:spPr>
      <dgm:t>
        <a:bodyPr rtlCol="0"/>
        <a:lstStyle/>
        <a:p>
          <a:pPr rtl="0"/>
          <a:r>
            <a:rPr lang="x-none" sz="2800" b="1" dirty="0">
              <a:solidFill>
                <a:srgbClr val="C00000"/>
              </a:solidFill>
              <a:hlinkClick xmlns:r="http://schemas.openxmlformats.org/officeDocument/2006/relationships" r:id="rId3">
                <a:extLst>
                  <a:ext uri="{A12FA001-AC4F-418D-AE19-62706E023703}">
                    <ahyp:hlinkClr xmlns:ahyp="http://schemas.microsoft.com/office/drawing/2018/hyperlinkcolor" val="tx"/>
                  </a:ext>
                </a:extLst>
              </a:hlinkClick>
            </a:rPr>
            <a:t>Lub Khoos Kas Pab Them Nqi Rau Cov Tshuaj Uas Muaj Ntawv Yuav Tshuaj SeniorCare</a:t>
          </a:r>
          <a:endParaRPr lang="en-US" sz="2800" dirty="0">
            <a:solidFill>
              <a:srgbClr val="C00000"/>
            </a:solidFill>
          </a:endParaRPr>
        </a:p>
      </dgm:t>
    </dgm:pt>
    <dgm:pt modelId="{85D057C3-0F6D-423C-AC12-6D2D3389715D}" type="parTrans" cxnId="{3E4E83F3-C856-43AE-8636-241019E7FDB7}">
      <dgm:prSet/>
      <dgm:spPr/>
      <dgm:t>
        <a:bodyPr rtlCol="0"/>
        <a:lstStyle/>
        <a:p>
          <a:pPr rtl="0"/>
          <a:endParaRPr lang="en-US" sz="2400"/>
        </a:p>
      </dgm:t>
    </dgm:pt>
    <dgm:pt modelId="{B26D67BA-002B-47E1-9DEE-A4D822F5616B}" type="sibTrans" cxnId="{3E4E83F3-C856-43AE-8636-241019E7FDB7}">
      <dgm:prSet/>
      <dgm:spPr/>
      <dgm:t>
        <a:bodyPr rtlCol="0"/>
        <a:lstStyle/>
        <a:p>
          <a:pPr rtl="0"/>
          <a:endParaRPr lang="en-US" sz="2400"/>
        </a:p>
      </dgm:t>
    </dgm:pt>
    <dgm:pt modelId="{28A9C787-DE97-49C1-B85E-D26FBBAC4030}">
      <dgm:prSet custT="1"/>
      <dgm:spPr/>
      <dgm:t>
        <a:bodyPr rtlCol="0"/>
        <a:lstStyle/>
        <a:p>
          <a:pPr rtl="0">
            <a:buNone/>
          </a:pPr>
          <a:r>
            <a:rPr lang="x-none" sz="2400"/>
            <a:t>Qib kev pab yog nce rau cov nyiaj khwv tau los hauv ib xyoos.</a:t>
          </a:r>
        </a:p>
      </dgm:t>
    </dgm:pt>
    <dgm:pt modelId="{39E96E9D-DE57-408D-9BD0-48E8413F75AB}" type="parTrans" cxnId="{0AE0370E-6EDD-45E5-BE69-6D9340E46312}">
      <dgm:prSet/>
      <dgm:spPr/>
      <dgm:t>
        <a:bodyPr rtlCol="0"/>
        <a:lstStyle/>
        <a:p>
          <a:pPr rtl="0"/>
          <a:endParaRPr lang="en-US" sz="2400"/>
        </a:p>
      </dgm:t>
    </dgm:pt>
    <dgm:pt modelId="{6A7B8ABB-593D-40B9-9073-7BD33D521A8B}" type="sibTrans" cxnId="{0AE0370E-6EDD-45E5-BE69-6D9340E46312}">
      <dgm:prSet/>
      <dgm:spPr/>
      <dgm:t>
        <a:bodyPr rtlCol="0"/>
        <a:lstStyle/>
        <a:p>
          <a:pPr rtl="0"/>
          <a:endParaRPr lang="en-US" sz="2400"/>
        </a:p>
      </dgm:t>
    </dgm:pt>
    <dgm:pt modelId="{6A3BDE04-AC25-4231-9F12-279A33D34A8F}" type="pres">
      <dgm:prSet presAssocID="{330B2C99-72A4-454C-A689-D20E55F2C279}" presName="linear" presStyleCnt="0">
        <dgm:presLayoutVars>
          <dgm:dir/>
          <dgm:animLvl val="lvl"/>
          <dgm:resizeHandles val="exact"/>
        </dgm:presLayoutVars>
      </dgm:prSet>
      <dgm:spPr/>
    </dgm:pt>
    <dgm:pt modelId="{68A71600-10CC-4F55-9CEB-B684BE94EC78}" type="pres">
      <dgm:prSet presAssocID="{7DB80B0F-D7C3-4EEA-9114-3C52F84AD620}" presName="parentLin" presStyleCnt="0"/>
      <dgm:spPr/>
    </dgm:pt>
    <dgm:pt modelId="{5A2C508A-91B1-4B69-A8BB-4071BBDB3073}" type="pres">
      <dgm:prSet presAssocID="{7DB80B0F-D7C3-4EEA-9114-3C52F84AD620}" presName="parentLeftMargin" presStyleLbl="node1" presStyleIdx="0" presStyleCnt="3"/>
      <dgm:spPr/>
    </dgm:pt>
    <dgm:pt modelId="{2DA11BB7-A651-4E79-9794-A5A3B7C17E48}" type="pres">
      <dgm:prSet presAssocID="{7DB80B0F-D7C3-4EEA-9114-3C52F84AD620}" presName="parentText" presStyleLbl="node1" presStyleIdx="0" presStyleCnt="3" custScaleX="117835" custScaleY="2000000" custLinFactY="-2200000" custLinFactNeighborX="-18745" custLinFactNeighborY="-2252451">
        <dgm:presLayoutVars>
          <dgm:chMax val="0"/>
          <dgm:bulletEnabled val="1"/>
        </dgm:presLayoutVars>
      </dgm:prSet>
      <dgm:spPr/>
    </dgm:pt>
    <dgm:pt modelId="{1979B9AF-A082-4A9C-8A18-688F09400486}" type="pres">
      <dgm:prSet presAssocID="{7DB80B0F-D7C3-4EEA-9114-3C52F84AD620}" presName="negativeSpace" presStyleCnt="0"/>
      <dgm:spPr/>
    </dgm:pt>
    <dgm:pt modelId="{7A7D5ADF-57F8-45EB-9552-D925D1D8D8C2}" type="pres">
      <dgm:prSet presAssocID="{7DB80B0F-D7C3-4EEA-9114-3C52F84AD620}" presName="childText" presStyleLbl="conFgAcc1" presStyleIdx="0" presStyleCnt="3" custLinFactY="-64393" custLinFactNeighborY="-100000">
        <dgm:presLayoutVars>
          <dgm:bulletEnabled val="1"/>
        </dgm:presLayoutVars>
      </dgm:prSet>
      <dgm:spPr/>
    </dgm:pt>
    <dgm:pt modelId="{4C6887F1-B061-42E1-AEAD-08407D7C256B}" type="pres">
      <dgm:prSet presAssocID="{A4BE7D0F-0484-4C0C-9DA6-A6E6831EA82B}" presName="spaceBetweenRectangles" presStyleCnt="0"/>
      <dgm:spPr/>
    </dgm:pt>
    <dgm:pt modelId="{F5EEE6B1-E584-42CE-96DE-ED973E2D98A2}" type="pres">
      <dgm:prSet presAssocID="{2A180F52-06C3-4DAD-B2AC-6AD4884470CC}" presName="parentLin" presStyleCnt="0"/>
      <dgm:spPr/>
    </dgm:pt>
    <dgm:pt modelId="{A522A4BF-63AC-4CCD-8A33-38B41CA5033B}" type="pres">
      <dgm:prSet presAssocID="{2A180F52-06C3-4DAD-B2AC-6AD4884470CC}" presName="parentLeftMargin" presStyleLbl="node1" presStyleIdx="0" presStyleCnt="3"/>
      <dgm:spPr/>
    </dgm:pt>
    <dgm:pt modelId="{5C328C96-D91F-4CCB-9D95-C0651D0CF141}" type="pres">
      <dgm:prSet presAssocID="{2A180F52-06C3-4DAD-B2AC-6AD4884470CC}" presName="parentText" presStyleLbl="node1" presStyleIdx="1" presStyleCnt="3" custScaleX="118281">
        <dgm:presLayoutVars>
          <dgm:chMax val="0"/>
          <dgm:bulletEnabled val="1"/>
        </dgm:presLayoutVars>
      </dgm:prSet>
      <dgm:spPr/>
    </dgm:pt>
    <dgm:pt modelId="{C3D0F19B-9020-46E7-A1E6-45A3E1B38460}" type="pres">
      <dgm:prSet presAssocID="{2A180F52-06C3-4DAD-B2AC-6AD4884470CC}" presName="negativeSpace" presStyleCnt="0"/>
      <dgm:spPr/>
    </dgm:pt>
    <dgm:pt modelId="{E128DCBD-F30F-44C5-90CA-4777D044AE2F}" type="pres">
      <dgm:prSet presAssocID="{2A180F52-06C3-4DAD-B2AC-6AD4884470CC}" presName="childText" presStyleLbl="conFgAcc1" presStyleIdx="1" presStyleCnt="3" custLinFactY="-25929" custLinFactNeighborX="635" custLinFactNeighborY="-100000">
        <dgm:presLayoutVars>
          <dgm:bulletEnabled val="1"/>
        </dgm:presLayoutVars>
      </dgm:prSet>
      <dgm:spPr/>
    </dgm:pt>
    <dgm:pt modelId="{089581B4-D1FA-43D4-99C3-EC9F87A5DE46}" type="pres">
      <dgm:prSet presAssocID="{8DEAC737-F62E-48A3-A55B-F930A1565E67}" presName="spaceBetweenRectangles" presStyleCnt="0"/>
      <dgm:spPr/>
    </dgm:pt>
    <dgm:pt modelId="{6452A90C-B7CD-4F5E-B741-4AB339FD73F3}" type="pres">
      <dgm:prSet presAssocID="{A1933EF4-9DFD-4E38-967B-7A8E33880BBE}" presName="parentLin" presStyleCnt="0"/>
      <dgm:spPr/>
    </dgm:pt>
    <dgm:pt modelId="{9D0A4847-6583-40F7-A635-32C9F7D859F1}" type="pres">
      <dgm:prSet presAssocID="{A1933EF4-9DFD-4E38-967B-7A8E33880BBE}" presName="parentLeftMargin" presStyleLbl="node1" presStyleIdx="1" presStyleCnt="3"/>
      <dgm:spPr/>
    </dgm:pt>
    <dgm:pt modelId="{CDEAA6E9-2779-4085-BF73-AFDFA0ECACA1}" type="pres">
      <dgm:prSet presAssocID="{A1933EF4-9DFD-4E38-967B-7A8E33880BBE}" presName="parentText" presStyleLbl="node1" presStyleIdx="2" presStyleCnt="3" custScaleX="120510" custScaleY="404723" custLinFactY="2390760" custLinFactNeighborX="-28118" custLinFactNeighborY="2400000">
        <dgm:presLayoutVars>
          <dgm:chMax val="0"/>
          <dgm:bulletEnabled val="1"/>
        </dgm:presLayoutVars>
      </dgm:prSet>
      <dgm:spPr/>
    </dgm:pt>
    <dgm:pt modelId="{0D93E131-F9E0-41D3-8583-0B9DF895552D}" type="pres">
      <dgm:prSet presAssocID="{A1933EF4-9DFD-4E38-967B-7A8E33880BBE}" presName="negativeSpace" presStyleCnt="0"/>
      <dgm:spPr/>
    </dgm:pt>
    <dgm:pt modelId="{DBEE6CB2-8397-4670-B430-48325A9FF035}" type="pres">
      <dgm:prSet presAssocID="{A1933EF4-9DFD-4E38-967B-7A8E33880BBE}" presName="childText" presStyleLbl="conFgAcc1" presStyleIdx="2" presStyleCnt="3" custLinFactNeighborY="56777">
        <dgm:presLayoutVars>
          <dgm:bulletEnabled val="1"/>
        </dgm:presLayoutVars>
      </dgm:prSet>
      <dgm:spPr/>
    </dgm:pt>
  </dgm:ptLst>
  <dgm:cxnLst>
    <dgm:cxn modelId="{640FCC05-F059-47DD-AAA3-A5704F5789E1}" type="presOf" srcId="{A1933EF4-9DFD-4E38-967B-7A8E33880BBE}" destId="{9D0A4847-6583-40F7-A635-32C9F7D859F1}" srcOrd="0" destOrd="0" presId="urn:microsoft.com/office/officeart/2005/8/layout/list1"/>
    <dgm:cxn modelId="{0AE0370E-6EDD-45E5-BE69-6D9340E46312}" srcId="{A1933EF4-9DFD-4E38-967B-7A8E33880BBE}" destId="{28A9C787-DE97-49C1-B85E-D26FBBAC4030}" srcOrd="0" destOrd="0" parTransId="{39E96E9D-DE57-408D-9BD0-48E8413F75AB}" sibTransId="{6A7B8ABB-593D-40B9-9073-7BD33D521A8B}"/>
    <dgm:cxn modelId="{34A44430-D060-43A9-96FC-E123E28D23A4}" srcId="{330B2C99-72A4-454C-A689-D20E55F2C279}" destId="{2A180F52-06C3-4DAD-B2AC-6AD4884470CC}" srcOrd="1" destOrd="0" parTransId="{A5F4B362-A18D-4A95-906B-A861D997376B}" sibTransId="{8DEAC737-F62E-48A3-A55B-F930A1565E67}"/>
    <dgm:cxn modelId="{0297D171-EA99-45D6-9B57-5383FAC6C55C}" type="presOf" srcId="{28A9C787-DE97-49C1-B85E-D26FBBAC4030}" destId="{DBEE6CB2-8397-4670-B430-48325A9FF035}" srcOrd="0" destOrd="0" presId="urn:microsoft.com/office/officeart/2005/8/layout/list1"/>
    <dgm:cxn modelId="{2D711454-92D6-4E33-82FD-9C3C184E20D7}" srcId="{2A180F52-06C3-4DAD-B2AC-6AD4884470CC}" destId="{E8EF9752-9CCE-4EDF-864E-13DA2770CEAB}" srcOrd="1" destOrd="0" parTransId="{D07294B0-4126-4B5D-B002-138C701AACB7}" sibTransId="{6EBEBB38-2797-46BC-B8D8-576F37AB1F22}"/>
    <dgm:cxn modelId="{5F719858-B015-4BC8-ABCA-85DB05B4B618}" srcId="{330B2C99-72A4-454C-A689-D20E55F2C279}" destId="{7DB80B0F-D7C3-4EEA-9114-3C52F84AD620}" srcOrd="0" destOrd="0" parTransId="{6522BF90-02A3-46AE-851D-E067EF69C3AC}" sibTransId="{A4BE7D0F-0484-4C0C-9DA6-A6E6831EA82B}"/>
    <dgm:cxn modelId="{5FEC295A-5D66-460D-A084-1002E6BABE85}" type="presOf" srcId="{7DB80B0F-D7C3-4EEA-9114-3C52F84AD620}" destId="{2DA11BB7-A651-4E79-9794-A5A3B7C17E48}" srcOrd="1" destOrd="0" presId="urn:microsoft.com/office/officeart/2005/8/layout/list1"/>
    <dgm:cxn modelId="{C977785A-73AF-4004-9DED-8B342F67E0EE}" type="presOf" srcId="{330B2C99-72A4-454C-A689-D20E55F2C279}" destId="{6A3BDE04-AC25-4231-9F12-279A33D34A8F}" srcOrd="0" destOrd="0" presId="urn:microsoft.com/office/officeart/2005/8/layout/list1"/>
    <dgm:cxn modelId="{D511F27B-8CB0-47E6-AAF4-02F145A1920C}" type="presOf" srcId="{7DB80B0F-D7C3-4EEA-9114-3C52F84AD620}" destId="{5A2C508A-91B1-4B69-A8BB-4071BBDB3073}" srcOrd="0" destOrd="0" presId="urn:microsoft.com/office/officeart/2005/8/layout/list1"/>
    <dgm:cxn modelId="{75B8228C-1AC0-498C-9DA2-1EAF3275711D}" type="presOf" srcId="{9BDEBEDE-A3E1-427F-917D-34170DFDD472}" destId="{7A7D5ADF-57F8-45EB-9552-D925D1D8D8C2}" srcOrd="0" destOrd="0" presId="urn:microsoft.com/office/officeart/2005/8/layout/list1"/>
    <dgm:cxn modelId="{B269758D-DF56-44F7-A4D3-DB5ACA84B953}" type="presOf" srcId="{7485E82A-AA04-4FB4-B54D-DB08A0640604}" destId="{E128DCBD-F30F-44C5-90CA-4777D044AE2F}" srcOrd="0" destOrd="0" presId="urn:microsoft.com/office/officeart/2005/8/layout/list1"/>
    <dgm:cxn modelId="{14EFAD92-FAB9-44D3-98F8-F949D4CFB806}" srcId="{2A180F52-06C3-4DAD-B2AC-6AD4884470CC}" destId="{7485E82A-AA04-4FB4-B54D-DB08A0640604}" srcOrd="0" destOrd="0" parTransId="{73DFD61D-62E4-4E72-8543-CDC9A9278F76}" sibTransId="{F8016F23-9064-422F-B9C0-D1082066405F}"/>
    <dgm:cxn modelId="{07C52D96-7757-45F9-B374-6C7258F580A0}" type="presOf" srcId="{2A180F52-06C3-4DAD-B2AC-6AD4884470CC}" destId="{A522A4BF-63AC-4CCD-8A33-38B41CA5033B}" srcOrd="0" destOrd="0" presId="urn:microsoft.com/office/officeart/2005/8/layout/list1"/>
    <dgm:cxn modelId="{8FA012BC-5CA6-4A69-A4D9-543657690A3F}" type="presOf" srcId="{F30D215E-C956-4ECA-AFB7-DF638A28D668}" destId="{7A7D5ADF-57F8-45EB-9552-D925D1D8D8C2}" srcOrd="0" destOrd="1" presId="urn:microsoft.com/office/officeart/2005/8/layout/list1"/>
    <dgm:cxn modelId="{D15071BD-B8D8-4F98-B7F2-EECAD07DDFF1}" type="presOf" srcId="{E8EF9752-9CCE-4EDF-864E-13DA2770CEAB}" destId="{E128DCBD-F30F-44C5-90CA-4777D044AE2F}" srcOrd="0" destOrd="1" presId="urn:microsoft.com/office/officeart/2005/8/layout/list1"/>
    <dgm:cxn modelId="{27452DCE-1723-448C-9D89-9D28444C3EE0}" type="presOf" srcId="{2A180F52-06C3-4DAD-B2AC-6AD4884470CC}" destId="{5C328C96-D91F-4CCB-9D95-C0651D0CF141}" srcOrd="1" destOrd="0" presId="urn:microsoft.com/office/officeart/2005/8/layout/list1"/>
    <dgm:cxn modelId="{1F03F8D1-0510-40D4-84E3-A99D19FAA689}" type="presOf" srcId="{A1933EF4-9DFD-4E38-967B-7A8E33880BBE}" destId="{CDEAA6E9-2779-4085-BF73-AFDFA0ECACA1}" srcOrd="1" destOrd="0" presId="urn:microsoft.com/office/officeart/2005/8/layout/list1"/>
    <dgm:cxn modelId="{B7E3D6DB-C32B-4973-8568-6930B7746629}" srcId="{7DB80B0F-D7C3-4EEA-9114-3C52F84AD620}" destId="{F30D215E-C956-4ECA-AFB7-DF638A28D668}" srcOrd="1" destOrd="0" parTransId="{B5F9993E-7933-4BE1-B1A4-491ED6206AE3}" sibTransId="{E061283E-33D5-474C-8F61-670E1AFD4EA8}"/>
    <dgm:cxn modelId="{3E4E83F3-C856-43AE-8636-241019E7FDB7}" srcId="{330B2C99-72A4-454C-A689-D20E55F2C279}" destId="{A1933EF4-9DFD-4E38-967B-7A8E33880BBE}" srcOrd="2" destOrd="0" parTransId="{85D057C3-0F6D-423C-AC12-6D2D3389715D}" sibTransId="{B26D67BA-002B-47E1-9DEE-A4D822F5616B}"/>
    <dgm:cxn modelId="{962AE1F9-C007-4951-B921-525AB42A02BC}" srcId="{7DB80B0F-D7C3-4EEA-9114-3C52F84AD620}" destId="{9BDEBEDE-A3E1-427F-917D-34170DFDD472}" srcOrd="0" destOrd="0" parTransId="{4BEB1D7D-8AD5-45AB-B060-94E4FF680551}" sibTransId="{F0702C81-AE1B-4A26-BD5F-24B1E158BD42}"/>
    <dgm:cxn modelId="{1FAB19FF-47D7-4099-BFF5-2DBEB272E15F}" type="presParOf" srcId="{6A3BDE04-AC25-4231-9F12-279A33D34A8F}" destId="{68A71600-10CC-4F55-9CEB-B684BE94EC78}" srcOrd="0" destOrd="0" presId="urn:microsoft.com/office/officeart/2005/8/layout/list1"/>
    <dgm:cxn modelId="{CF283700-CB24-42A1-86D6-5299C77F2F82}" type="presParOf" srcId="{68A71600-10CC-4F55-9CEB-B684BE94EC78}" destId="{5A2C508A-91B1-4B69-A8BB-4071BBDB3073}" srcOrd="0" destOrd="0" presId="urn:microsoft.com/office/officeart/2005/8/layout/list1"/>
    <dgm:cxn modelId="{5D15894A-EFF5-43A0-8EFF-FF4DD1343DDE}" type="presParOf" srcId="{68A71600-10CC-4F55-9CEB-B684BE94EC78}" destId="{2DA11BB7-A651-4E79-9794-A5A3B7C17E48}" srcOrd="1" destOrd="0" presId="urn:microsoft.com/office/officeart/2005/8/layout/list1"/>
    <dgm:cxn modelId="{1E19FEB5-28A5-4472-9BB2-B945F6E01915}" type="presParOf" srcId="{6A3BDE04-AC25-4231-9F12-279A33D34A8F}" destId="{1979B9AF-A082-4A9C-8A18-688F09400486}" srcOrd="1" destOrd="0" presId="urn:microsoft.com/office/officeart/2005/8/layout/list1"/>
    <dgm:cxn modelId="{43E3FF0B-986C-47BF-97F6-6B29F6ECD755}" type="presParOf" srcId="{6A3BDE04-AC25-4231-9F12-279A33D34A8F}" destId="{7A7D5ADF-57F8-45EB-9552-D925D1D8D8C2}" srcOrd="2" destOrd="0" presId="urn:microsoft.com/office/officeart/2005/8/layout/list1"/>
    <dgm:cxn modelId="{2BBFD2AF-28EF-4210-B777-D2F7355FE792}" type="presParOf" srcId="{6A3BDE04-AC25-4231-9F12-279A33D34A8F}" destId="{4C6887F1-B061-42E1-AEAD-08407D7C256B}" srcOrd="3" destOrd="0" presId="urn:microsoft.com/office/officeart/2005/8/layout/list1"/>
    <dgm:cxn modelId="{88C783CC-B54D-4580-80A3-00E6A0A121CA}" type="presParOf" srcId="{6A3BDE04-AC25-4231-9F12-279A33D34A8F}" destId="{F5EEE6B1-E584-42CE-96DE-ED973E2D98A2}" srcOrd="4" destOrd="0" presId="urn:microsoft.com/office/officeart/2005/8/layout/list1"/>
    <dgm:cxn modelId="{DBF94984-3C6A-4B99-BF60-016A2B2F7444}" type="presParOf" srcId="{F5EEE6B1-E584-42CE-96DE-ED973E2D98A2}" destId="{A522A4BF-63AC-4CCD-8A33-38B41CA5033B}" srcOrd="0" destOrd="0" presId="urn:microsoft.com/office/officeart/2005/8/layout/list1"/>
    <dgm:cxn modelId="{FD9D9B02-952C-4DB4-8C11-97E51FD13F00}" type="presParOf" srcId="{F5EEE6B1-E584-42CE-96DE-ED973E2D98A2}" destId="{5C328C96-D91F-4CCB-9D95-C0651D0CF141}" srcOrd="1" destOrd="0" presId="urn:microsoft.com/office/officeart/2005/8/layout/list1"/>
    <dgm:cxn modelId="{339FE95E-48A6-41EA-94A0-DBACB01CB17B}" type="presParOf" srcId="{6A3BDE04-AC25-4231-9F12-279A33D34A8F}" destId="{C3D0F19B-9020-46E7-A1E6-45A3E1B38460}" srcOrd="5" destOrd="0" presId="urn:microsoft.com/office/officeart/2005/8/layout/list1"/>
    <dgm:cxn modelId="{FD1A81C3-7C61-4EA7-8E09-F99141A0C197}" type="presParOf" srcId="{6A3BDE04-AC25-4231-9F12-279A33D34A8F}" destId="{E128DCBD-F30F-44C5-90CA-4777D044AE2F}" srcOrd="6" destOrd="0" presId="urn:microsoft.com/office/officeart/2005/8/layout/list1"/>
    <dgm:cxn modelId="{4B1094B7-9CE8-47DD-8ADD-28C65294FBDB}" type="presParOf" srcId="{6A3BDE04-AC25-4231-9F12-279A33D34A8F}" destId="{089581B4-D1FA-43D4-99C3-EC9F87A5DE46}" srcOrd="7" destOrd="0" presId="urn:microsoft.com/office/officeart/2005/8/layout/list1"/>
    <dgm:cxn modelId="{EE922A8A-5D8C-4C37-9AE5-E91F37038F01}" type="presParOf" srcId="{6A3BDE04-AC25-4231-9F12-279A33D34A8F}" destId="{6452A90C-B7CD-4F5E-B741-4AB339FD73F3}" srcOrd="8" destOrd="0" presId="urn:microsoft.com/office/officeart/2005/8/layout/list1"/>
    <dgm:cxn modelId="{2E1E1B71-FB0E-42EF-96F9-DF24A11597EF}" type="presParOf" srcId="{6452A90C-B7CD-4F5E-B741-4AB339FD73F3}" destId="{9D0A4847-6583-40F7-A635-32C9F7D859F1}" srcOrd="0" destOrd="0" presId="urn:microsoft.com/office/officeart/2005/8/layout/list1"/>
    <dgm:cxn modelId="{FF77AF6D-4633-484B-A6E2-227AB9B6021C}" type="presParOf" srcId="{6452A90C-B7CD-4F5E-B741-4AB339FD73F3}" destId="{CDEAA6E9-2779-4085-BF73-AFDFA0ECACA1}" srcOrd="1" destOrd="0" presId="urn:microsoft.com/office/officeart/2005/8/layout/list1"/>
    <dgm:cxn modelId="{EA9D9A58-C65A-48A2-B8A2-54D0C1B64246}" type="presParOf" srcId="{6A3BDE04-AC25-4231-9F12-279A33D34A8F}" destId="{0D93E131-F9E0-41D3-8583-0B9DF895552D}" srcOrd="9" destOrd="0" presId="urn:microsoft.com/office/officeart/2005/8/layout/list1"/>
    <dgm:cxn modelId="{CB33051C-1C20-475E-A9CA-35380CC519CC}" type="presParOf" srcId="{6A3BDE04-AC25-4231-9F12-279A33D34A8F}" destId="{DBEE6CB2-8397-4670-B430-48325A9FF035}"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EBEDAC-35FD-4995-BE8D-E4AEF76A5299}">
      <dsp:nvSpPr>
        <dsp:cNvPr id="0" name=""/>
        <dsp:cNvSpPr/>
      </dsp:nvSpPr>
      <dsp:spPr>
        <a:xfrm rot="5400000">
          <a:off x="7447487" y="-3173313"/>
          <a:ext cx="1136098" cy="7544034"/>
        </a:xfrm>
        <a:prstGeom prst="round2SameRect">
          <a:avLst/>
        </a:prstGeom>
        <a:solidFill>
          <a:schemeClr val="lt1">
            <a:alpha val="90000"/>
            <a:tint val="40000"/>
            <a:hueOff val="0"/>
            <a:satOff val="0"/>
            <a:lumOff val="0"/>
            <a:alphaOff val="0"/>
          </a:schemeClr>
        </a:solidFill>
        <a:ln w="12700" cap="flat" cmpd="sng" algn="ctr">
          <a:solidFill>
            <a:schemeClr val="accent2">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rtlCol="0" anchor="ctr" anchorCtr="0">
          <a:noAutofit/>
        </a:bodyPr>
        <a:lstStyle/>
        <a:p>
          <a:pPr marL="236538" lvl="1" indent="0" algn="l" defTabSz="977900" rtl="0">
            <a:lnSpc>
              <a:spcPct val="90000"/>
            </a:lnSpc>
            <a:spcBef>
              <a:spcPct val="0"/>
            </a:spcBef>
            <a:spcAft>
              <a:spcPct val="15000"/>
            </a:spcAft>
            <a:buNone/>
          </a:pPr>
          <a:r>
            <a:rPr lang="x-none" sz="2200" kern="1200" dirty="0"/>
            <a:t>3 lub hlis ua ntej, lub hli ntawd, thiab 3 lub hlis tom qab pib nkag Medicare</a:t>
          </a:r>
        </a:p>
      </dsp:txBody>
      <dsp:txXfrm rot="-5400000">
        <a:off x="4243519" y="86115"/>
        <a:ext cx="7488574" cy="1025178"/>
      </dsp:txXfrm>
    </dsp:sp>
    <dsp:sp modelId="{CF3EE2EC-67D0-4139-A5DA-BCB0423E1211}">
      <dsp:nvSpPr>
        <dsp:cNvPr id="0" name=""/>
        <dsp:cNvSpPr/>
      </dsp:nvSpPr>
      <dsp:spPr>
        <a:xfrm>
          <a:off x="0" y="2479"/>
          <a:ext cx="4243519" cy="1192449"/>
        </a:xfrm>
        <a:prstGeom prst="roundRect">
          <a:avLst/>
        </a:prstGeom>
        <a:solidFill>
          <a:schemeClr val="accent2">
            <a:lumMod val="20000"/>
            <a:lumOff val="8000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rtlCol="0" anchor="ctr" anchorCtr="0">
          <a:noAutofit/>
        </a:bodyPr>
        <a:lstStyle/>
        <a:p>
          <a:pPr marL="0" lvl="0" indent="0" algn="ctr" defTabSz="1244600" rtl="0">
            <a:lnSpc>
              <a:spcPct val="90000"/>
            </a:lnSpc>
            <a:spcBef>
              <a:spcPct val="0"/>
            </a:spcBef>
            <a:spcAft>
              <a:spcPct val="35000"/>
            </a:spcAft>
            <a:buNone/>
          </a:pPr>
          <a:r>
            <a:rPr lang="x-none" sz="2800" b="1" kern="1200"/>
            <a:t>Ncua Sij Hawm Teev Npe Nkag Thaum Xub Pib</a:t>
          </a:r>
          <a:endParaRPr lang="en-US" sz="2800" kern="1200" dirty="0"/>
        </a:p>
      </dsp:txBody>
      <dsp:txXfrm>
        <a:off x="58211" y="60690"/>
        <a:ext cx="4127097" cy="1076027"/>
      </dsp:txXfrm>
    </dsp:sp>
    <dsp:sp modelId="{CFF62F21-8F30-45E9-BB29-AEABFFD43C6A}">
      <dsp:nvSpPr>
        <dsp:cNvPr id="0" name=""/>
        <dsp:cNvSpPr/>
      </dsp:nvSpPr>
      <dsp:spPr>
        <a:xfrm rot="5400000">
          <a:off x="7447487" y="-1921242"/>
          <a:ext cx="1136098" cy="7544034"/>
        </a:xfrm>
        <a:prstGeom prst="round2SameRect">
          <a:avLst/>
        </a:prstGeom>
        <a:solidFill>
          <a:schemeClr val="lt1">
            <a:alpha val="90000"/>
            <a:tint val="40000"/>
            <a:hueOff val="0"/>
            <a:satOff val="0"/>
            <a:lumOff val="0"/>
            <a:alphaOff val="0"/>
          </a:schemeClr>
        </a:solidFill>
        <a:ln w="12700" cap="flat" cmpd="sng" algn="ctr">
          <a:solidFill>
            <a:schemeClr val="accent2">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rtlCol="0" anchor="ctr" anchorCtr="0">
          <a:noAutofit/>
        </a:bodyPr>
        <a:lstStyle/>
        <a:p>
          <a:pPr marL="176213" lvl="1" indent="0" algn="l" defTabSz="977900" rtl="0">
            <a:lnSpc>
              <a:spcPct val="90000"/>
            </a:lnSpc>
            <a:spcBef>
              <a:spcPct val="0"/>
            </a:spcBef>
            <a:spcAft>
              <a:spcPct val="15000"/>
            </a:spcAft>
            <a:buNone/>
          </a:pPr>
          <a:r>
            <a:rPr lang="x-none" sz="2200" b="1" kern="1200" dirty="0"/>
            <a:t>Lub Kaum Hli Tim 15 - Lub Kaum Ob Hlis Tim 7 txhua xyoo </a:t>
          </a:r>
          <a:br>
            <a:rPr lang="en-US" sz="2200" b="1" kern="1200" dirty="0"/>
          </a:br>
          <a:r>
            <a:rPr lang="x-none" sz="2200" b="0" kern="1200" dirty="0"/>
            <a:t>Hloov koj qhov kev pab them nqi. Cov kev hloov pauv yuav pib siv tau txij </a:t>
          </a:r>
          <a:r>
            <a:rPr lang="x-none" sz="2200" kern="1200" dirty="0"/>
            <a:t>Lub Ib Hlis Tim 1 ntawm lub xyoo tom ntej</a:t>
          </a:r>
        </a:p>
      </dsp:txBody>
      <dsp:txXfrm rot="-5400000">
        <a:off x="4243519" y="1338186"/>
        <a:ext cx="7488574" cy="1025178"/>
      </dsp:txXfrm>
    </dsp:sp>
    <dsp:sp modelId="{D514C1B3-6B98-4004-A000-064C8A7C2212}">
      <dsp:nvSpPr>
        <dsp:cNvPr id="0" name=""/>
        <dsp:cNvSpPr/>
      </dsp:nvSpPr>
      <dsp:spPr>
        <a:xfrm>
          <a:off x="0" y="1254550"/>
          <a:ext cx="4243519" cy="1192449"/>
        </a:xfrm>
        <a:prstGeom prst="roundRect">
          <a:avLst/>
        </a:prstGeom>
        <a:solidFill>
          <a:schemeClr val="accent2">
            <a:lumMod val="20000"/>
            <a:lumOff val="8000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rtlCol="0" anchor="ctr" anchorCtr="0">
          <a:noAutofit/>
        </a:bodyPr>
        <a:lstStyle/>
        <a:p>
          <a:pPr marL="0" lvl="0" indent="0" algn="ctr" defTabSz="1244600" rtl="0">
            <a:lnSpc>
              <a:spcPct val="90000"/>
            </a:lnSpc>
            <a:spcBef>
              <a:spcPct val="0"/>
            </a:spcBef>
            <a:spcAft>
              <a:spcPct val="35000"/>
            </a:spcAft>
            <a:buNone/>
          </a:pPr>
          <a:r>
            <a:rPr lang="x-none" sz="2800" b="1" kern="1200"/>
            <a:t>Ncua Sij Hawm Qhib Teev Npe Nkag Hauv Lub Xyoo</a:t>
          </a:r>
          <a:endParaRPr lang="en-US" sz="2800" kern="1200" dirty="0"/>
        </a:p>
      </dsp:txBody>
      <dsp:txXfrm>
        <a:off x="58211" y="1312761"/>
        <a:ext cx="4127097" cy="1076027"/>
      </dsp:txXfrm>
    </dsp:sp>
    <dsp:sp modelId="{435441D0-6D36-410A-A6CA-5EB36F557E45}">
      <dsp:nvSpPr>
        <dsp:cNvPr id="0" name=""/>
        <dsp:cNvSpPr/>
      </dsp:nvSpPr>
      <dsp:spPr>
        <a:xfrm rot="5400000">
          <a:off x="7447487" y="-669170"/>
          <a:ext cx="1136098" cy="7544034"/>
        </a:xfrm>
        <a:prstGeom prst="round2SameRect">
          <a:avLst/>
        </a:prstGeom>
        <a:solidFill>
          <a:schemeClr val="lt1">
            <a:alpha val="90000"/>
            <a:tint val="40000"/>
            <a:hueOff val="0"/>
            <a:satOff val="0"/>
            <a:lumOff val="0"/>
            <a:alphaOff val="0"/>
          </a:schemeClr>
        </a:solidFill>
        <a:ln w="12700" cap="flat" cmpd="sng" algn="ctr">
          <a:solidFill>
            <a:schemeClr val="accent2">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rtlCol="0" anchor="ctr" anchorCtr="0">
          <a:noAutofit/>
        </a:bodyPr>
        <a:lstStyle/>
        <a:p>
          <a:pPr marL="176213" lvl="1" indent="0" algn="l" defTabSz="977900" rtl="0">
            <a:lnSpc>
              <a:spcPct val="90000"/>
            </a:lnSpc>
            <a:spcBef>
              <a:spcPct val="0"/>
            </a:spcBef>
            <a:spcAft>
              <a:spcPct val="15000"/>
            </a:spcAft>
            <a:buNone/>
          </a:pPr>
          <a:r>
            <a:rPr lang="x-none" sz="2200" b="0" kern="1200" dirty="0"/>
            <a:t>Cov tib neeg uas twb yeej muaj txoj phiaj xwm Medicare Advantage lawm tuaj yeem hloov pauv tau ib zaug nyob rau </a:t>
          </a:r>
          <a:r>
            <a:rPr lang="x-none" sz="2200" b="1" kern="1200" dirty="0"/>
            <a:t>Lub Ib Hlis Tim 1 - Lub Peb Hlis Tim 31 </a:t>
          </a:r>
          <a:r>
            <a:rPr lang="x-none" sz="2200" b="0" kern="1200" dirty="0"/>
            <a:t>txhua xyoo</a:t>
          </a:r>
          <a:endParaRPr lang="en-US" sz="2200" kern="1200" dirty="0"/>
        </a:p>
      </dsp:txBody>
      <dsp:txXfrm rot="-5400000">
        <a:off x="4243519" y="2590258"/>
        <a:ext cx="7488574" cy="1025178"/>
      </dsp:txXfrm>
    </dsp:sp>
    <dsp:sp modelId="{516281F7-5637-4314-A4FC-4E4A8131CACE}">
      <dsp:nvSpPr>
        <dsp:cNvPr id="0" name=""/>
        <dsp:cNvSpPr/>
      </dsp:nvSpPr>
      <dsp:spPr>
        <a:xfrm>
          <a:off x="0" y="2506622"/>
          <a:ext cx="4243519" cy="1192449"/>
        </a:xfrm>
        <a:prstGeom prst="roundRect">
          <a:avLst/>
        </a:prstGeom>
        <a:solidFill>
          <a:schemeClr val="accent2">
            <a:lumMod val="20000"/>
            <a:lumOff val="8000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rtlCol="0" anchor="ctr" anchorCtr="0">
          <a:noAutofit/>
        </a:bodyPr>
        <a:lstStyle/>
        <a:p>
          <a:pPr marL="0" lvl="0" indent="0" algn="ctr" defTabSz="1244600" rtl="0">
            <a:lnSpc>
              <a:spcPct val="90000"/>
            </a:lnSpc>
            <a:spcBef>
              <a:spcPct val="0"/>
            </a:spcBef>
            <a:spcAft>
              <a:spcPct val="35000"/>
            </a:spcAft>
            <a:buNone/>
          </a:pPr>
          <a:r>
            <a:rPr lang="x-none" sz="2800" b="1" kern="1200"/>
            <a:t>Ncua Sij Hawm Qhib Teev Npe Rau Medicare Advantage</a:t>
          </a:r>
          <a:endParaRPr lang="en-US" sz="2800" kern="1200" dirty="0"/>
        </a:p>
      </dsp:txBody>
      <dsp:txXfrm>
        <a:off x="58211" y="2564833"/>
        <a:ext cx="4127097" cy="1076027"/>
      </dsp:txXfrm>
    </dsp:sp>
    <dsp:sp modelId="{37F1C8C0-D261-4943-BCB4-27BC5B30E72A}">
      <dsp:nvSpPr>
        <dsp:cNvPr id="0" name=""/>
        <dsp:cNvSpPr/>
      </dsp:nvSpPr>
      <dsp:spPr>
        <a:xfrm rot="5400000">
          <a:off x="7447487" y="582900"/>
          <a:ext cx="1136098" cy="7544034"/>
        </a:xfrm>
        <a:prstGeom prst="round2SameRect">
          <a:avLst/>
        </a:prstGeom>
        <a:solidFill>
          <a:schemeClr val="lt1">
            <a:alpha val="90000"/>
            <a:tint val="40000"/>
            <a:hueOff val="0"/>
            <a:satOff val="0"/>
            <a:lumOff val="0"/>
            <a:alphaOff val="0"/>
          </a:schemeClr>
        </a:solidFill>
        <a:ln w="12700" cap="flat" cmpd="sng" algn="ctr">
          <a:solidFill>
            <a:schemeClr val="accent2">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rtlCol="0" anchor="ctr" anchorCtr="0">
          <a:noAutofit/>
        </a:bodyPr>
        <a:lstStyle/>
        <a:p>
          <a:pPr marL="176213" lvl="1" indent="0" algn="l" defTabSz="977900" rtl="0">
            <a:lnSpc>
              <a:spcPct val="90000"/>
            </a:lnSpc>
            <a:spcBef>
              <a:spcPct val="0"/>
            </a:spcBef>
            <a:spcAft>
              <a:spcPct val="15000"/>
            </a:spcAft>
            <a:buNone/>
          </a:pPr>
          <a:r>
            <a:rPr lang="x-none" sz="2200" kern="1200" dirty="0"/>
            <a:t>Cov xwm txheej uas tsim nyog yuav ua rau tau txais lub hwv tsam los hloov koj qhov kev pab them nqi los ntawm Medicare</a:t>
          </a:r>
        </a:p>
      </dsp:txBody>
      <dsp:txXfrm rot="-5400000">
        <a:off x="4243519" y="3842328"/>
        <a:ext cx="7488574" cy="1025178"/>
      </dsp:txXfrm>
    </dsp:sp>
    <dsp:sp modelId="{3723CD6B-A69C-4F10-A21F-85660CBFA7BD}">
      <dsp:nvSpPr>
        <dsp:cNvPr id="0" name=""/>
        <dsp:cNvSpPr/>
      </dsp:nvSpPr>
      <dsp:spPr>
        <a:xfrm>
          <a:off x="0" y="3758693"/>
          <a:ext cx="4243519" cy="1192449"/>
        </a:xfrm>
        <a:prstGeom prst="roundRect">
          <a:avLst/>
        </a:prstGeom>
        <a:solidFill>
          <a:schemeClr val="accent2">
            <a:lumMod val="20000"/>
            <a:lumOff val="8000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rtlCol="0" anchor="ctr" anchorCtr="0">
          <a:noAutofit/>
        </a:bodyPr>
        <a:lstStyle/>
        <a:p>
          <a:pPr marL="0" lvl="0" indent="0" algn="ctr" defTabSz="1244600" rtl="0">
            <a:lnSpc>
              <a:spcPct val="90000"/>
            </a:lnSpc>
            <a:spcBef>
              <a:spcPct val="0"/>
            </a:spcBef>
            <a:spcAft>
              <a:spcPct val="35000"/>
            </a:spcAft>
            <a:buNone/>
          </a:pPr>
          <a:r>
            <a:rPr lang="x-none" sz="2800" b="1" kern="1200"/>
            <a:t>Ncua Sij Hawm Teev Npe Tshwj Xeeb</a:t>
          </a:r>
          <a:endParaRPr lang="en-US" sz="2800" kern="1200"/>
        </a:p>
      </dsp:txBody>
      <dsp:txXfrm>
        <a:off x="58211" y="3816904"/>
        <a:ext cx="4127097" cy="107602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7D5ADF-57F8-45EB-9552-D925D1D8D8C2}">
      <dsp:nvSpPr>
        <dsp:cNvPr id="0" name=""/>
        <dsp:cNvSpPr/>
      </dsp:nvSpPr>
      <dsp:spPr>
        <a:xfrm>
          <a:off x="0" y="413173"/>
          <a:ext cx="9300684" cy="1142726"/>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1836" tIns="23920" rIns="721836" bIns="170688" numCol="1" spcCol="1270" rtlCol="0" anchor="t" anchorCtr="0">
          <a:noAutofit/>
        </a:bodyPr>
        <a:lstStyle/>
        <a:p>
          <a:pPr marL="228600" lvl="1" indent="-228600" algn="l" defTabSz="1066800" rtl="0">
            <a:lnSpc>
              <a:spcPct val="90000"/>
            </a:lnSpc>
            <a:spcBef>
              <a:spcPct val="0"/>
            </a:spcBef>
            <a:spcAft>
              <a:spcPct val="15000"/>
            </a:spcAft>
            <a:buChar char="•"/>
          </a:pPr>
          <a:r>
            <a:rPr lang="x-none" sz="2400" kern="1200"/>
            <a:t>Pab them qhov nqi tuav pov hwm hauv Medicare Part B</a:t>
          </a:r>
        </a:p>
        <a:p>
          <a:pPr marL="228600" lvl="1" indent="-228600" algn="l" defTabSz="1066800" rtl="0">
            <a:lnSpc>
              <a:spcPct val="90000"/>
            </a:lnSpc>
            <a:spcBef>
              <a:spcPct val="0"/>
            </a:spcBef>
            <a:spcAft>
              <a:spcPct val="15000"/>
            </a:spcAft>
            <a:buChar char="•"/>
          </a:pPr>
          <a:r>
            <a:rPr lang="x-none" sz="2400" kern="1200"/>
            <a:t>Tsis tas li xwb tej zaum kuj tseem yuav pab them cov nqi sib koom them thiab cov nqi tuav pov hwm, cov nqi uas yuav tsum tau xub them kom txwm ua ntej hauv Medicare tib si thiab</a:t>
          </a:r>
        </a:p>
      </dsp:txBody>
      <dsp:txXfrm>
        <a:off x="0" y="413173"/>
        <a:ext cx="9300684" cy="1142726"/>
      </dsp:txXfrm>
    </dsp:sp>
    <dsp:sp modelId="{2DA11BB7-A651-4E79-9794-A5A3B7C17E48}">
      <dsp:nvSpPr>
        <dsp:cNvPr id="0" name=""/>
        <dsp:cNvSpPr/>
      </dsp:nvSpPr>
      <dsp:spPr>
        <a:xfrm>
          <a:off x="377494" y="0"/>
          <a:ext cx="7664130" cy="413437"/>
        </a:xfrm>
        <a:prstGeom prst="roundRect">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6081" tIns="0" rIns="246081" bIns="0" numCol="1" spcCol="1270" rtlCol="0" anchor="ctr" anchorCtr="0">
          <a:noAutofit/>
        </a:bodyPr>
        <a:lstStyle/>
        <a:p>
          <a:pPr marL="0" lvl="0" indent="0" algn="l" defTabSz="1244600" rtl="0">
            <a:lnSpc>
              <a:spcPct val="90000"/>
            </a:lnSpc>
            <a:spcBef>
              <a:spcPct val="0"/>
            </a:spcBef>
            <a:spcAft>
              <a:spcPct val="35000"/>
            </a:spcAft>
            <a:buNone/>
          </a:pPr>
          <a:r>
            <a:rPr lang="x-none" sz="2800" b="1" kern="1200" dirty="0">
              <a:solidFill>
                <a:srgbClr val="C00000"/>
              </a:solidFill>
              <a:hlinkClick xmlns:r="http://schemas.openxmlformats.org/officeDocument/2006/relationships" r:id="rId1">
                <a:extLst>
                  <a:ext uri="{A12FA001-AC4F-418D-AE19-62706E023703}">
                    <ahyp:hlinkClr xmlns:ahyp="http://schemas.microsoft.com/office/drawing/2018/hyperlinkcolor" val="tx"/>
                  </a:ext>
                </a:extLst>
              </a:hlinkClick>
            </a:rPr>
            <a:t>Medicare Cov Khoos Kas Txuag Nyiaj </a:t>
          </a:r>
          <a:endParaRPr lang="en-US" sz="2800" kern="1200" dirty="0">
            <a:solidFill>
              <a:srgbClr val="C00000"/>
            </a:solidFill>
          </a:endParaRPr>
        </a:p>
      </dsp:txBody>
      <dsp:txXfrm>
        <a:off x="397676" y="20182"/>
        <a:ext cx="7623766" cy="373073"/>
      </dsp:txXfrm>
    </dsp:sp>
    <dsp:sp modelId="{E128DCBD-F30F-44C5-90CA-4777D044AE2F}">
      <dsp:nvSpPr>
        <dsp:cNvPr id="0" name=""/>
        <dsp:cNvSpPr/>
      </dsp:nvSpPr>
      <dsp:spPr>
        <a:xfrm>
          <a:off x="0" y="1934027"/>
          <a:ext cx="9300684" cy="1356987"/>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1836" tIns="23920" rIns="721836" bIns="170688" numCol="1" spcCol="1270" rtlCol="0" anchor="t" anchorCtr="0">
          <a:noAutofit/>
        </a:bodyPr>
        <a:lstStyle/>
        <a:p>
          <a:pPr marL="228600" lvl="1" indent="-228600" algn="l" defTabSz="1066800" rtl="0">
            <a:lnSpc>
              <a:spcPct val="90000"/>
            </a:lnSpc>
            <a:spcBef>
              <a:spcPct val="0"/>
            </a:spcBef>
            <a:spcAft>
              <a:spcPct val="15000"/>
            </a:spcAft>
            <a:buChar char="•"/>
          </a:pPr>
          <a:r>
            <a:rPr lang="x-none" sz="2400" kern="1200" dirty="0"/>
            <a:t>Kev pab them nqi rau cov tshuaj uas muaj ntawv yuav tshuaj hauv Medicare.</a:t>
          </a:r>
        </a:p>
        <a:p>
          <a:pPr marL="228600" lvl="1" indent="-228600" algn="l" defTabSz="1066800" rtl="0">
            <a:lnSpc>
              <a:spcPct val="90000"/>
            </a:lnSpc>
            <a:spcBef>
              <a:spcPct val="0"/>
            </a:spcBef>
            <a:spcAft>
              <a:spcPct val="15000"/>
            </a:spcAft>
            <a:buChar char="•"/>
          </a:pPr>
          <a:r>
            <a:rPr lang="x-none" sz="2400" kern="1200" dirty="0"/>
            <a:t>Luv cov nqi tuav pov hwm, cov nqi uas yuav tsum tau xub </a:t>
          </a:r>
          <a:r>
            <a:rPr lang="x-none" sz="2400" kern="1200" dirty="0">
              <a:solidFill>
                <a:schemeClr val="tx1"/>
              </a:solidFill>
            </a:rPr>
            <a:t>them kom txwm ua ntej, thiab cov nqi sib koom them hauv Part D uas yog saib raws li cov nyiaj khwv tau los thiab cov </a:t>
          </a:r>
          <a:r>
            <a:rPr lang="x-none" sz="2400" kern="1200" dirty="0"/>
            <a:t>khoom vaj khoom tsev.</a:t>
          </a:r>
        </a:p>
      </dsp:txBody>
      <dsp:txXfrm>
        <a:off x="0" y="1934027"/>
        <a:ext cx="9300684" cy="1356987"/>
      </dsp:txXfrm>
    </dsp:sp>
    <dsp:sp modelId="{5C328C96-D91F-4CCB-9D95-C0651D0CF141}">
      <dsp:nvSpPr>
        <dsp:cNvPr id="0" name=""/>
        <dsp:cNvSpPr/>
      </dsp:nvSpPr>
      <dsp:spPr>
        <a:xfrm>
          <a:off x="451410" y="2322345"/>
          <a:ext cx="8841568" cy="20671"/>
        </a:xfrm>
        <a:prstGeom prst="roundRect">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6081" tIns="0" rIns="246081" bIns="0" numCol="1" spcCol="1270" rtlCol="0" anchor="ctr" anchorCtr="0">
          <a:noAutofit/>
        </a:bodyPr>
        <a:lstStyle/>
        <a:p>
          <a:pPr marL="0" lvl="0" indent="0" algn="l" defTabSz="1066800" rtl="0">
            <a:lnSpc>
              <a:spcPct val="90000"/>
            </a:lnSpc>
            <a:spcBef>
              <a:spcPct val="0"/>
            </a:spcBef>
            <a:spcAft>
              <a:spcPct val="35000"/>
            </a:spcAft>
            <a:buNone/>
          </a:pPr>
          <a:r>
            <a:rPr lang="x-none" sz="2400" b="1" kern="1200" dirty="0">
              <a:solidFill>
                <a:srgbClr val="C00000"/>
              </a:solidFill>
              <a:hlinkClick xmlns:r="http://schemas.openxmlformats.org/officeDocument/2006/relationships" r:id="rId2">
                <a:extLst>
                  <a:ext uri="{A12FA001-AC4F-418D-AE19-62706E023703}">
                    <ahyp:hlinkClr xmlns:ahyp="http://schemas.microsoft.com/office/drawing/2018/hyperlinkcolor" val="tx"/>
                  </a:ext>
                </a:extLst>
              </a:hlinkClick>
            </a:rPr>
            <a:t>Extra Help (Cov Nyiaj Pab Rau Cov Neeg Khwv Tau Nyiaj Tsawg)</a:t>
          </a:r>
          <a:endParaRPr lang="en-US" sz="2400" kern="1200" dirty="0">
            <a:solidFill>
              <a:srgbClr val="C00000"/>
            </a:solidFill>
          </a:endParaRPr>
        </a:p>
      </dsp:txBody>
      <dsp:txXfrm>
        <a:off x="452419" y="2323354"/>
        <a:ext cx="8839550" cy="18653"/>
      </dsp:txXfrm>
    </dsp:sp>
    <dsp:sp modelId="{DBEE6CB2-8397-4670-B430-48325A9FF035}">
      <dsp:nvSpPr>
        <dsp:cNvPr id="0" name=""/>
        <dsp:cNvSpPr/>
      </dsp:nvSpPr>
      <dsp:spPr>
        <a:xfrm>
          <a:off x="0" y="3739060"/>
          <a:ext cx="9300684" cy="348174"/>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1836" tIns="23920" rIns="721836" bIns="170688" numCol="1" spcCol="1270" rtlCol="0" anchor="t" anchorCtr="0">
          <a:noAutofit/>
        </a:bodyPr>
        <a:lstStyle/>
        <a:p>
          <a:pPr marL="228600" lvl="1" indent="-228600" algn="l" defTabSz="1066800" rtl="0">
            <a:lnSpc>
              <a:spcPct val="90000"/>
            </a:lnSpc>
            <a:spcBef>
              <a:spcPct val="0"/>
            </a:spcBef>
            <a:spcAft>
              <a:spcPct val="15000"/>
            </a:spcAft>
            <a:buNone/>
          </a:pPr>
          <a:r>
            <a:rPr lang="x-none" sz="2400" kern="1200"/>
            <a:t>Qib kev pab yog nce rau cov nyiaj khwv tau los hauv ib xyoos.</a:t>
          </a:r>
        </a:p>
      </dsp:txBody>
      <dsp:txXfrm>
        <a:off x="0" y="3739060"/>
        <a:ext cx="9300684" cy="348174"/>
      </dsp:txXfrm>
    </dsp:sp>
    <dsp:sp modelId="{CDEAA6E9-2779-4085-BF73-AFDFA0ECACA1}">
      <dsp:nvSpPr>
        <dsp:cNvPr id="0" name=""/>
        <dsp:cNvSpPr/>
      </dsp:nvSpPr>
      <dsp:spPr>
        <a:xfrm>
          <a:off x="333949" y="4663818"/>
          <a:ext cx="7838116" cy="83663"/>
        </a:xfrm>
        <a:prstGeom prst="roundRect">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6081" tIns="0" rIns="246081" bIns="0" numCol="1" spcCol="1270" rtlCol="0" anchor="ctr" anchorCtr="0">
          <a:noAutofit/>
        </a:bodyPr>
        <a:lstStyle/>
        <a:p>
          <a:pPr marL="0" lvl="0" indent="0" algn="l" defTabSz="1244600" rtl="0">
            <a:lnSpc>
              <a:spcPct val="90000"/>
            </a:lnSpc>
            <a:spcBef>
              <a:spcPct val="0"/>
            </a:spcBef>
            <a:spcAft>
              <a:spcPct val="35000"/>
            </a:spcAft>
            <a:buNone/>
          </a:pPr>
          <a:r>
            <a:rPr lang="x-none" sz="2800" b="1" kern="1200" dirty="0">
              <a:solidFill>
                <a:srgbClr val="C00000"/>
              </a:solidFill>
              <a:hlinkClick xmlns:r="http://schemas.openxmlformats.org/officeDocument/2006/relationships" r:id="rId3">
                <a:extLst>
                  <a:ext uri="{A12FA001-AC4F-418D-AE19-62706E023703}">
                    <ahyp:hlinkClr xmlns:ahyp="http://schemas.microsoft.com/office/drawing/2018/hyperlinkcolor" val="tx"/>
                  </a:ext>
                </a:extLst>
              </a:hlinkClick>
            </a:rPr>
            <a:t>Lub Khoos Kas Pab Them Nqi Rau Cov Tshuaj Uas Muaj Ntawv Yuav Tshuaj SeniorCare</a:t>
          </a:r>
          <a:endParaRPr lang="en-US" sz="2800" kern="1200" dirty="0">
            <a:solidFill>
              <a:srgbClr val="C00000"/>
            </a:solidFill>
          </a:endParaRPr>
        </a:p>
      </dsp:txBody>
      <dsp:txXfrm>
        <a:off x="338033" y="4667902"/>
        <a:ext cx="7829948" cy="75495"/>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9F69681-F9E5-40CF-A4A4-B7C7B277D07A}"/>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pPr rtl="0"/>
            <a:endParaRPr lang="en-US"/>
          </a:p>
        </p:txBody>
      </p:sp>
      <p:sp>
        <p:nvSpPr>
          <p:cNvPr id="3" name="Date Placeholder 2">
            <a:extLst>
              <a:ext uri="{FF2B5EF4-FFF2-40B4-BE49-F238E27FC236}">
                <a16:creationId xmlns:a16="http://schemas.microsoft.com/office/drawing/2014/main" id="{D123315F-9283-45AA-9460-E28CAF00DF25}"/>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pPr rtl="0"/>
            <a:fld id="{F4AEF1D8-FE66-40DE-BEA9-F264C3085218}" type="datetimeFigureOut">
              <a:rPr lang="en-US" smtClean="0"/>
              <a:t>8/5/2025</a:t>
            </a:fld>
            <a:endParaRPr lang="en-US"/>
          </a:p>
        </p:txBody>
      </p:sp>
      <p:sp>
        <p:nvSpPr>
          <p:cNvPr id="4" name="Footer Placeholder 3">
            <a:extLst>
              <a:ext uri="{FF2B5EF4-FFF2-40B4-BE49-F238E27FC236}">
                <a16:creationId xmlns:a16="http://schemas.microsoft.com/office/drawing/2014/main" id="{EB9B4B5B-18D2-4E69-9CF2-05B876616DEC}"/>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pPr rtl="0"/>
            <a:endParaRPr lang="en-US"/>
          </a:p>
        </p:txBody>
      </p:sp>
      <p:sp>
        <p:nvSpPr>
          <p:cNvPr id="5" name="Slide Number Placeholder 4">
            <a:extLst>
              <a:ext uri="{FF2B5EF4-FFF2-40B4-BE49-F238E27FC236}">
                <a16:creationId xmlns:a16="http://schemas.microsoft.com/office/drawing/2014/main" id="{4CCD04A1-6621-4342-B69F-5565B8786F7D}"/>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pPr rtl="0"/>
            <a:fld id="{F449BC52-0936-42A9-932D-B81989AEBC12}" type="slidenum">
              <a:rPr lang="en-US" smtClean="0"/>
              <a:t>‹#›</a:t>
            </a:fld>
            <a:endParaRPr lang="en-US"/>
          </a:p>
        </p:txBody>
      </p:sp>
    </p:spTree>
    <p:extLst>
      <p:ext uri="{BB962C8B-B14F-4D97-AF65-F5344CB8AC3E}">
        <p14:creationId xmlns:p14="http://schemas.microsoft.com/office/powerpoint/2010/main" val="22651312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pPr rtl="0"/>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pPr rtl="0"/>
            <a:fld id="{5FF3E348-6D6C-44E4-93D9-F56BB53943EC}" type="datetimeFigureOut">
              <a:rPr lang="en-US" smtClean="0"/>
              <a:t>8/5/2025</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pPr rtl="0"/>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rtl="0"/>
            <a:r>
              <a:rPr lang="x-none"/>
              <a:t>Edit Master text styles</a:t>
            </a:r>
          </a:p>
          <a:p>
            <a:pPr lvl="1" rtl="0"/>
            <a:r>
              <a:rPr lang="x-none"/>
              <a:t>Second level</a:t>
            </a:r>
          </a:p>
          <a:p>
            <a:pPr lvl="2" rtl="0"/>
            <a:r>
              <a:rPr lang="x-none"/>
              <a:t>Third level</a:t>
            </a:r>
          </a:p>
          <a:p>
            <a:pPr lvl="3" rtl="0"/>
            <a:r>
              <a:rPr lang="x-none"/>
              <a:t>Fourth level</a:t>
            </a:r>
          </a:p>
          <a:p>
            <a:pPr lvl="4" rtl="0"/>
            <a:r>
              <a:rPr lang="x-none"/>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pPr rtl="0"/>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pPr rtl="0"/>
            <a:fld id="{7C9C807D-BE9E-427D-9F45-69604B66C095}" type="slidenum">
              <a:rPr lang="en-US" smtClean="0"/>
              <a:t>‹#›</a:t>
            </a:fld>
            <a:endParaRPr lang="en-US"/>
          </a:p>
        </p:txBody>
      </p:sp>
    </p:spTree>
    <p:extLst>
      <p:ext uri="{BB962C8B-B14F-4D97-AF65-F5344CB8AC3E}">
        <p14:creationId xmlns:p14="http://schemas.microsoft.com/office/powerpoint/2010/main" val="18049982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medicare.gov/basics/costs/medicare-costs"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medicare.gov/basics/costs/medicare-costs"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www.medicare.gov/basics/costs/medicare-costs"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www.medicare.gov/basics/costs/medicare-costs"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www.medicare.gov/basics/costs/medicare-costs"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3" Type="http://schemas.openxmlformats.org/officeDocument/2006/relationships/hyperlink" Target="http://www.medicare.gov/" TargetMode="External"/><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3" Type="http://schemas.openxmlformats.org/officeDocument/2006/relationships/hyperlink" Target="http://www.medicare.gov/" TargetMode="External"/><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3" Type="http://schemas.openxmlformats.org/officeDocument/2006/relationships/hyperlink" Target="https://www.medicare.gov/basics/costs/medicare-costs" TargetMode="External"/><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x-none"/>
              <a:t>Nyob zoo thiab zoo siab txais tos rau xuv ntaub ntawv qhia paub no uas yog hu ua Zoo Siab Txais Tos rau Medicare.  </a:t>
            </a:r>
          </a:p>
          <a:p>
            <a:pPr rtl="0"/>
            <a:endParaRPr lang="en-US" dirty="0"/>
          </a:p>
          <a:p>
            <a:pPr rtl="0"/>
            <a:r>
              <a:rPr lang="x-none"/>
              <a:t>Lub khoos kas no yog ua tawm los ntawm WI Department of Health Services (Feem Hauj Lwm Saib Xyuas Kev Noj Qab Haus Huv), uas yog tus khiav Lav Wisconsin lub Health Insurance Assistance Program (Lub Khoos Kas Pab Tuav Pov Hwm Kho Mob) los sis SHIP, uas yog ib qho kev pab cuam zej tsoom hauv cheeb tsam rau cov neeg muaj Medicare.  Txhua lub lav puav leej muaj lub khoos kas SHIP.  Hauv Wisconsin, koj tuaj yeem tau txais kev pab pub dawb thiab ncaj ncees txog Medicare los ntawm SHIP tus kws pab tswv yim hauv zos los sis ib qho ntawm peb cov xov tooj muab kev pab uas hu dawb.</a:t>
            </a:r>
          </a:p>
          <a:p>
            <a:pPr rtl="0"/>
            <a:endParaRPr lang="en-US" b="1" dirty="0"/>
          </a:p>
          <a:p>
            <a:pPr rtl="0"/>
            <a:r>
              <a:rPr lang="x-none" b="0"/>
              <a:t>Koj tuaj yeem rub cov slides nthuav qhia no tawm tau los ntawm kev nias rau qhov chaw txuas hauv cov lus piav qhia txog daim vis dis aus hauv YouTube los sis mus rau gwaar.org/educational-videos-for-medicare-outreach. </a:t>
            </a:r>
          </a:p>
        </p:txBody>
      </p:sp>
      <p:sp>
        <p:nvSpPr>
          <p:cNvPr id="4" name="Slide Number Placeholder 3"/>
          <p:cNvSpPr>
            <a:spLocks noGrp="1"/>
          </p:cNvSpPr>
          <p:nvPr>
            <p:ph type="sldNum" sz="quarter" idx="10"/>
          </p:nvPr>
        </p:nvSpPr>
        <p:spPr/>
        <p:txBody>
          <a:bodyPr rtlCol="0"/>
          <a:lstStyle/>
          <a:p>
            <a:pPr rtl="0"/>
            <a:fld id="{7C9C807D-BE9E-427D-9F45-69604B66C095}" type="slidenum">
              <a:rPr lang="en-US" smtClean="0"/>
              <a:t>1</a:t>
            </a:fld>
            <a:endParaRPr lang="en-US"/>
          </a:p>
        </p:txBody>
      </p:sp>
    </p:spTree>
    <p:extLst>
      <p:ext uri="{BB962C8B-B14F-4D97-AF65-F5344CB8AC3E}">
        <p14:creationId xmlns:p14="http://schemas.microsoft.com/office/powerpoint/2010/main" val="28908272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r>
              <a:rPr lang="x-none"/>
              <a:t>Qhov no sua cov ntsiab lus rau Ntu 1 hais txog lub khoos kas Zoo Siab Txais Tos rau Medicare.  Kuv vam tias cov ntaub ntawv no yuav pab tau koj. Ntu tom ntej hauv xuv ntaub ntawv no yuav hais txog Medicare Basics, suav nrog Medicare Part A thiab B.</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x-none"/>
              <a:t>Qhov kev nthuav qhia no yog muab rau koj los ntawm Lav Wisconsin lub Health Insurance Assistance Program (Lub Khoos Kas Pab Tuav Pov Hwm Kho Mob) los sis SHIP, uas yog ib qho kev pab cuam zej tsoom hauv zos uas muab kev pab pub dawb thiab ncaj ncees rau cov neeg muaj Medicare. Yog tias koj muaj lus nug txog Medicare, ces hu rau ib tug ntawm peb cov xov tooj muab kev pab uas hu dawb los sis hu rau tus kws pab tswv yim SHIP Medicare hauv zos kiag tam siv. Koj tsis tas yuav mus ib leeg! </a:t>
            </a:r>
          </a:p>
        </p:txBody>
      </p:sp>
      <p:sp>
        <p:nvSpPr>
          <p:cNvPr id="4" name="Slide Number Placeholder 3"/>
          <p:cNvSpPr>
            <a:spLocks noGrp="1"/>
          </p:cNvSpPr>
          <p:nvPr>
            <p:ph type="sldNum" sz="quarter" idx="10"/>
          </p:nvPr>
        </p:nvSpPr>
        <p:spPr/>
        <p:txBody>
          <a:bodyPr rtlCol="0"/>
          <a:lstStyle/>
          <a:p>
            <a:pPr rtl="0"/>
            <a:fld id="{7C9C807D-BE9E-427D-9F45-69604B66C095}" type="slidenum">
              <a:rPr lang="en-US" smtClean="0"/>
              <a:t>10</a:t>
            </a:fld>
            <a:endParaRPr lang="en-US"/>
          </a:p>
        </p:txBody>
      </p:sp>
    </p:spTree>
    <p:extLst>
      <p:ext uri="{BB962C8B-B14F-4D97-AF65-F5344CB8AC3E}">
        <p14:creationId xmlns:p14="http://schemas.microsoft.com/office/powerpoint/2010/main" val="30868626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x-none"/>
              <a:t>Nyob zoo thiab zoo siab txais tos rau xuv ntaub ntawv qhia paub no uas yog hu ua Zoo Siab Txais Tos rau Medicare.  </a:t>
            </a:r>
          </a:p>
          <a:p>
            <a:pPr rtl="0"/>
            <a:endParaRPr lang="en-US" dirty="0"/>
          </a:p>
          <a:p>
            <a:pPr rtl="0"/>
            <a:r>
              <a:rPr lang="x-none"/>
              <a:t>Lub khoos kas no yog ua tawm los ntawm WI Department of Health Services (Feem Hauj Lwm Saib Xyuas Kev Noj Qab Haus Huv), uas yog tus khiav Lav Wisconsin lub Health Insurance Assistance Program (Lub Khoos Kas Pab Tuav Pov Hwm Kho Mob) los sis SHIP, uas yog ib qho kev pab cuam zej tsoom hauv cheeb tsam rau cov neeg muaj Medicare.  Txhua lub lav puav leej muaj lub khoos kas SHIP.  Hauv Wisconsin, koj tuaj yeem tau txais kev pab pub dawb thiab ncaj ncees txog Medicare los ntawm SHIP tus kws pab tswv yim hauv zos los sis ib qho ntawm peb cov xov tooj muab kev pab uas hu dawb.</a:t>
            </a:r>
          </a:p>
          <a:p>
            <a:pPr rtl="0"/>
            <a:endParaRPr lang="en-US" b="1" dirty="0"/>
          </a:p>
          <a:p>
            <a:pPr rtl="0"/>
            <a:r>
              <a:rPr lang="x-none" b="0"/>
              <a:t>Koj tuaj yeem rub cov slides nthuav qhia no tawm tau los ntawm kev nias rau qhov chaw txuas hauv cov lus piav qhia txog daim vis dis aus hauv YouTube los sis mus rau gwaar.org/educational-videos-for-medicare-outreach. </a:t>
            </a:r>
          </a:p>
        </p:txBody>
      </p:sp>
      <p:sp>
        <p:nvSpPr>
          <p:cNvPr id="4" name="Slide Number Placeholder 3"/>
          <p:cNvSpPr>
            <a:spLocks noGrp="1"/>
          </p:cNvSpPr>
          <p:nvPr>
            <p:ph type="sldNum" sz="quarter" idx="10"/>
          </p:nvPr>
        </p:nvSpPr>
        <p:spPr/>
        <p:txBody>
          <a:bodyPr rtlCol="0"/>
          <a:lstStyle/>
          <a:p>
            <a:pPr rtl="0"/>
            <a:fld id="{7C9C807D-BE9E-427D-9F45-69604B66C095}" type="slidenum">
              <a:rPr lang="en-US" smtClean="0"/>
              <a:t>11</a:t>
            </a:fld>
            <a:endParaRPr lang="en-US"/>
          </a:p>
        </p:txBody>
      </p:sp>
    </p:spTree>
    <p:extLst>
      <p:ext uri="{BB962C8B-B14F-4D97-AF65-F5344CB8AC3E}">
        <p14:creationId xmlns:p14="http://schemas.microsoft.com/office/powerpoint/2010/main" val="4628544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x-none"/>
              <a:t>Lub khoos kas no tau txais kev txhawb pab los ntawm pob nyiaj pab los ntawm tsoom hwv teb chaws Lub Loos Kam Tswj Hwm Kev Ua Neej Nyob Rau Lub Zej Zog.</a:t>
            </a:r>
          </a:p>
        </p:txBody>
      </p:sp>
      <p:sp>
        <p:nvSpPr>
          <p:cNvPr id="4" name="Slide Number Placeholder 3"/>
          <p:cNvSpPr>
            <a:spLocks noGrp="1"/>
          </p:cNvSpPr>
          <p:nvPr>
            <p:ph type="sldNum" sz="quarter" idx="5"/>
          </p:nvPr>
        </p:nvSpPr>
        <p:spPr/>
        <p:txBody>
          <a:bodyPr rtlCol="0"/>
          <a:lstStyle/>
          <a:p>
            <a:pPr rtl="0"/>
            <a:fld id="{7C9C807D-BE9E-427D-9F45-69604B66C095}" type="slidenum">
              <a:rPr lang="en-US" smtClean="0"/>
              <a:t>12</a:t>
            </a:fld>
            <a:endParaRPr lang="en-US"/>
          </a:p>
        </p:txBody>
      </p:sp>
    </p:spTree>
    <p:extLst>
      <p:ext uri="{BB962C8B-B14F-4D97-AF65-F5344CB8AC3E}">
        <p14:creationId xmlns:p14="http://schemas.microsoft.com/office/powerpoint/2010/main" val="8793147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r>
              <a:rPr lang="x-none"/>
              <a:t>Lub khoos kas no yuav muab cov ntsiab lus qhia txog Medicare thiab muab faib ua 6 ntu.</a:t>
            </a:r>
            <a:endParaRPr lang="en-US" dirty="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x-none" b="1"/>
              <a:t>Koj tuaj yeem nrhiav cov ntaub ntawv no kom ntxaws ntxiv tau hauv koj Phau Ntawv Qhia Rau Medicare thiab Koj, uas yog yeej tau muab xa tuaj mus rau cov neeg muaj Medicare lawm thiab kuj tseem tuaj yeem nrhiav tau ntawm tus vev xaib Medicare.gov tib si thiab.  Txhawm rau kom nkag siab yooj yim, peb thov txhawb kom koj saib cov ntu ntawm xuv ntaub ntawv no kom raws ib ntu zuj zus. </a:t>
            </a:r>
            <a:endParaRPr lang="en-US" b="1" dirty="0">
              <a:solidFill>
                <a:srgbClr val="FF0000"/>
              </a:solidFill>
            </a:endParaRPr>
          </a:p>
        </p:txBody>
      </p:sp>
      <p:sp>
        <p:nvSpPr>
          <p:cNvPr id="4" name="Slide Number Placeholder 3"/>
          <p:cNvSpPr>
            <a:spLocks noGrp="1"/>
          </p:cNvSpPr>
          <p:nvPr>
            <p:ph type="sldNum" sz="quarter" idx="10"/>
          </p:nvPr>
        </p:nvSpPr>
        <p:spPr/>
        <p:txBody>
          <a:bodyPr rtlCol="0"/>
          <a:lstStyle/>
          <a:p>
            <a:pPr rtl="0"/>
            <a:fld id="{7C9C807D-BE9E-427D-9F45-69604B66C095}" type="slidenum">
              <a:rPr lang="en-US" smtClean="0"/>
              <a:t>13</a:t>
            </a:fld>
            <a:endParaRPr lang="en-US"/>
          </a:p>
        </p:txBody>
      </p:sp>
    </p:spTree>
    <p:extLst>
      <p:ext uri="{BB962C8B-B14F-4D97-AF65-F5344CB8AC3E}">
        <p14:creationId xmlns:p14="http://schemas.microsoft.com/office/powerpoint/2010/main" val="5027260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a:p>
          <a:p>
            <a:pPr rtl="0"/>
            <a:r>
              <a:rPr lang="x-none"/>
              <a:t>Zoo siab txais tos rau Ntu 2 ntawm xuv ntaub ntawv no.  Nyob rau ntu kawg peb tau tham txog tias sev yuav teev npe nkag li cas thiab thaum twg, Tam sim no cia peb los tham txog qee cov Medicare Basics.</a:t>
            </a:r>
          </a:p>
        </p:txBody>
      </p:sp>
      <p:sp>
        <p:nvSpPr>
          <p:cNvPr id="4" name="Slide Number Placeholder 3"/>
          <p:cNvSpPr>
            <a:spLocks noGrp="1"/>
          </p:cNvSpPr>
          <p:nvPr>
            <p:ph type="sldNum" sz="quarter" idx="10"/>
          </p:nvPr>
        </p:nvSpPr>
        <p:spPr/>
        <p:txBody>
          <a:bodyPr rtlCol="0"/>
          <a:lstStyle/>
          <a:p>
            <a:pPr rtl="0"/>
            <a:fld id="{7C9C807D-BE9E-427D-9F45-69604B66C095}" type="slidenum">
              <a:rPr lang="en-US" smtClean="0"/>
              <a:t>14</a:t>
            </a:fld>
            <a:endParaRPr lang="en-US"/>
          </a:p>
        </p:txBody>
      </p:sp>
    </p:spTree>
    <p:extLst>
      <p:ext uri="{BB962C8B-B14F-4D97-AF65-F5344CB8AC3E}">
        <p14:creationId xmlns:p14="http://schemas.microsoft.com/office/powerpoint/2010/main" val="8770461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x-none" dirty="0"/>
              <a:t>Daim phiaj ziam no muab cov ntsiab lus qhia luv-luv txog yam uas txhua ntu ntawm Medicare pab them nqi rau. </a:t>
            </a:r>
          </a:p>
          <a:p>
            <a:pPr rtl="0"/>
            <a:r>
              <a:rPr lang="x-none" dirty="0"/>
              <a:t>	Part A:  Pab them nqi rau kev saib xyuas neeg mob sab hauv nyob hauv tsev kho mob thiab cov chaw tu neeg mob uas muaj qauv tes zoo nrog rau lub kev saib xyuas tus neeg mob thaum yuav tag sim neej, kev saib xyuas kho mob hauv tsev, thiab ntshav uas koj yuav tau txais tam li yog tus neeg mob sab hauv.</a:t>
            </a:r>
          </a:p>
          <a:p>
            <a:pPr rtl="0"/>
            <a:r>
              <a:rPr lang="x-none" dirty="0"/>
              <a:t>	Part B:  Pab them nqi rau cov kev pab cuam los ntawm cov kws kho mob, kev saib xyuas neeg mob sab nrauv, kev kho mob hauv tsev, thiab ntau yam kev pab cuam ua kev tiv thaiv.</a:t>
            </a:r>
          </a:p>
          <a:p>
            <a:pPr rtl="0"/>
            <a:r>
              <a:rPr lang="x-none" dirty="0"/>
              <a:t>	(</a:t>
            </a:r>
            <a:r>
              <a:rPr lang="x-none" b="1" i="1" dirty="0"/>
              <a:t>Part A thiab part B yog xam tias yog Original Medicare.)</a:t>
            </a:r>
          </a:p>
          <a:p>
            <a:pPr rtl="0"/>
            <a:r>
              <a:rPr lang="x-none" dirty="0"/>
              <a:t>	Cov Phiaj Xwm Medicare Advantage (uas hu ua Part C):  Yog ib txoj hauv kev xaiv rau Original Medicare.  Cov phiaj xwm no raug tswj los ntawm cov tuam txhab tuav pov hwm ntiag tug uas muaj ntawv cog lus nrog Medicare.  Cov phiaj xwm no suav nrog Part A thiab B thiab feem ntau yog Part D.</a:t>
            </a:r>
          </a:p>
          <a:p>
            <a:pPr rtl="0"/>
            <a:r>
              <a:rPr lang="x-none" dirty="0"/>
              <a:t>	Part D:  Pab them nqi rau cov nqi tshuaj uas muaj ntawv yuav tshuaj. Cov phiaj xwm no yog khiav dej num los ntawm cov tuam txhab tuav pov hwm ntiag tug uas ua raws li cov cai teev tseg los ntawm Medicare. </a:t>
            </a:r>
          </a:p>
          <a:p>
            <a:pPr rtl="0"/>
            <a:endParaRPr lang="en-US" dirty="0"/>
          </a:p>
          <a:p>
            <a:pPr rtl="0"/>
            <a:endParaRPr lang="en-US" dirty="0"/>
          </a:p>
        </p:txBody>
      </p:sp>
      <p:sp>
        <p:nvSpPr>
          <p:cNvPr id="4" name="Slide Number Placeholder 3"/>
          <p:cNvSpPr>
            <a:spLocks noGrp="1"/>
          </p:cNvSpPr>
          <p:nvPr>
            <p:ph type="sldNum" sz="quarter" idx="10"/>
          </p:nvPr>
        </p:nvSpPr>
        <p:spPr/>
        <p:txBody>
          <a:bodyPr rtlCol="0"/>
          <a:lstStyle/>
          <a:p>
            <a:pPr rtl="0"/>
            <a:fld id="{7C9C807D-BE9E-427D-9F45-69604B66C095}" type="slidenum">
              <a:rPr lang="en-US" smtClean="0"/>
              <a:t>15</a:t>
            </a:fld>
            <a:endParaRPr lang="en-US"/>
          </a:p>
        </p:txBody>
      </p:sp>
    </p:spTree>
    <p:extLst>
      <p:ext uri="{BB962C8B-B14F-4D97-AF65-F5344CB8AC3E}">
        <p14:creationId xmlns:p14="http://schemas.microsoft.com/office/powerpoint/2010/main" val="2678608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x-none"/>
              <a:t>Cia peb los saib kom ntxaws zog ntxiv txog cov nyiaj txiaj ntsig ntawm Part A.</a:t>
            </a:r>
          </a:p>
        </p:txBody>
      </p:sp>
      <p:sp>
        <p:nvSpPr>
          <p:cNvPr id="4" name="Slide Number Placeholder 3"/>
          <p:cNvSpPr>
            <a:spLocks noGrp="1"/>
          </p:cNvSpPr>
          <p:nvPr>
            <p:ph type="sldNum" sz="quarter" idx="10"/>
          </p:nvPr>
        </p:nvSpPr>
        <p:spPr/>
        <p:txBody>
          <a:bodyPr rtlCol="0"/>
          <a:lstStyle/>
          <a:p>
            <a:pPr rtl="0"/>
            <a:fld id="{7C9C807D-BE9E-427D-9F45-69604B66C095}" type="slidenum">
              <a:rPr lang="en-US" smtClean="0"/>
              <a:t>16</a:t>
            </a:fld>
            <a:endParaRPr lang="en-US"/>
          </a:p>
        </p:txBody>
      </p:sp>
    </p:spTree>
    <p:extLst>
      <p:ext uri="{BB962C8B-B14F-4D97-AF65-F5344CB8AC3E}">
        <p14:creationId xmlns:p14="http://schemas.microsoft.com/office/powerpoint/2010/main" val="16648204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r>
              <a:rPr lang="x-none"/>
              <a:t>Part A pab them nqi rau cov nqi:</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x-none"/>
              <a:t>Kev saib xyuas tus neeg mob sab hauv nyob hauv tsev kho mob los sis lub chaw tu neeg mob uas muaj qauv tes zoo.  Tsis tas li xwb, nws kuj tseem yuav pab them nqi rau cov ntshav uas tej zaum koj yuav tuaj yeem tau txais tam li yog tus neeg mob hauv, kev saib xyuas kho mob hauv tsev, thiab kev saib xyuas tus neeg mob uas yuav tag sim neej.</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alt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x-none"/>
              <a:t>NWS tsis pab them nqi rau</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x-none"/>
              <a:t>Kev tu neeg mob ntiag tug</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x-none"/>
              <a:t>Chav pw ntiag tug</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x-none"/>
              <a:t>TV los sis xov tooj yog tias tsev kho mob nws sau nws nqi rau cov ntawd</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x-none"/>
              <a:t>Cov khoom saib xyuas tus kheej xws li rab chais hwj txwv los sis thom khwm khau khiab</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x-none"/>
              <a:t>Los sis kev saib xyuas pab tu (uas tsis yog kev saib xyuas uas muaj qauv tes zoo) hauv tsev laus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a:p>
          <a:p>
            <a:pPr rtl="0"/>
            <a:endParaRPr lang="en-US" dirty="0"/>
          </a:p>
        </p:txBody>
      </p:sp>
      <p:sp>
        <p:nvSpPr>
          <p:cNvPr id="4" name="Slide Number Placeholder 3"/>
          <p:cNvSpPr>
            <a:spLocks noGrp="1"/>
          </p:cNvSpPr>
          <p:nvPr>
            <p:ph type="sldNum" sz="quarter" idx="10"/>
          </p:nvPr>
        </p:nvSpPr>
        <p:spPr/>
        <p:txBody>
          <a:bodyPr rtlCol="0"/>
          <a:lstStyle/>
          <a:p>
            <a:pPr rtl="0"/>
            <a:fld id="{7C9C807D-BE9E-427D-9F45-69604B66C095}" type="slidenum">
              <a:rPr lang="en-US" smtClean="0"/>
              <a:t>17</a:t>
            </a:fld>
            <a:endParaRPr lang="en-US"/>
          </a:p>
        </p:txBody>
      </p:sp>
    </p:spTree>
    <p:extLst>
      <p:ext uri="{BB962C8B-B14F-4D97-AF65-F5344CB8AC3E}">
        <p14:creationId xmlns:p14="http://schemas.microsoft.com/office/powerpoint/2010/main" val="33077292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x-none"/>
              <a:t>Cov neeg feem coob tsis them tus nqi tuav pov hwm rau Part A. Cov neeg uas tau them se rau Xaus Saus tsawg dua 10 xyoo yuav tsum tau them tus nqi tuav pov hwm.</a:t>
            </a:r>
          </a:p>
          <a:p>
            <a:pPr rtl="0"/>
            <a:r>
              <a:rPr lang="x-none"/>
              <a:t>Muaj ib qho nqi uas yuav tsum tau xub them kom txwm ua ntej rau Part A. </a:t>
            </a:r>
            <a:r>
              <a:rPr lang="x-none" i="1"/>
              <a:t>Qhov nqi uas yuav tsum tau xub them kom txwm ua ntej yog saib raws li ncua sij hawm tau txais nyiaj txiaj ntsig (uas ntev txog 60 hnub). </a:t>
            </a:r>
            <a:r>
              <a:rPr lang="x-none"/>
              <a:t>Ncua sij hawm tau txais nyiaj txiaj ntsig pib nyob rau hnub uas koj tau mus nkag pw hauv tsev kho mob los sis lub chaw tu neeg mob uas muaj qauv tes zoo tam li yog tus neeg mob sab hauv. Ncua sij hawm tau txais nyiaj txiaj ntsig yuav xaus thaum koj tsis tau txais kev saib xyuas kho mob hauv tsev kho mob tam li yog tus neeg mob sab hauv los sis lub chaw tu neeg mob uas muaj qauv tes zoo rau sij hawm 60 hnub sib law liag. Yog tias koj mus pw hauv tsev kho mob los sis lub chaw tu neeg mob uas muaj qauv tes zoo tom qab ncua sij hawm tau txais txiaj ntsig tau xaus lawm, ces ncua sij hawm tau txais txiaj ntsig tshiab yuav pib. </a:t>
            </a:r>
          </a:p>
          <a:p>
            <a:pPr rtl="0"/>
            <a:r>
              <a:rPr lang="x-none"/>
              <a:t>Koj yuav tsum tau them qhov nqi uas yuav tsum tau xub them kom txwm ua ntej hauv tsev kho mob tam li yog tus neeg mob sab hauv Part A rau txhua ncua sij hawm tau txais nyiaj txiaj ntsig. Ncua sij hawm tau txais nyiaj txiaj ntsig tuaj yeem mus thoob plaws lub xyoo.</a:t>
            </a:r>
          </a:p>
          <a:p>
            <a:pPr rtl="0"/>
            <a:endParaRPr lang="en-US" dirty="0"/>
          </a:p>
          <a:p>
            <a:pPr rtl="0"/>
            <a:r>
              <a:rPr lang="x-none"/>
              <a:t>Tej zaum koj kuj tseem yuav tau them cov nyiaj uas tau teev tseg rau ib hnub, los sis "tus nqi sib koom them," thaum koj yog tus neeg mob sab hauv nyob hauv Tsev Kho Mob los sis Lub Chaw Kho Mob Uas Muaj Qauv Tes Zoo.</a:t>
            </a:r>
          </a:p>
          <a:p>
            <a:pPr rtl="0"/>
            <a:endParaRPr lang="en-US" dirty="0"/>
          </a:p>
          <a:p>
            <a:pPr rtl="0"/>
            <a:r>
              <a:rPr lang="x-none"/>
              <a:t>TSIS MUAJ Tus Nqi Sib Koom Them rau kev saib xyuas Kho Mob Hauv Tsev los sis Kev Saib Xyuas Tus Neeg Mob Uas Yuav Tag Sim Neej. Koj yuav tsum ua kom tau raws li qee cov kev cai kom tau txais kev pab them nqi rau kev saib xyuas kho mob hauv tsev los sis kev saib xyuas tus neeg mob uas yuav tag sim neej.</a:t>
            </a:r>
          </a:p>
          <a:p>
            <a:pPr marL="171450" indent="-171450" rtl="0">
              <a:buFont typeface="Arial" panose="020B0604020202020204" pitchFamily="34" charset="0"/>
              <a:buChar char="•"/>
            </a:pPr>
            <a:endParaRPr lang="en-US" dirty="0"/>
          </a:p>
          <a:p>
            <a:pPr marL="171450" indent="-171450" rtl="0">
              <a:buFont typeface="Arial" panose="020B0604020202020204" pitchFamily="34" charset="0"/>
              <a:buChar char="•"/>
            </a:pPr>
            <a:r>
              <a:rPr lang="x-none"/>
              <a:t>Tsis muaj qhov nqi thau hauv hnab los them siab tshaj plaws nrog Original Medicare. (Peb yuav tham txog qhov Kev Tuav Pov Hwm Ntxiv Rau Medicare (los sis Medigap) thiab seb nws yuav pab them cov nqi no tau li cas nyob rau ntu tom ntej.)</a:t>
            </a:r>
          </a:p>
          <a:p>
            <a:pPr marL="171450" indent="-171450" rtl="0">
              <a:buFont typeface="Arial" panose="020B0604020202020204" pitchFamily="34" charset="0"/>
              <a:buChar char="•"/>
            </a:pPr>
            <a:endParaRPr lang="en-US" dirty="0"/>
          </a:p>
          <a:p>
            <a:pPr marL="0" indent="0" rtl="0">
              <a:buFont typeface="Arial" panose="020B0604020202020204" pitchFamily="34" charset="0"/>
              <a:buNone/>
            </a:pPr>
            <a:r>
              <a:rPr lang="x-none"/>
              <a:t>Thov nco ntsoov tias cov nqi yuav hloov pauv txhua xyoo. Txhawm rau saib cov nqi tam sim no nyob hauv Kev Tuav Pov Hwm Hauv Tsev Kho Mob Part A, thov mus saib </a:t>
            </a:r>
            <a:r>
              <a:rPr lang="x-none" sz="1800" u="sng">
                <a:solidFill>
                  <a:srgbClr val="1F3864"/>
                </a:solidFill>
                <a:effectLst/>
                <a:latin typeface="Calibri" panose="020F0502020204030204" pitchFamily="34" charset="0"/>
                <a:ea typeface="Calibri" panose="020F0502020204030204" pitchFamily="34" charset="0"/>
                <a:hlinkClick r:id="rId3"/>
              </a:rPr>
              <a:t>www.medicare.gov/basics/costs/medicare-costs</a:t>
            </a:r>
            <a:r>
              <a:rPr lang="x-none" sz="1800" u="sng">
                <a:solidFill>
                  <a:srgbClr val="1F3864"/>
                </a:solidFill>
                <a:effectLst/>
                <a:latin typeface="Calibri" panose="020F0502020204030204" pitchFamily="34" charset="0"/>
                <a:ea typeface="Calibri" panose="020F0502020204030204" pitchFamily="34" charset="0"/>
              </a:rPr>
              <a:t> .</a:t>
            </a:r>
            <a:endParaRPr lang="en-US" dirty="0"/>
          </a:p>
          <a:p>
            <a:pPr marL="171450" indent="-171450" rtl="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rtlCol="0"/>
          <a:lstStyle/>
          <a:p>
            <a:pPr rtl="0"/>
            <a:fld id="{7C9C807D-BE9E-427D-9F45-69604B66C095}" type="slidenum">
              <a:rPr lang="en-US" smtClean="0"/>
              <a:t>18</a:t>
            </a:fld>
            <a:endParaRPr lang="en-US"/>
          </a:p>
        </p:txBody>
      </p:sp>
    </p:spTree>
    <p:extLst>
      <p:ext uri="{BB962C8B-B14F-4D97-AF65-F5344CB8AC3E}">
        <p14:creationId xmlns:p14="http://schemas.microsoft.com/office/powerpoint/2010/main" val="32156255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x-none"/>
              <a:t>Daim phiaj ziam no qhia txog cov nqi hauv Part A ntsig txog kev mus pw hauv tsev kho mob ntawm tus neeg mob sab hauv.</a:t>
            </a:r>
          </a:p>
          <a:p>
            <a:pPr marL="171450" indent="-171450" rtl="0">
              <a:buFont typeface="Arial" panose="020B0604020202020204" pitchFamily="34" charset="0"/>
              <a:buChar char="•"/>
            </a:pPr>
            <a:r>
              <a:rPr lang="x-none"/>
              <a:t>Rau thawj 60 hnub uas nyob rau hauv tsev kho mob, tus neeg mob yuav tsum them qhov nqi uas yuav tsum tau xub them kom txwm ua ntej hauv Part A; Medicare them cov nqi uas seem ntawd lawm.</a:t>
            </a:r>
          </a:p>
          <a:p>
            <a:pPr marL="171450" indent="-171450" rtl="0">
              <a:buFont typeface="Arial" panose="020B0604020202020204" pitchFamily="34" charset="0"/>
              <a:buChar char="•"/>
            </a:pPr>
            <a:r>
              <a:rPr lang="x-none"/>
              <a:t>Rau hnub 61-90 tus neeg mob yuav tsum them qhov nqi teev tseg rau ib hnub, hu ua qhov nqi sib koom them. Qhov nqi no yuav hloov txhua xyoo. Medicare yuav them cov nqi uas seem ntawd lawm.</a:t>
            </a:r>
          </a:p>
          <a:p>
            <a:pPr marL="171450" indent="-171450" rtl="0">
              <a:buFont typeface="Arial" panose="020B0604020202020204" pitchFamily="34" charset="0"/>
              <a:buChar char="•"/>
            </a:pPr>
            <a:r>
              <a:rPr lang="x-none"/>
              <a:t>Rau hnub 91 – 150, tus neeg mob them qhov nqi sib koom them teev tseg uas siab dua rau ib hnub, thiab Medicare them cov nqi uas seem ntawd lawm.</a:t>
            </a:r>
          </a:p>
          <a:p>
            <a:pPr rtl="0"/>
            <a:endParaRPr lang="en-US" alt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x-none"/>
              <a:t>Txhawm rau pom cov nqi tam sim no rau Medicare Part A Qhov Kev Tuav Pov Hwm Hauv Tsev Kho Mob Rau Tus Neeg Mob Sab Hauv, thov mus saib </a:t>
            </a:r>
            <a:r>
              <a:rPr lang="x-none" sz="1800" u="sng">
                <a:solidFill>
                  <a:srgbClr val="1F3864"/>
                </a:solidFill>
                <a:effectLst/>
                <a:latin typeface="Calibri" panose="020F0502020204030204" pitchFamily="34" charset="0"/>
                <a:ea typeface="Calibri" panose="020F0502020204030204" pitchFamily="34" charset="0"/>
                <a:hlinkClick r:id="rId3"/>
              </a:rPr>
              <a:t>www.medicare.gov/basics/costs/medicare-costs</a:t>
            </a:r>
            <a:r>
              <a:rPr lang="x-none" sz="1800" u="sng">
                <a:solidFill>
                  <a:srgbClr val="1F3864"/>
                </a:solidFill>
                <a:effectLst/>
                <a:latin typeface="Calibri" panose="020F0502020204030204" pitchFamily="34" charset="0"/>
                <a:ea typeface="Calibri" panose="020F0502020204030204" pitchFamily="34" charset="0"/>
              </a:rPr>
              <a:t> </a:t>
            </a:r>
            <a:endParaRPr lang="en-US" dirty="0"/>
          </a:p>
          <a:p>
            <a:pPr marL="171450" indent="-171450" rtl="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rtlCol="0"/>
          <a:lstStyle/>
          <a:p>
            <a:pPr rtl="0"/>
            <a:fld id="{7C9C807D-BE9E-427D-9F45-69604B66C095}" type="slidenum">
              <a:rPr lang="en-US" smtClean="0"/>
              <a:t>19</a:t>
            </a:fld>
            <a:endParaRPr lang="en-US"/>
          </a:p>
        </p:txBody>
      </p:sp>
    </p:spTree>
    <p:extLst>
      <p:ext uri="{BB962C8B-B14F-4D97-AF65-F5344CB8AC3E}">
        <p14:creationId xmlns:p14="http://schemas.microsoft.com/office/powerpoint/2010/main" val="39711761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x-none"/>
              <a:t>Lub khoos kas no tau txais kev txhawb pab los ntawm pob nyiaj pab los ntawm tsoom hwv teb chaws Lub Loos Kam Tswj Hwm Kev Ua Neej Nyob Rau Lub Zej Zog.</a:t>
            </a:r>
          </a:p>
        </p:txBody>
      </p:sp>
      <p:sp>
        <p:nvSpPr>
          <p:cNvPr id="4" name="Slide Number Placeholder 3"/>
          <p:cNvSpPr>
            <a:spLocks noGrp="1"/>
          </p:cNvSpPr>
          <p:nvPr>
            <p:ph type="sldNum" sz="quarter" idx="5"/>
          </p:nvPr>
        </p:nvSpPr>
        <p:spPr/>
        <p:txBody>
          <a:bodyPr rtlCol="0"/>
          <a:lstStyle/>
          <a:p>
            <a:pPr rtl="0"/>
            <a:fld id="{7C9C807D-BE9E-427D-9F45-69604B66C095}" type="slidenum">
              <a:rPr lang="en-US" smtClean="0"/>
              <a:t>2</a:t>
            </a:fld>
            <a:endParaRPr lang="en-US"/>
          </a:p>
        </p:txBody>
      </p:sp>
    </p:spTree>
    <p:extLst>
      <p:ext uri="{BB962C8B-B14F-4D97-AF65-F5344CB8AC3E}">
        <p14:creationId xmlns:p14="http://schemas.microsoft.com/office/powerpoint/2010/main" val="42351585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x-none"/>
              <a:t>Tom qab tau mus pw hauv tsev kho mob tam li tus neeg mob sab hauv uas ntev txog li peb hnub, ces Medicare Part A yuav pab them nqi rau kev pw kho mob hauv lub chaw tu neeg mob uas muaj qauv tes zoo. </a:t>
            </a:r>
          </a:p>
          <a:p>
            <a:pPr marL="171450" indent="-171450" rtl="0">
              <a:buFont typeface="Arial" panose="020B0604020202020204" pitchFamily="34" charset="0"/>
              <a:buChar char="•"/>
            </a:pPr>
            <a:r>
              <a:rPr lang="x-none"/>
              <a:t>Rau thawj 20 hnub, tom qab them txwm qhov nqi uas yuav tsum tau xub them kom txwm ua ntej rau kev mus pw hauv tsev kho mob tam li yog tus neeg mob sab hauv lawm, ces Medicare yuav them tag nrho cov nqi uas tau txais kev pab them.</a:t>
            </a:r>
          </a:p>
          <a:p>
            <a:pPr marL="171450" indent="-171450" rtl="0">
              <a:buFont typeface="Arial" panose="020B0604020202020204" pitchFamily="34" charset="0"/>
              <a:buChar char="•"/>
            </a:pPr>
            <a:r>
              <a:rPr lang="x-none"/>
              <a:t>Rau hnub 21 - 100 koj them tus nqi teev tseg rau ib hnub (qhov nqi sib koom them txhua hnub), thiab Medicare them cov nqi uas seem ntawd lawm.</a:t>
            </a:r>
          </a:p>
          <a:p>
            <a:pPr marL="171450" indent="-171450" rtl="0">
              <a:buFont typeface="Arial" panose="020B0604020202020204" pitchFamily="34" charset="0"/>
              <a:buChar char="•"/>
            </a:pPr>
            <a:r>
              <a:rPr lang="x-none"/>
              <a:t>Medicare tsis pab them txhua yam nqi tom qab hnub 100. </a:t>
            </a:r>
          </a:p>
          <a:p>
            <a:pPr marL="0" indent="0" rtl="0">
              <a:buFont typeface="Arial" panose="020B0604020202020204" pitchFamily="34" charset="0"/>
              <a:buNone/>
            </a:pPr>
            <a:endParaRPr lang="en-US" alt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x-none"/>
              <a:t>Txhawm rau pom cov nqi sib koom them hauv Part A tam sim no, mus saib </a:t>
            </a:r>
            <a:r>
              <a:rPr lang="x-none" sz="1800" u="sng">
                <a:solidFill>
                  <a:srgbClr val="1F3864"/>
                </a:solidFill>
                <a:effectLst/>
                <a:latin typeface="Calibri" panose="020F0502020204030204" pitchFamily="34" charset="0"/>
                <a:ea typeface="Calibri" panose="020F0502020204030204" pitchFamily="34" charset="0"/>
                <a:hlinkClick r:id="rId3"/>
              </a:rPr>
              <a:t>www.medicare.gov/basics/costs/medicare-costs</a:t>
            </a:r>
            <a:r>
              <a:rPr lang="x-none" sz="1800" u="sng">
                <a:solidFill>
                  <a:srgbClr val="1F3864"/>
                </a:solidFill>
                <a:effectLst/>
                <a:latin typeface="Calibri" panose="020F0502020204030204" pitchFamily="34" charset="0"/>
                <a:ea typeface="Calibri" panose="020F0502020204030204" pitchFamily="34" charset="0"/>
              </a:rPr>
              <a:t> </a:t>
            </a:r>
            <a:endParaRPr lang="en-US" dirty="0"/>
          </a:p>
          <a:p>
            <a:pPr rtl="0"/>
            <a:endParaRPr lang="en-US" altLang="en-US" dirty="0"/>
          </a:p>
          <a:p>
            <a:pPr marL="0" indent="0" rtl="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rtlCol="0"/>
          <a:lstStyle/>
          <a:p>
            <a:pPr rtl="0"/>
            <a:fld id="{7C9C807D-BE9E-427D-9F45-69604B66C095}" type="slidenum">
              <a:rPr lang="en-US" smtClean="0"/>
              <a:t>20</a:t>
            </a:fld>
            <a:endParaRPr lang="en-US"/>
          </a:p>
        </p:txBody>
      </p:sp>
    </p:spTree>
    <p:extLst>
      <p:ext uri="{BB962C8B-B14F-4D97-AF65-F5344CB8AC3E}">
        <p14:creationId xmlns:p14="http://schemas.microsoft.com/office/powerpoint/2010/main" val="4252581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x-none"/>
              <a:t>Koj qhov xwm txheej hauv tsev kho mob yog ib qho kev txiav txim siab kho mob cov nyom uas yog saib raws li koj tus kws kho mob qhov kev txiav txim siab thiab koj qhov kev xav tau kev kho mob hauv tsev kho mob uas tsim nyog rau kev kho mob.  </a:t>
            </a:r>
          </a:p>
          <a:p>
            <a:pPr marL="171450" indent="-171450" rtl="0">
              <a:buFont typeface="Arial" panose="020B0604020202020204" pitchFamily="34" charset="0"/>
              <a:buChar char="•"/>
            </a:pPr>
            <a:r>
              <a:rPr lang="x-none"/>
              <a:t>Koj yog Tus Neeg Mob Sab Hauv yog tias koj raug txais nkag mus rau hauv tsev kho mob raws cai yam muaj ib tug kws kho mob lo lus txib.  </a:t>
            </a:r>
          </a:p>
          <a:p>
            <a:pPr marL="171450" indent="-171450" rtl="0">
              <a:buFont typeface="Arial" panose="020B0604020202020204" pitchFamily="34" charset="0"/>
              <a:buChar char="•"/>
            </a:pPr>
            <a:r>
              <a:rPr lang="x-none"/>
              <a:t>YOG TIAS tus kws kho mob tsis tau sau daim ntawv txib kom txais koj, ces koj yuav yog tus neeg mob sab nrauv.  Kev mus kho mob hauv Chav Kho Mob Ti Tes Ti Taw yog xam tias yog tus neeg mob sab nrauv.</a:t>
            </a:r>
          </a:p>
          <a:p>
            <a:pPr marL="171450" indent="-171450" rtl="0">
              <a:buFont typeface="Arial" panose="020B0604020202020204" pitchFamily="34" charset="0"/>
              <a:buChar char="•"/>
            </a:pPr>
            <a:r>
              <a:rPr lang="x-none"/>
              <a:t>Yog tias koj nyob hauv tsev kho mob rau "kev soj ntsuam", ces koj yog tus neeg mob sab nrauv - txawm tias koj yuav tau pw hauv tsev kho mob los xij. Medicare Part A tsis pab them nqi dab tsi li. Part B them rau cov kev pab cuam los ntawm cov kws kho mob thiab cov kev pab cuam neeg mob sab nrauv hauv tsev kho mob tom qab koj them koj qhov nqi uas yuav tsum tau xub them kom txwm ua ntej, tus nqi sib koom tuav pov hwm thiab cov nqi sib koom them.</a:t>
            </a:r>
          </a:p>
          <a:p>
            <a:pPr marL="171450" indent="-171450" rtl="0">
              <a:buFont typeface="Arial" panose="020B0604020202020204" pitchFamily="34" charset="0"/>
              <a:buChar char="•"/>
            </a:pPr>
            <a:r>
              <a:rPr lang="x-none"/>
              <a:t>Hais txog rau cov tshuaj tau txais thaum lub sij hawm nyob soj qab saib, tej zaum koj yuav tau them tus nqi thau hauv hnab los them thiab xa daim foos tsib nyiaj mus rau koj daim phiaj xwm tshuaj kom them nyiaj rov qab.  Koj tuaj yeem thov daim foos ua ntawv tsib nyiaj txiaj ntsi rau lub khw muag tshuaj nyob rau pab pawg koom tes sab nrauv los ntawm koj txoj phiaj xwm Part D.</a:t>
            </a:r>
          </a:p>
          <a:p>
            <a:pPr rtl="0"/>
            <a:endParaRPr lang="en-US" altLang="en-US" dirty="0"/>
          </a:p>
          <a:p>
            <a:pPr marL="171450" marR="0" lvl="0" indent="-171450" algn="l" defTabSz="914400" rtl="0" eaLnBrk="1" fontAlgn="auto" latinLnBrk="0" hangingPunct="1">
              <a:lnSpc>
                <a:spcPct val="110000"/>
              </a:lnSpc>
              <a:spcBef>
                <a:spcPts val="578"/>
              </a:spcBef>
              <a:spcAft>
                <a:spcPts val="0"/>
              </a:spcAft>
              <a:buClrTx/>
              <a:buSzTx/>
              <a:buFont typeface="Arial" panose="020B0604020202020204" pitchFamily="34" charset="0"/>
              <a:buChar char="•"/>
              <a:tabLst/>
              <a:defRPr/>
            </a:pPr>
            <a:r>
              <a:rPr lang="x-none"/>
              <a:t>Yog tias koj tau nyob rau hauv tsev kho mob ntau tshaj li ob peb teev, ces nug koj tus kws kho mob los sis cov neeg ua hauj lwm hauv tsev kho mob txog koj li xwm txheej.  Cov tsev kho mob yuav tsum tau muab daim ntawv ceeb toom rau koj hais txog koj li xwm txheej yog tias koj qhov kev soj ntsuam yog nyob ntev dua 24 teev lawm.</a:t>
            </a:r>
          </a:p>
          <a:p>
            <a:pPr marL="171450" marR="0" lvl="0" indent="-171450" algn="l" defTabSz="914400" rtl="0" eaLnBrk="1" fontAlgn="auto" latinLnBrk="0" hangingPunct="1">
              <a:lnSpc>
                <a:spcPct val="110000"/>
              </a:lnSpc>
              <a:spcBef>
                <a:spcPts val="578"/>
              </a:spcBef>
              <a:spcAft>
                <a:spcPts val="0"/>
              </a:spcAft>
              <a:buClrTx/>
              <a:buSzTx/>
              <a:buFont typeface="Arial" panose="020B0604020202020204" pitchFamily="34" charset="0"/>
              <a:buChar char="•"/>
              <a:tabLst/>
              <a:defRPr/>
            </a:pPr>
            <a:endParaRPr lang="en-US" dirty="0"/>
          </a:p>
        </p:txBody>
      </p:sp>
      <p:sp>
        <p:nvSpPr>
          <p:cNvPr id="4" name="Slide Number Placeholder 3"/>
          <p:cNvSpPr>
            <a:spLocks noGrp="1"/>
          </p:cNvSpPr>
          <p:nvPr>
            <p:ph type="sldNum" sz="quarter" idx="10"/>
          </p:nvPr>
        </p:nvSpPr>
        <p:spPr/>
        <p:txBody>
          <a:bodyPr rtlCol="0"/>
          <a:lstStyle/>
          <a:p>
            <a:pPr rtl="0"/>
            <a:fld id="{7C9C807D-BE9E-427D-9F45-69604B66C095}" type="slidenum">
              <a:rPr lang="en-US" smtClean="0"/>
              <a:t>21</a:t>
            </a:fld>
            <a:endParaRPr lang="en-US"/>
          </a:p>
        </p:txBody>
      </p:sp>
    </p:spTree>
    <p:extLst>
      <p:ext uri="{BB962C8B-B14F-4D97-AF65-F5344CB8AC3E}">
        <p14:creationId xmlns:p14="http://schemas.microsoft.com/office/powerpoint/2010/main" val="9361001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x-none"/>
              <a:t>Medicare Part B.</a:t>
            </a:r>
          </a:p>
        </p:txBody>
      </p:sp>
      <p:sp>
        <p:nvSpPr>
          <p:cNvPr id="4" name="Slide Number Placeholder 3"/>
          <p:cNvSpPr>
            <a:spLocks noGrp="1"/>
          </p:cNvSpPr>
          <p:nvPr>
            <p:ph type="sldNum" sz="quarter" idx="10"/>
          </p:nvPr>
        </p:nvSpPr>
        <p:spPr/>
        <p:txBody>
          <a:bodyPr rtlCol="0"/>
          <a:lstStyle/>
          <a:p>
            <a:pPr rtl="0"/>
            <a:fld id="{7C9C807D-BE9E-427D-9F45-69604B66C095}" type="slidenum">
              <a:rPr lang="en-US" smtClean="0"/>
              <a:t>22</a:t>
            </a:fld>
            <a:endParaRPr lang="en-US"/>
          </a:p>
        </p:txBody>
      </p:sp>
    </p:spTree>
    <p:extLst>
      <p:ext uri="{BB962C8B-B14F-4D97-AF65-F5344CB8AC3E}">
        <p14:creationId xmlns:p14="http://schemas.microsoft.com/office/powerpoint/2010/main" val="42560076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x-none"/>
              <a:t>Part B pab them nqi rau cov kev pab cuam thiab cov khoom siv rau neeg mob sab nrauv uas tsim nyog rau kev kho mob xws li:</a:t>
            </a:r>
          </a:p>
          <a:p>
            <a:pPr rtl="0"/>
            <a:endParaRPr lang="en-US" dirty="0"/>
          </a:p>
          <a:p>
            <a:pPr marL="342891" indent="-342891" rtl="0">
              <a:spcBef>
                <a:spcPts val="451"/>
              </a:spcBef>
              <a:buFont typeface="Wingdings" panose="05000000000000000000" pitchFamily="2" charset="2"/>
              <a:buChar char="§"/>
            </a:pPr>
            <a:r>
              <a:rPr lang="x-none" sz="1200">
                <a:solidFill>
                  <a:prstClr val="black"/>
                </a:solidFill>
              </a:rPr>
              <a:t>Cov kws kho mob cov kev pab cuam</a:t>
            </a:r>
          </a:p>
          <a:p>
            <a:pPr marL="342891" indent="-342891" rtl="0">
              <a:spcBef>
                <a:spcPts val="451"/>
              </a:spcBef>
              <a:buFont typeface="Wingdings" panose="05000000000000000000" pitchFamily="2" charset="2"/>
              <a:buChar char="§"/>
            </a:pPr>
            <a:r>
              <a:rPr lang="x-none" sz="1200">
                <a:solidFill>
                  <a:prstClr val="black"/>
                </a:solidFill>
              </a:rPr>
              <a:t>Cov kev pab cuam thiab cov khoom siv kho mob thiab phais mob rau tus neeg mob sab nrauv</a:t>
            </a:r>
          </a:p>
          <a:p>
            <a:pPr marL="342891" indent="-342891" rtl="0">
              <a:spcBef>
                <a:spcPts val="451"/>
              </a:spcBef>
              <a:buFont typeface="Wingdings" panose="05000000000000000000" pitchFamily="2" charset="2"/>
              <a:buChar char="§"/>
            </a:pPr>
            <a:r>
              <a:rPr lang="x-none" sz="1200">
                <a:solidFill>
                  <a:prstClr val="black"/>
                </a:solidFill>
              </a:rPr>
              <a:t>Kev kuaj mob hauv chav kuaj mob txhawm rau kev kho mob</a:t>
            </a:r>
          </a:p>
          <a:p>
            <a:pPr marL="342891" indent="-342891" rtl="0">
              <a:spcBef>
                <a:spcPts val="451"/>
              </a:spcBef>
              <a:buFont typeface="Wingdings" panose="05000000000000000000" pitchFamily="2" charset="2"/>
              <a:buChar char="§"/>
            </a:pPr>
            <a:r>
              <a:rPr lang="x-none" sz="1200">
                <a:solidFill>
                  <a:prstClr val="black"/>
                </a:solidFill>
              </a:rPr>
              <a:t>Cov cuab yeej kho mob uas siv kav ntev (tej zaum yuav tsum siv qee tus neeg muab cov cuab yeej)</a:t>
            </a:r>
          </a:p>
          <a:p>
            <a:pPr marL="342891" indent="-342891" rtl="0">
              <a:spcBef>
                <a:spcPts val="451"/>
              </a:spcBef>
              <a:buFont typeface="Wingdings" panose="05000000000000000000" pitchFamily="2" charset="2"/>
              <a:buChar char="§"/>
            </a:pPr>
            <a:r>
              <a:rPr lang="x-none" sz="1200">
                <a:solidFill>
                  <a:prstClr val="black"/>
                </a:solidFill>
              </a:rPr>
              <a:t>Cov khoom siv kuaj mob ntshav qab zib</a:t>
            </a:r>
          </a:p>
          <a:p>
            <a:pPr marL="342891" indent="-342891" rtl="0">
              <a:spcBef>
                <a:spcPts val="451"/>
              </a:spcBef>
              <a:buFont typeface="Wingdings" panose="05000000000000000000" pitchFamily="2" charset="2"/>
              <a:buChar char="§"/>
            </a:pPr>
            <a:r>
              <a:rPr lang="x-none" sz="1200">
                <a:solidFill>
                  <a:prstClr val="black"/>
                </a:solidFill>
              </a:rPr>
              <a:t>Cov kev pab cuam ua kev tiv thaiv (xws li txhaj tshuaj tiv thaiv kab mob khaub thuas thiab mus ntsib kws kho mob kom muaj kev noj qab nyob zoo txhua xyoo), thiab</a:t>
            </a:r>
          </a:p>
          <a:p>
            <a:pPr marL="342891" indent="-342891" rtl="0">
              <a:spcBef>
                <a:spcPts val="451"/>
              </a:spcBef>
              <a:buFont typeface="Wingdings" panose="05000000000000000000" pitchFamily="2" charset="2"/>
              <a:buChar char="§"/>
            </a:pPr>
            <a:r>
              <a:rPr lang="x-none" sz="1200">
                <a:solidFill>
                  <a:prstClr val="black"/>
                </a:solidFill>
              </a:rPr>
              <a:t>Kev saib xyuas kho mob hauv tsev</a:t>
            </a:r>
          </a:p>
          <a:p>
            <a:pPr rtl="0"/>
            <a:endParaRPr lang="en-US" dirty="0"/>
          </a:p>
        </p:txBody>
      </p:sp>
      <p:sp>
        <p:nvSpPr>
          <p:cNvPr id="4" name="Slide Number Placeholder 3"/>
          <p:cNvSpPr>
            <a:spLocks noGrp="1"/>
          </p:cNvSpPr>
          <p:nvPr>
            <p:ph type="sldNum" sz="quarter" idx="10"/>
          </p:nvPr>
        </p:nvSpPr>
        <p:spPr/>
        <p:txBody>
          <a:bodyPr rtlCol="0"/>
          <a:lstStyle/>
          <a:p>
            <a:pPr rtl="0"/>
            <a:fld id="{7C9C807D-BE9E-427D-9F45-69604B66C095}" type="slidenum">
              <a:rPr lang="en-US" smtClean="0"/>
              <a:t>23</a:t>
            </a:fld>
            <a:endParaRPr lang="en-US"/>
          </a:p>
        </p:txBody>
      </p:sp>
    </p:spTree>
    <p:extLst>
      <p:ext uri="{BB962C8B-B14F-4D97-AF65-F5344CB8AC3E}">
        <p14:creationId xmlns:p14="http://schemas.microsoft.com/office/powerpoint/2010/main" val="389177097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x-none"/>
              <a:t>Txhawm rau kom muaj qhov kev tuav pov hwm kho mob los ntawm Medicare Part B, koj yuav tsum tau them tus nqi tuav pov hwm txhua hli. Qhov nqi tuav pov hwm them txhua hli yuav hloov txhua xyoo. </a:t>
            </a:r>
          </a:p>
          <a:p>
            <a:pPr rtl="0"/>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x-none"/>
              <a:t>Cov neeg uas muaj Medicare uas khwv tau nyiaj ntau dua yuav tau them qhov nqi tuav pov hwm them txhua hli rau Medicare Part B ntau dua. Cov nqi tuav pov hwm them txhua hli uas cuam tshuam txog cov nyiaj khwv tau los no yog hu ua Cov Nyiaj Hloov Kho txhua Hli Uas Cuam Tshuam Txog Cov Nyiaj Khwv Tau Los, los sis IRMAA, thiab cuam tshuam txog li 5% ntawm cov neeg muaj Medicare. Xaus Saus siv koj cov ntaub ntawv zwm ntawm IRS nyob rau ob xyoos dhau los los txiav txim seb koj puas yuav tsum tau them qhov nqi tuav pov hwm rau Part B siab dua.   </a:t>
            </a:r>
          </a:p>
          <a:p>
            <a:pPr rtl="0"/>
            <a:endParaRPr lang="en-US" dirty="0"/>
          </a:p>
          <a:p>
            <a:pPr rtl="0"/>
            <a:r>
              <a:rPr lang="x-none"/>
              <a:t>Qhov nqi tuav pov hwm rau Part B yuav raug txiav tawm ntawm koj daim tshev nyiaj Xaus Saus txhua hli. Yog tias koj qhov nqi tuav pov hwm rau Part B tsis raug txiav los ntawm koj daim tshev, ces Medicare yuav xa daim ntawv sau nqi tuaj rau koj. Medicare Easy Pay pab kom cov tib neeg tuaj yeem them lawv cov nqi tuav pov hwm rau Medicare uas yog cia li txiav tawm los ntawm tus askhauj txuag nyiaj cia los sis tus askhauj siv nyiaj ua leej hnub txhua lub hlis.</a:t>
            </a:r>
          </a:p>
          <a:p>
            <a:pPr rtl="0"/>
            <a:endParaRPr lang="en-US" dirty="0"/>
          </a:p>
          <a:p>
            <a:pPr rtl="0"/>
            <a:r>
              <a:rPr lang="x-none"/>
              <a:t>Muaj qhov nqi uas yuav tsum tau xub them kom txwm ua ntej </a:t>
            </a:r>
            <a:r>
              <a:rPr lang="x-none" b="1"/>
              <a:t>txhua xyoo </a:t>
            </a:r>
            <a:r>
              <a:rPr lang="x-none"/>
              <a:t>rau Part B.  </a:t>
            </a:r>
          </a:p>
          <a:p>
            <a:pPr rtl="0"/>
            <a:endParaRPr lang="en-US" dirty="0"/>
          </a:p>
          <a:p>
            <a:pPr rtl="0"/>
            <a:r>
              <a:rPr lang="x-none"/>
              <a:t>Hais txog rau cov kev pab cuam uas tau txais kev pab them nqi feem ntau, (xws li cov kev pab cuam los ntawm cov kws kho mob thiab qee cov kev pab cuam ua kev tiv thaiv) Medicare yuav them 80% ntawm cov nqi, thiab koj them tus nqi sib koom tuav pov hwm, uas yog 20% uas seem ntawm cov nqi, yog tus kws kho mob lees txais Medicare txoj hauj lwm kho mob. Qhov ntawd txhais tau hais tias tus kws kho mob lees txais yam uas Medicare them tam li yog kev them nyiaj tag nrho. Yog tias tus kws kho mob tsis "lees txais txoj hauj lwm kho mob", ces lawv tuaj yeem yuav sau nqi los ntawm koj ntxiv 15%. </a:t>
            </a:r>
          </a:p>
          <a:p>
            <a:pPr rtl="0"/>
            <a:endParaRPr lang="en-US" dirty="0"/>
          </a:p>
          <a:p>
            <a:pPr rtl="0"/>
            <a:r>
              <a:rPr lang="x-none"/>
              <a:t>*Ntau cov kev pab cuam ua kev tiv thaiv hauv Medicare yog tau txais kev pab them nqi tag nrho thiab tsis tas yuav them ib qho nqi thau hauv hnab los them hlo li.</a:t>
            </a:r>
          </a:p>
          <a:p>
            <a:pPr rtl="0"/>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x-none"/>
              <a:t>Txhawm rau saib cov nqi tam sim no hauv Qhov Kev Tuav Pov Hwm Kho Mob Medicare Part B, mus saib </a:t>
            </a:r>
            <a:r>
              <a:rPr lang="x-none" sz="1800" u="sng">
                <a:solidFill>
                  <a:srgbClr val="1F3864"/>
                </a:solidFill>
                <a:effectLst/>
                <a:latin typeface="Calibri" panose="020F0502020204030204" pitchFamily="34" charset="0"/>
                <a:ea typeface="Calibri" panose="020F0502020204030204" pitchFamily="34" charset="0"/>
                <a:hlinkClick r:id="rId3"/>
              </a:rPr>
              <a:t>www.medicare.gov/basics/costs/medicare-costs</a:t>
            </a:r>
            <a:r>
              <a:rPr lang="x-none" sz="1800" u="sng">
                <a:solidFill>
                  <a:srgbClr val="1F3864"/>
                </a:solidFill>
                <a:effectLst/>
                <a:latin typeface="Calibri" panose="020F0502020204030204" pitchFamily="34" charset="0"/>
                <a:ea typeface="Calibri" panose="020F0502020204030204" pitchFamily="34" charset="0"/>
              </a:rPr>
              <a:t> </a:t>
            </a:r>
            <a:endParaRPr lang="en-US" dirty="0"/>
          </a:p>
          <a:p>
            <a:pPr rtl="0"/>
            <a:endParaRPr lang="en-US" dirty="0"/>
          </a:p>
        </p:txBody>
      </p:sp>
      <p:sp>
        <p:nvSpPr>
          <p:cNvPr id="4" name="Slide Number Placeholder 3"/>
          <p:cNvSpPr>
            <a:spLocks noGrp="1"/>
          </p:cNvSpPr>
          <p:nvPr>
            <p:ph type="sldNum" sz="quarter" idx="10"/>
          </p:nvPr>
        </p:nvSpPr>
        <p:spPr/>
        <p:txBody>
          <a:bodyPr rtlCol="0"/>
          <a:lstStyle/>
          <a:p>
            <a:pPr rtl="0"/>
            <a:fld id="{7C9C807D-BE9E-427D-9F45-69604B66C095}" type="slidenum">
              <a:rPr lang="en-US" smtClean="0"/>
              <a:t>24</a:t>
            </a:fld>
            <a:endParaRPr lang="en-US"/>
          </a:p>
        </p:txBody>
      </p:sp>
    </p:spTree>
    <p:extLst>
      <p:ext uri="{BB962C8B-B14F-4D97-AF65-F5344CB8AC3E}">
        <p14:creationId xmlns:p14="http://schemas.microsoft.com/office/powerpoint/2010/main" val="36266915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en-US" dirty="0" err="1"/>
              <a:t>Cov</a:t>
            </a:r>
            <a:r>
              <a:rPr lang="en-US" dirty="0"/>
              <a:t> </a:t>
            </a:r>
            <a:r>
              <a:rPr lang="en-US" dirty="0" err="1"/>
              <a:t>neeg</a:t>
            </a:r>
            <a:r>
              <a:rPr lang="en-US" dirty="0"/>
              <a:t> </a:t>
            </a:r>
            <a:r>
              <a:rPr lang="en-US" dirty="0" err="1"/>
              <a:t>uas</a:t>
            </a:r>
            <a:r>
              <a:rPr lang="en-US" dirty="0"/>
              <a:t> </a:t>
            </a:r>
            <a:r>
              <a:rPr lang="en-US" dirty="0" err="1"/>
              <a:t>muaj</a:t>
            </a:r>
            <a:r>
              <a:rPr lang="en-US" dirty="0"/>
              <a:t> Medicare </a:t>
            </a:r>
            <a:r>
              <a:rPr lang="en-US" dirty="0" err="1"/>
              <a:t>uas</a:t>
            </a:r>
            <a:r>
              <a:rPr lang="en-US" dirty="0"/>
              <a:t> </a:t>
            </a:r>
            <a:r>
              <a:rPr lang="en-US" dirty="0" err="1"/>
              <a:t>khwv</a:t>
            </a:r>
            <a:r>
              <a:rPr lang="en-US" dirty="0"/>
              <a:t> tau </a:t>
            </a:r>
            <a:r>
              <a:rPr lang="en-US" dirty="0" err="1"/>
              <a:t>nyiaj</a:t>
            </a:r>
            <a:r>
              <a:rPr lang="en-US" dirty="0"/>
              <a:t> </a:t>
            </a:r>
            <a:r>
              <a:rPr lang="en-US" dirty="0" err="1"/>
              <a:t>ntau</a:t>
            </a:r>
            <a:r>
              <a:rPr lang="en-US" dirty="0"/>
              <a:t> </a:t>
            </a:r>
            <a:r>
              <a:rPr lang="en-US" dirty="0" err="1"/>
              <a:t>dua</a:t>
            </a:r>
            <a:r>
              <a:rPr lang="en-US" dirty="0"/>
              <a:t> </a:t>
            </a:r>
            <a:r>
              <a:rPr lang="en-US" dirty="0" err="1"/>
              <a:t>yuav</a:t>
            </a:r>
            <a:r>
              <a:rPr lang="en-US" dirty="0"/>
              <a:t> tau them </a:t>
            </a:r>
            <a:r>
              <a:rPr lang="en-US" dirty="0" err="1"/>
              <a:t>qhov</a:t>
            </a:r>
            <a:r>
              <a:rPr lang="en-US" dirty="0"/>
              <a:t> </a:t>
            </a:r>
            <a:r>
              <a:rPr lang="en-US" dirty="0" err="1"/>
              <a:t>nqi</a:t>
            </a:r>
            <a:r>
              <a:rPr lang="en-US" dirty="0"/>
              <a:t> </a:t>
            </a:r>
            <a:r>
              <a:rPr lang="en-US" dirty="0" err="1"/>
              <a:t>tuav</a:t>
            </a:r>
            <a:r>
              <a:rPr lang="en-US" dirty="0"/>
              <a:t> </a:t>
            </a:r>
            <a:r>
              <a:rPr lang="en-US" dirty="0" err="1"/>
              <a:t>pov</a:t>
            </a:r>
            <a:r>
              <a:rPr lang="en-US" dirty="0"/>
              <a:t> </a:t>
            </a:r>
            <a:r>
              <a:rPr lang="en-US" dirty="0" err="1"/>
              <a:t>hwm</a:t>
            </a:r>
            <a:r>
              <a:rPr lang="en-US" dirty="0"/>
              <a:t> them </a:t>
            </a:r>
            <a:r>
              <a:rPr lang="en-US" dirty="0" err="1"/>
              <a:t>txhua</a:t>
            </a:r>
            <a:r>
              <a:rPr lang="en-US" dirty="0"/>
              <a:t> </a:t>
            </a:r>
            <a:r>
              <a:rPr lang="en-US" dirty="0" err="1"/>
              <a:t>hli</a:t>
            </a:r>
            <a:r>
              <a:rPr lang="en-US" dirty="0"/>
              <a:t> </a:t>
            </a:r>
            <a:r>
              <a:rPr lang="en-US" dirty="0" err="1"/>
              <a:t>rau</a:t>
            </a:r>
            <a:r>
              <a:rPr lang="en-US" dirty="0"/>
              <a:t> Medicare Part B </a:t>
            </a:r>
            <a:r>
              <a:rPr lang="en-US" dirty="0" err="1"/>
              <a:t>ntau</a:t>
            </a:r>
            <a:r>
              <a:rPr lang="en-US" dirty="0"/>
              <a:t> </a:t>
            </a:r>
            <a:r>
              <a:rPr lang="en-US" dirty="0" err="1"/>
              <a:t>dua</a:t>
            </a:r>
            <a:r>
              <a:rPr lang="en-US" dirty="0"/>
              <a:t>. </a:t>
            </a:r>
            <a:r>
              <a:rPr lang="en-US" dirty="0" err="1"/>
              <a:t>Cov</a:t>
            </a:r>
            <a:r>
              <a:rPr lang="en-US" dirty="0"/>
              <a:t> </a:t>
            </a:r>
            <a:r>
              <a:rPr lang="en-US" dirty="0" err="1"/>
              <a:t>nqi</a:t>
            </a:r>
            <a:r>
              <a:rPr lang="en-US" dirty="0"/>
              <a:t> </a:t>
            </a:r>
            <a:r>
              <a:rPr lang="en-US" dirty="0" err="1"/>
              <a:t>tuav</a:t>
            </a:r>
            <a:r>
              <a:rPr lang="en-US" dirty="0"/>
              <a:t> </a:t>
            </a:r>
            <a:r>
              <a:rPr lang="en-US" dirty="0" err="1"/>
              <a:t>pov</a:t>
            </a:r>
            <a:r>
              <a:rPr lang="en-US" dirty="0"/>
              <a:t> </a:t>
            </a:r>
            <a:r>
              <a:rPr lang="en-US" dirty="0" err="1"/>
              <a:t>hwm</a:t>
            </a:r>
            <a:r>
              <a:rPr lang="en-US" dirty="0"/>
              <a:t> them </a:t>
            </a:r>
            <a:r>
              <a:rPr lang="en-US" dirty="0" err="1"/>
              <a:t>txhua</a:t>
            </a:r>
            <a:r>
              <a:rPr lang="en-US" dirty="0"/>
              <a:t> </a:t>
            </a:r>
            <a:r>
              <a:rPr lang="en-US" dirty="0" err="1"/>
              <a:t>hli</a:t>
            </a:r>
            <a:r>
              <a:rPr lang="en-US" dirty="0"/>
              <a:t> </a:t>
            </a:r>
            <a:r>
              <a:rPr lang="en-US" dirty="0" err="1"/>
              <a:t>uas</a:t>
            </a:r>
            <a:r>
              <a:rPr lang="en-US" dirty="0"/>
              <a:t> </a:t>
            </a:r>
            <a:r>
              <a:rPr lang="en-US" dirty="0" err="1"/>
              <a:t>cuam</a:t>
            </a:r>
            <a:r>
              <a:rPr lang="en-US" dirty="0"/>
              <a:t> </a:t>
            </a:r>
            <a:r>
              <a:rPr lang="en-US" dirty="0" err="1"/>
              <a:t>tshuam</a:t>
            </a:r>
            <a:r>
              <a:rPr lang="en-US" dirty="0"/>
              <a:t> </a:t>
            </a:r>
            <a:r>
              <a:rPr lang="en-US" dirty="0" err="1"/>
              <a:t>txog</a:t>
            </a:r>
            <a:r>
              <a:rPr lang="en-US" dirty="0"/>
              <a:t> </a:t>
            </a:r>
            <a:r>
              <a:rPr lang="en-US" dirty="0" err="1"/>
              <a:t>cov</a:t>
            </a:r>
            <a:r>
              <a:rPr lang="en-US" dirty="0"/>
              <a:t> </a:t>
            </a:r>
            <a:r>
              <a:rPr lang="en-US" dirty="0" err="1"/>
              <a:t>nyiaj</a:t>
            </a:r>
            <a:r>
              <a:rPr lang="en-US" dirty="0"/>
              <a:t> </a:t>
            </a:r>
            <a:r>
              <a:rPr lang="en-US" dirty="0" err="1"/>
              <a:t>khwv</a:t>
            </a:r>
            <a:r>
              <a:rPr lang="en-US" dirty="0"/>
              <a:t> tau los no </a:t>
            </a:r>
            <a:r>
              <a:rPr lang="en-US" dirty="0" err="1"/>
              <a:t>yog</a:t>
            </a:r>
            <a:r>
              <a:rPr lang="en-US" dirty="0"/>
              <a:t> </a:t>
            </a:r>
            <a:r>
              <a:rPr lang="en-US" dirty="0" err="1"/>
              <a:t>hu</a:t>
            </a:r>
            <a:r>
              <a:rPr lang="en-US" dirty="0"/>
              <a:t> </a:t>
            </a:r>
            <a:r>
              <a:rPr lang="en-US" dirty="0" err="1"/>
              <a:t>ua</a:t>
            </a:r>
            <a:r>
              <a:rPr lang="en-US" dirty="0"/>
              <a:t> </a:t>
            </a:r>
            <a:r>
              <a:rPr lang="en-US" dirty="0" err="1"/>
              <a:t>Cov</a:t>
            </a:r>
            <a:r>
              <a:rPr lang="en-US" dirty="0"/>
              <a:t> </a:t>
            </a:r>
            <a:r>
              <a:rPr lang="en-US" dirty="0" err="1"/>
              <a:t>Nyiaj</a:t>
            </a:r>
            <a:r>
              <a:rPr lang="en-US" dirty="0"/>
              <a:t> </a:t>
            </a:r>
            <a:r>
              <a:rPr lang="en-US" dirty="0" err="1"/>
              <a:t>Hloov</a:t>
            </a:r>
            <a:r>
              <a:rPr lang="en-US" dirty="0"/>
              <a:t> </a:t>
            </a:r>
            <a:r>
              <a:rPr lang="en-US" dirty="0" err="1"/>
              <a:t>Kho</a:t>
            </a:r>
            <a:r>
              <a:rPr lang="en-US" dirty="0"/>
              <a:t> </a:t>
            </a:r>
            <a:r>
              <a:rPr lang="en-US" dirty="0" err="1"/>
              <a:t>Txhua</a:t>
            </a:r>
            <a:r>
              <a:rPr lang="en-US" dirty="0"/>
              <a:t> </a:t>
            </a:r>
            <a:r>
              <a:rPr lang="en-US" dirty="0" err="1"/>
              <a:t>Hlis</a:t>
            </a:r>
            <a:r>
              <a:rPr lang="en-US" dirty="0"/>
              <a:t> </a:t>
            </a:r>
            <a:r>
              <a:rPr lang="en-US" dirty="0" err="1"/>
              <a:t>Uas</a:t>
            </a:r>
            <a:r>
              <a:rPr lang="en-US" dirty="0"/>
              <a:t> </a:t>
            </a:r>
            <a:r>
              <a:rPr lang="en-US" dirty="0" err="1"/>
              <a:t>Cuam</a:t>
            </a:r>
            <a:r>
              <a:rPr lang="en-US" dirty="0"/>
              <a:t> </a:t>
            </a:r>
            <a:r>
              <a:rPr lang="en-US" dirty="0" err="1"/>
              <a:t>Tshuam</a:t>
            </a:r>
            <a:r>
              <a:rPr lang="en-US" dirty="0"/>
              <a:t> </a:t>
            </a:r>
            <a:r>
              <a:rPr lang="en-US" dirty="0" err="1"/>
              <a:t>Txog</a:t>
            </a:r>
            <a:r>
              <a:rPr lang="en-US" dirty="0"/>
              <a:t> </a:t>
            </a:r>
            <a:r>
              <a:rPr lang="en-US" dirty="0" err="1"/>
              <a:t>Qhov</a:t>
            </a:r>
            <a:r>
              <a:rPr lang="en-US" dirty="0"/>
              <a:t> </a:t>
            </a:r>
            <a:r>
              <a:rPr lang="en-US" dirty="0" err="1"/>
              <a:t>Nyiaj</a:t>
            </a:r>
            <a:r>
              <a:rPr lang="en-US" dirty="0"/>
              <a:t> </a:t>
            </a:r>
            <a:r>
              <a:rPr lang="en-US" dirty="0" err="1"/>
              <a:t>Khwv</a:t>
            </a:r>
            <a:r>
              <a:rPr lang="en-US" dirty="0"/>
              <a:t> Tau Los, los sis IRMAA, </a:t>
            </a:r>
            <a:r>
              <a:rPr lang="en-US" dirty="0" err="1"/>
              <a:t>thiab</a:t>
            </a:r>
            <a:r>
              <a:rPr lang="en-US" dirty="0"/>
              <a:t> </a:t>
            </a:r>
            <a:r>
              <a:rPr lang="en-US" dirty="0" err="1"/>
              <a:t>cuam</a:t>
            </a:r>
            <a:r>
              <a:rPr lang="en-US" dirty="0"/>
              <a:t> </a:t>
            </a:r>
            <a:r>
              <a:rPr lang="en-US" dirty="0" err="1"/>
              <a:t>tshuam</a:t>
            </a:r>
            <a:r>
              <a:rPr lang="en-US" dirty="0"/>
              <a:t> </a:t>
            </a:r>
            <a:r>
              <a:rPr lang="en-US" dirty="0" err="1"/>
              <a:t>rau</a:t>
            </a:r>
            <a:r>
              <a:rPr lang="en-US" dirty="0"/>
              <a:t> </a:t>
            </a:r>
            <a:r>
              <a:rPr lang="en-US" dirty="0" err="1"/>
              <a:t>thaj</a:t>
            </a:r>
            <a:r>
              <a:rPr lang="en-US" dirty="0"/>
              <a:t> </a:t>
            </a:r>
            <a:r>
              <a:rPr lang="en-US" dirty="0" err="1"/>
              <a:t>tsam</a:t>
            </a:r>
            <a:r>
              <a:rPr lang="en-US" dirty="0"/>
              <a:t> li 5% </a:t>
            </a:r>
            <a:r>
              <a:rPr lang="en-US" dirty="0" err="1"/>
              <a:t>ntawm</a:t>
            </a:r>
            <a:r>
              <a:rPr lang="en-US" dirty="0"/>
              <a:t> </a:t>
            </a:r>
            <a:r>
              <a:rPr lang="en-US" dirty="0" err="1"/>
              <a:t>cov</a:t>
            </a:r>
            <a:r>
              <a:rPr lang="en-US" dirty="0"/>
              <a:t> </a:t>
            </a:r>
            <a:r>
              <a:rPr lang="en-US" dirty="0" err="1"/>
              <a:t>neeg</a:t>
            </a:r>
            <a:r>
              <a:rPr lang="en-US" dirty="0"/>
              <a:t> </a:t>
            </a:r>
            <a:r>
              <a:rPr lang="en-US" dirty="0" err="1"/>
              <a:t>muaj</a:t>
            </a:r>
            <a:r>
              <a:rPr lang="en-US" dirty="0"/>
              <a:t> Medicare.</a:t>
            </a:r>
            <a:r>
              <a:rPr lang="x-none"/>
              <a:t> </a:t>
            </a:r>
          </a:p>
          <a:p>
            <a:pPr rtl="0"/>
            <a:endParaRPr lang="en-US" dirty="0"/>
          </a:p>
          <a:p>
            <a:pPr rtl="0"/>
            <a:r>
              <a:rPr lang="en-US" dirty="0" err="1"/>
              <a:t>Daim</a:t>
            </a:r>
            <a:r>
              <a:rPr lang="en-US" dirty="0"/>
              <a:t> </a:t>
            </a:r>
            <a:r>
              <a:rPr lang="en-US" dirty="0" err="1"/>
              <a:t>phiaj</a:t>
            </a:r>
            <a:r>
              <a:rPr lang="en-US" dirty="0"/>
              <a:t> </a:t>
            </a:r>
            <a:r>
              <a:rPr lang="en-US" dirty="0" err="1"/>
              <a:t>ziam</a:t>
            </a:r>
            <a:r>
              <a:rPr lang="en-US" dirty="0"/>
              <a:t> no </a:t>
            </a:r>
            <a:r>
              <a:rPr lang="en-US" dirty="0" err="1"/>
              <a:t>qhia</a:t>
            </a:r>
            <a:r>
              <a:rPr lang="en-US" dirty="0"/>
              <a:t> </a:t>
            </a:r>
            <a:r>
              <a:rPr lang="en-US" dirty="0" err="1"/>
              <a:t>txog</a:t>
            </a:r>
            <a:r>
              <a:rPr lang="en-US" dirty="0"/>
              <a:t> </a:t>
            </a:r>
            <a:r>
              <a:rPr lang="en-US" dirty="0" err="1"/>
              <a:t>cov</a:t>
            </a:r>
            <a:r>
              <a:rPr lang="en-US" dirty="0"/>
              <a:t> </a:t>
            </a:r>
            <a:r>
              <a:rPr lang="en-US" dirty="0" err="1"/>
              <a:t>nqi</a:t>
            </a:r>
            <a:r>
              <a:rPr lang="en-US" dirty="0"/>
              <a:t> </a:t>
            </a:r>
            <a:r>
              <a:rPr lang="en-US" dirty="0" err="1"/>
              <a:t>tuav</a:t>
            </a:r>
            <a:r>
              <a:rPr lang="en-US" dirty="0"/>
              <a:t> </a:t>
            </a:r>
            <a:r>
              <a:rPr lang="en-US" dirty="0" err="1"/>
              <a:t>pov</a:t>
            </a:r>
            <a:r>
              <a:rPr lang="en-US" dirty="0"/>
              <a:t> </a:t>
            </a:r>
            <a:r>
              <a:rPr lang="en-US" dirty="0" err="1"/>
              <a:t>hwm</a:t>
            </a:r>
            <a:r>
              <a:rPr lang="en-US" dirty="0"/>
              <a:t> </a:t>
            </a:r>
            <a:r>
              <a:rPr lang="en-US" dirty="0" err="1"/>
              <a:t>hauv</a:t>
            </a:r>
            <a:r>
              <a:rPr lang="en-US" dirty="0"/>
              <a:t> Part B </a:t>
            </a:r>
            <a:r>
              <a:rPr lang="en-US" dirty="0" err="1"/>
              <a:t>rau</a:t>
            </a:r>
            <a:r>
              <a:rPr lang="en-US" dirty="0"/>
              <a:t> </a:t>
            </a:r>
            <a:r>
              <a:rPr lang="en-US" dirty="0" err="1"/>
              <a:t>cov</a:t>
            </a:r>
            <a:r>
              <a:rPr lang="en-US" dirty="0"/>
              <a:t> </a:t>
            </a:r>
            <a:r>
              <a:rPr lang="en-US" dirty="0" err="1"/>
              <a:t>neeg</a:t>
            </a:r>
            <a:r>
              <a:rPr lang="en-US" dirty="0"/>
              <a:t> </a:t>
            </a:r>
            <a:r>
              <a:rPr lang="en-US" dirty="0" err="1"/>
              <a:t>uas</a:t>
            </a:r>
            <a:r>
              <a:rPr lang="en-US" dirty="0"/>
              <a:t> </a:t>
            </a:r>
            <a:r>
              <a:rPr lang="en-US" dirty="0" err="1"/>
              <a:t>khwv</a:t>
            </a:r>
            <a:r>
              <a:rPr lang="en-US" dirty="0"/>
              <a:t> tau </a:t>
            </a:r>
            <a:r>
              <a:rPr lang="en-US" dirty="0" err="1"/>
              <a:t>nyiaj</a:t>
            </a:r>
            <a:r>
              <a:rPr lang="en-US" dirty="0"/>
              <a:t> </a:t>
            </a:r>
            <a:r>
              <a:rPr lang="en-US" dirty="0" err="1"/>
              <a:t>ntau</a:t>
            </a:r>
            <a:r>
              <a:rPr lang="en-US" dirty="0"/>
              <a:t> </a:t>
            </a:r>
            <a:r>
              <a:rPr lang="en-US" dirty="0" err="1"/>
              <a:t>dua</a:t>
            </a:r>
            <a:r>
              <a:rPr lang="en-US" dirty="0"/>
              <a:t>. </a:t>
            </a:r>
            <a:r>
              <a:rPr lang="en-US" dirty="0" err="1"/>
              <a:t>Qhov</a:t>
            </a:r>
            <a:r>
              <a:rPr lang="en-US" dirty="0"/>
              <a:t> </a:t>
            </a:r>
            <a:r>
              <a:rPr lang="en-US" dirty="0" err="1"/>
              <a:t>nqi</a:t>
            </a:r>
            <a:r>
              <a:rPr lang="en-US" dirty="0"/>
              <a:t> </a:t>
            </a:r>
            <a:r>
              <a:rPr lang="en-US" dirty="0" err="1"/>
              <a:t>yog</a:t>
            </a:r>
            <a:r>
              <a:rPr lang="en-US" dirty="0"/>
              <a:t> </a:t>
            </a:r>
            <a:r>
              <a:rPr lang="en-US" dirty="0" err="1"/>
              <a:t>saib</a:t>
            </a:r>
            <a:r>
              <a:rPr lang="en-US" dirty="0"/>
              <a:t> </a:t>
            </a:r>
            <a:r>
              <a:rPr lang="en-US" dirty="0" err="1"/>
              <a:t>raws</a:t>
            </a:r>
            <a:r>
              <a:rPr lang="en-US" dirty="0"/>
              <a:t> </a:t>
            </a:r>
            <a:r>
              <a:rPr lang="en-US" dirty="0" err="1"/>
              <a:t>koj</a:t>
            </a:r>
            <a:r>
              <a:rPr lang="en-US" dirty="0"/>
              <a:t> </a:t>
            </a:r>
            <a:r>
              <a:rPr lang="en-US" dirty="0" err="1"/>
              <a:t>cov</a:t>
            </a:r>
            <a:r>
              <a:rPr lang="en-US" dirty="0"/>
              <a:t> </a:t>
            </a:r>
            <a:r>
              <a:rPr lang="en-US" dirty="0" err="1"/>
              <a:t>ntaub</a:t>
            </a:r>
            <a:r>
              <a:rPr lang="en-US" dirty="0"/>
              <a:t> </a:t>
            </a:r>
            <a:r>
              <a:rPr lang="en-US" dirty="0" err="1"/>
              <a:t>ntawv</a:t>
            </a:r>
            <a:r>
              <a:rPr lang="en-US" dirty="0"/>
              <a:t> </a:t>
            </a:r>
            <a:r>
              <a:rPr lang="en-US" dirty="0" err="1"/>
              <a:t>ua</a:t>
            </a:r>
            <a:r>
              <a:rPr lang="en-US" dirty="0"/>
              <a:t> se </a:t>
            </a:r>
            <a:r>
              <a:rPr lang="en-US" dirty="0" err="1"/>
              <a:t>nyob</a:t>
            </a:r>
            <a:r>
              <a:rPr lang="en-US" dirty="0"/>
              <a:t> </a:t>
            </a:r>
            <a:r>
              <a:rPr lang="en-US" dirty="0" err="1"/>
              <a:t>rau</a:t>
            </a:r>
            <a:r>
              <a:rPr lang="en-US" dirty="0"/>
              <a:t> </a:t>
            </a:r>
            <a:r>
              <a:rPr lang="en-US" dirty="0" err="1"/>
              <a:t>ob</a:t>
            </a:r>
            <a:r>
              <a:rPr lang="en-US" dirty="0"/>
              <a:t> </a:t>
            </a:r>
            <a:r>
              <a:rPr lang="en-US" dirty="0" err="1"/>
              <a:t>xyoos</a:t>
            </a:r>
            <a:r>
              <a:rPr lang="en-US" dirty="0"/>
              <a:t> </a:t>
            </a:r>
            <a:r>
              <a:rPr lang="en-US" dirty="0" err="1"/>
              <a:t>dhau</a:t>
            </a:r>
            <a:r>
              <a:rPr lang="en-US" dirty="0"/>
              <a:t> los. </a:t>
            </a:r>
            <a:r>
              <a:rPr lang="en-US" dirty="0" err="1"/>
              <a:t>Txhawm</a:t>
            </a:r>
            <a:r>
              <a:rPr lang="en-US" dirty="0"/>
              <a:t> </a:t>
            </a:r>
            <a:r>
              <a:rPr lang="en-US" dirty="0" err="1"/>
              <a:t>rau</a:t>
            </a:r>
            <a:r>
              <a:rPr lang="en-US" dirty="0"/>
              <a:t> </a:t>
            </a:r>
            <a:r>
              <a:rPr lang="en-US" dirty="0" err="1"/>
              <a:t>saib</a:t>
            </a:r>
            <a:r>
              <a:rPr lang="en-US" dirty="0"/>
              <a:t> </a:t>
            </a:r>
            <a:r>
              <a:rPr lang="en-US" dirty="0" err="1"/>
              <a:t>qhov</a:t>
            </a:r>
            <a:r>
              <a:rPr lang="en-US" dirty="0"/>
              <a:t> </a:t>
            </a:r>
            <a:r>
              <a:rPr lang="en-US" dirty="0" err="1"/>
              <a:t>nqi</a:t>
            </a:r>
            <a:r>
              <a:rPr lang="en-US" dirty="0"/>
              <a:t> </a:t>
            </a:r>
            <a:r>
              <a:rPr lang="en-US" dirty="0" err="1"/>
              <a:t>uas</a:t>
            </a:r>
            <a:r>
              <a:rPr lang="en-US" dirty="0"/>
              <a:t> </a:t>
            </a:r>
            <a:r>
              <a:rPr lang="en-US" dirty="0" err="1"/>
              <a:t>koj</a:t>
            </a:r>
            <a:r>
              <a:rPr lang="en-US" dirty="0"/>
              <a:t> </a:t>
            </a:r>
            <a:r>
              <a:rPr lang="en-US" dirty="0" err="1"/>
              <a:t>yuav</a:t>
            </a:r>
            <a:r>
              <a:rPr lang="en-US" dirty="0"/>
              <a:t> tau them </a:t>
            </a:r>
            <a:r>
              <a:rPr lang="en-US" dirty="0" err="1"/>
              <a:t>rau</a:t>
            </a:r>
            <a:r>
              <a:rPr lang="en-US" dirty="0"/>
              <a:t> </a:t>
            </a:r>
            <a:r>
              <a:rPr lang="en-US" dirty="0" err="1"/>
              <a:t>koj</a:t>
            </a:r>
            <a:r>
              <a:rPr lang="en-US" dirty="0"/>
              <a:t> </a:t>
            </a:r>
            <a:r>
              <a:rPr lang="en-US" dirty="0" err="1"/>
              <a:t>Qhov</a:t>
            </a:r>
            <a:r>
              <a:rPr lang="en-US" dirty="0"/>
              <a:t> </a:t>
            </a:r>
            <a:r>
              <a:rPr lang="en-US" dirty="0" err="1"/>
              <a:t>Nqi</a:t>
            </a:r>
            <a:r>
              <a:rPr lang="en-US" dirty="0"/>
              <a:t> </a:t>
            </a:r>
            <a:r>
              <a:rPr lang="en-US" dirty="0" err="1"/>
              <a:t>Tuav</a:t>
            </a:r>
            <a:r>
              <a:rPr lang="en-US" dirty="0"/>
              <a:t> </a:t>
            </a:r>
            <a:r>
              <a:rPr lang="en-US" dirty="0" err="1"/>
              <a:t>Pov</a:t>
            </a:r>
            <a:r>
              <a:rPr lang="en-US" dirty="0"/>
              <a:t> </a:t>
            </a:r>
            <a:r>
              <a:rPr lang="en-US" dirty="0" err="1"/>
              <a:t>Hwm</a:t>
            </a:r>
            <a:r>
              <a:rPr lang="en-US" dirty="0"/>
              <a:t> </a:t>
            </a:r>
            <a:r>
              <a:rPr lang="en-US" dirty="0" err="1"/>
              <a:t>hauv</a:t>
            </a:r>
            <a:r>
              <a:rPr lang="en-US" dirty="0"/>
              <a:t> Part B, </a:t>
            </a:r>
            <a:r>
              <a:rPr lang="en-US" dirty="0" err="1"/>
              <a:t>mus</a:t>
            </a:r>
            <a:r>
              <a:rPr lang="en-US" dirty="0"/>
              <a:t> </a:t>
            </a:r>
            <a:r>
              <a:rPr lang="en-US"/>
              <a:t>saib</a:t>
            </a:r>
            <a:r>
              <a:rPr lang="x-none"/>
              <a:t> </a:t>
            </a:r>
            <a:r>
              <a:rPr lang="x-none" sz="1800" u="sng">
                <a:solidFill>
                  <a:srgbClr val="1F3864"/>
                </a:solidFill>
                <a:effectLst/>
                <a:latin typeface="Calibri" panose="020F0502020204030204" pitchFamily="34" charset="0"/>
                <a:ea typeface="Calibri" panose="020F0502020204030204" pitchFamily="34" charset="0"/>
                <a:hlinkClick r:id="rId3"/>
              </a:rPr>
              <a:t>www.medicare.gov/basics/costs/medicare-costs</a:t>
            </a:r>
            <a:r>
              <a:rPr lang="x-none"/>
              <a:t>.</a:t>
            </a:r>
          </a:p>
        </p:txBody>
      </p:sp>
      <p:sp>
        <p:nvSpPr>
          <p:cNvPr id="4" name="Slide Number Placeholder 3"/>
          <p:cNvSpPr>
            <a:spLocks noGrp="1"/>
          </p:cNvSpPr>
          <p:nvPr>
            <p:ph type="sldNum" sz="quarter" idx="10"/>
          </p:nvPr>
        </p:nvSpPr>
        <p:spPr/>
        <p:txBody>
          <a:bodyPr rtlCol="0"/>
          <a:lstStyle/>
          <a:p>
            <a:pPr rtl="0"/>
            <a:fld id="{7C9C807D-BE9E-427D-9F45-69604B66C095}" type="slidenum">
              <a:rPr lang="en-US" smtClean="0"/>
              <a:t>25</a:t>
            </a:fld>
            <a:endParaRPr lang="en-US"/>
          </a:p>
        </p:txBody>
      </p:sp>
    </p:spTree>
    <p:extLst>
      <p:ext uri="{BB962C8B-B14F-4D97-AF65-F5344CB8AC3E}">
        <p14:creationId xmlns:p14="http://schemas.microsoft.com/office/powerpoint/2010/main" val="35187905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r>
              <a:rPr lang="x-none"/>
              <a:t>Medicare Part B pab them nqi rau kev mus ntsib kws kho mob ua kev tiv thaiv 2 zaug (kev mus ntsib Zoo Siab Txais Tos rau Medicare ib zaug thiab mus ntsib kom muaj kev noj qab nyob zoo Txhua Xyoo ib zaug), nrog rau kev tshuaj ntsuam xyuas thiab cov kev pab cuam ntau yam ntxiv uas npaj los pab tiv thaiv kev mob nkeeg thiab kuaj nrhiav cov teeb meem kev muaj mob thaum ntxov thaum tseem kho tau zoo tshaj plaws. </a:t>
            </a:r>
          </a:p>
          <a:p>
            <a:pPr rtl="0"/>
            <a:r>
              <a:rPr lang="x-none"/>
              <a:t>Cov lus piav qhia txog cov kev pab cuam ua kev tiv thaiv no tuaj yeem mus saib tau hauv koj Phau Ntawv Qhia Txog Medicare thiab Koj.  </a:t>
            </a:r>
          </a:p>
          <a:p>
            <a:pPr rtl="0"/>
            <a:endParaRPr lang="en-US" dirty="0"/>
          </a:p>
          <a:p>
            <a:pPr rtl="0"/>
            <a:r>
              <a:rPr lang="x-none"/>
              <a:t>Peb thov txhawb kom koj tshuaj xyuas cov kev pab cuam no thiab tham nrog koj tus kws kho mob txog koj txoj phiaj xwm kev tiv thaiv ntiag tug.</a:t>
            </a:r>
          </a:p>
        </p:txBody>
      </p:sp>
      <p:sp>
        <p:nvSpPr>
          <p:cNvPr id="4" name="Slide Number Placeholder 3"/>
          <p:cNvSpPr>
            <a:spLocks noGrp="1"/>
          </p:cNvSpPr>
          <p:nvPr>
            <p:ph type="sldNum" sz="quarter" idx="10"/>
          </p:nvPr>
        </p:nvSpPr>
        <p:spPr/>
        <p:txBody>
          <a:bodyPr rtlCol="0"/>
          <a:lstStyle/>
          <a:p>
            <a:pPr rtl="0"/>
            <a:fld id="{7C9C807D-BE9E-427D-9F45-69604B66C095}" type="slidenum">
              <a:rPr lang="en-US" smtClean="0"/>
              <a:t>26</a:t>
            </a:fld>
            <a:endParaRPr lang="en-US"/>
          </a:p>
        </p:txBody>
      </p:sp>
    </p:spTree>
    <p:extLst>
      <p:ext uri="{BB962C8B-B14F-4D97-AF65-F5344CB8AC3E}">
        <p14:creationId xmlns:p14="http://schemas.microsoft.com/office/powerpoint/2010/main" val="70744606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lnSpc>
                <a:spcPct val="115000"/>
              </a:lnSpc>
              <a:spcBef>
                <a:spcPct val="0"/>
              </a:spcBef>
              <a:spcAft>
                <a:spcPts val="600"/>
              </a:spcAft>
            </a:pPr>
            <a:r>
              <a:rPr lang="x-none" b="1">
                <a:latin typeface="Times New Roman" pitchFamily="18" charset="0"/>
                <a:cs typeface="Times New Roman" pitchFamily="18" charset="0"/>
              </a:rPr>
              <a:t>Koj Qhov Kev Mus Ntsib "Zoo Siab Txais Tos rau Medicare"</a:t>
            </a:r>
            <a:r>
              <a:rPr lang="x-none">
                <a:latin typeface="Times New Roman" pitchFamily="18" charset="0"/>
                <a:cs typeface="Times New Roman" pitchFamily="18" charset="0"/>
              </a:rPr>
              <a:t> yog tau txais kev pab them nqi rau thawj 12 lub hlis uas koj muaj Part B. </a:t>
            </a:r>
            <a:r>
              <a:rPr lang="x-none" b="1">
                <a:latin typeface="Times New Roman" pitchFamily="18" charset="0"/>
                <a:cs typeface="Times New Roman" pitchFamily="18" charset="0"/>
              </a:rPr>
              <a:t>Nws yog ib qho tseem ceeb uas yuav tsum nco ntsoov tias nws TSIS yog fab lub cev.  </a:t>
            </a:r>
            <a:r>
              <a:rPr lang="x-none">
                <a:latin typeface="Times New Roman" pitchFamily="18" charset="0"/>
                <a:cs typeface="Times New Roman" pitchFamily="18" charset="0"/>
              </a:rPr>
              <a:t>Qhov kev mus ntsib no yog muaj cov uas tau teev tseg rau ntawm no nrog rau kev tshuaj xyuas koj li keeb kwm kev kho mob thiab kev sib raug zoo uas cuam tshuam txog koj txoj kev noj qab haus huv.  </a:t>
            </a:r>
            <a:r>
              <a:rPr lang="x-none"/>
              <a:t>Thaum koj teem caij mus ntsib kws kho mob, qhia rau tus kws kho mob lub chaw ua hauj lwm paub tias koj xav teem caij rau koj qhov kev mus ntsib ua kev tiv thaiv "Zoo Siab Txais Tos rau Medicare".  Kev mus ntsib kws kho mob yog tau txais kev pab them nqi los ntawm Medicare, suav nrog qhov nqi uas yuav tsum tau xub them kom txwm ua ntej thiab qhov nqi sib koom them.  Txawm li cas los xij, yog tias koj tau txais kev kuaj mob los sis cov kev pab cuam ntau ntxiv, ces koj yuav tau them qhov nqi sib koom tuav pov hwm thiab yuav siv qhov nqi uas yuav tsum tau xub them kom txwm ua ntej hauv Part B.  </a:t>
            </a:r>
            <a:endParaRPr lang="en-US" dirty="0"/>
          </a:p>
        </p:txBody>
      </p:sp>
      <p:sp>
        <p:nvSpPr>
          <p:cNvPr id="4" name="Slide Number Placeholder 3"/>
          <p:cNvSpPr>
            <a:spLocks noGrp="1"/>
          </p:cNvSpPr>
          <p:nvPr>
            <p:ph type="sldNum" sz="quarter" idx="10"/>
          </p:nvPr>
        </p:nvSpPr>
        <p:spPr/>
        <p:txBody>
          <a:bodyPr rtlCol="0"/>
          <a:lstStyle/>
          <a:p>
            <a:pPr rtl="0"/>
            <a:fld id="{7C9C807D-BE9E-427D-9F45-69604B66C095}" type="slidenum">
              <a:rPr lang="en-US" smtClean="0"/>
              <a:t>27</a:t>
            </a:fld>
            <a:endParaRPr lang="en-US"/>
          </a:p>
        </p:txBody>
      </p:sp>
    </p:spTree>
    <p:extLst>
      <p:ext uri="{BB962C8B-B14F-4D97-AF65-F5344CB8AC3E}">
        <p14:creationId xmlns:p14="http://schemas.microsoft.com/office/powerpoint/2010/main" val="19620536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marL="0" indent="0" rtl="0">
              <a:lnSpc>
                <a:spcPct val="115000"/>
              </a:lnSpc>
              <a:spcBef>
                <a:spcPct val="0"/>
              </a:spcBef>
              <a:spcAft>
                <a:spcPts val="600"/>
              </a:spcAft>
              <a:buFont typeface="Arial" panose="020B0604020202020204" pitchFamily="34" charset="0"/>
              <a:buNone/>
            </a:pPr>
            <a:r>
              <a:rPr lang="x-none">
                <a:latin typeface="Times New Roman" pitchFamily="18" charset="0"/>
                <a:ea typeface="Calibri" pitchFamily="34" charset="0"/>
                <a:cs typeface="Times New Roman" pitchFamily="18" charset="0"/>
              </a:rPr>
              <a:t>Thaum koj muaj Part B tau ntev dua 12 lub hlis lawm, Medicare yuav pab them nqi rau </a:t>
            </a:r>
            <a:r>
              <a:rPr lang="x-none" b="1">
                <a:latin typeface="Times New Roman" pitchFamily="18" charset="0"/>
                <a:ea typeface="Calibri" pitchFamily="34" charset="0"/>
                <a:cs typeface="Times New Roman" pitchFamily="18" charset="0"/>
              </a:rPr>
              <a:t>kev mus ntsib "Kom Muaj Kev Noj Qab Nyob Zoo" txhua xyoo</a:t>
            </a:r>
            <a:r>
              <a:rPr lang="x-none">
                <a:latin typeface="Times New Roman" pitchFamily="18" charset="0"/>
                <a:ea typeface="Calibri" pitchFamily="34" charset="0"/>
                <a:cs typeface="Times New Roman" pitchFamily="18" charset="0"/>
              </a:rPr>
              <a:t>. </a:t>
            </a:r>
          </a:p>
          <a:p>
            <a:pPr marL="171450" indent="-171450" rtl="0">
              <a:lnSpc>
                <a:spcPct val="115000"/>
              </a:lnSpc>
              <a:spcBef>
                <a:spcPct val="0"/>
              </a:spcBef>
              <a:spcAft>
                <a:spcPts val="600"/>
              </a:spcAft>
              <a:buFont typeface="Arial" panose="020B0604020202020204" pitchFamily="34" charset="0"/>
              <a:buChar char="•"/>
            </a:pPr>
            <a:r>
              <a:rPr lang="x-none">
                <a:latin typeface="Times New Roman" pitchFamily="18" charset="0"/>
                <a:ea typeface="Calibri" pitchFamily="34" charset="0"/>
                <a:cs typeface="Times New Roman" pitchFamily="18" charset="0"/>
              </a:rPr>
              <a:t>Lub hom phiaj tseem ceeb ntawm qhov kev mus ntsib no yog txhawn rau tsim thiab hloov kho txoj phiaj xwm kev tiv thaiv uas yog saib raws li koj qhov kev noj qab haus huv thiab yam uas ua rau muaj kev pheej hmoo tam sim no.  Peb yuav hais kom ua kom tiav "Kev Ntsuam Xyuas Kev Pheej Hmoo Txog Kev Noj QabHaus Huv" txhawm rau los pab koj tus kws kho mob tsim txoj phiaj xwm kev tiv thaiv uas haum rau tus kheej. </a:t>
            </a:r>
          </a:p>
          <a:p>
            <a:pPr rtl="0">
              <a:lnSpc>
                <a:spcPct val="115000"/>
              </a:lnSpc>
              <a:spcBef>
                <a:spcPct val="0"/>
              </a:spcBef>
              <a:spcAft>
                <a:spcPts val="600"/>
              </a:spcAft>
            </a:pPr>
            <a:endParaRPr lang="en-US" altLang="en-US" dirty="0">
              <a:latin typeface="Times New Roman" pitchFamily="18" charset="0"/>
              <a:cs typeface="Times New Roman" pitchFamily="18" charset="0"/>
            </a:endParaRPr>
          </a:p>
          <a:p>
            <a:pPr marL="171450" indent="-171450" rtl="0">
              <a:lnSpc>
                <a:spcPct val="115000"/>
              </a:lnSpc>
              <a:spcBef>
                <a:spcPct val="0"/>
              </a:spcBef>
              <a:spcAft>
                <a:spcPts val="600"/>
              </a:spcAft>
              <a:buFont typeface="Arial" panose="020B0604020202020204" pitchFamily="34" charset="0"/>
              <a:buChar char="•"/>
            </a:pPr>
            <a:r>
              <a:rPr lang="x-none"/>
              <a:t>Kev mus ntsib kws kho mob yog tau txais kev pab them nqi los ntawm Medicare ib zaug hauv txhua 12 lub hlis yam tsis tau them nqi, suav nrog qhov nqi uas yuav tsum tau xub them kom txwm ua ntej thiab qhov nqi sib koom them.  Txawm li cas los xij, yog tias koj tau txais kev kuaj mob los sis cov kev pab cuam ntau ntxiv ces koj yuav tau them qhov nqi sib koom tuav pov hwm thiab yuav siv qhov nqi uas yuav tsum tau xub them kom txwm ua ntej hauv Part B.  </a:t>
            </a:r>
          </a:p>
          <a:p>
            <a:pPr marL="171450" indent="-171450" rtl="0">
              <a:lnSpc>
                <a:spcPct val="115000"/>
              </a:lnSpc>
              <a:spcBef>
                <a:spcPct val="0"/>
              </a:spcBef>
              <a:spcAft>
                <a:spcPts val="600"/>
              </a:spcAft>
              <a:buFont typeface="Arial" panose="020B0604020202020204" pitchFamily="34" charset="0"/>
              <a:buChar char="•"/>
            </a:pPr>
            <a:endParaRPr lang="en-US" altLang="en-US" dirty="0"/>
          </a:p>
          <a:p>
            <a:pPr marL="171450" marR="0" lvl="0" indent="-171450" algn="l" defTabSz="914400" rtl="0" eaLnBrk="0" fontAlgn="base" latinLnBrk="0" hangingPunct="0">
              <a:lnSpc>
                <a:spcPct val="115000"/>
              </a:lnSpc>
              <a:spcBef>
                <a:spcPct val="0"/>
              </a:spcBef>
              <a:spcAft>
                <a:spcPts val="600"/>
              </a:spcAft>
              <a:buClrTx/>
              <a:buSzTx/>
              <a:buFont typeface="Arial" panose="020B0604020202020204" pitchFamily="34" charset="0"/>
              <a:buChar char="•"/>
              <a:tabLst/>
              <a:defRPr/>
            </a:pPr>
            <a:r>
              <a:rPr lang="x-none">
                <a:latin typeface="Times New Roman" pitchFamily="18" charset="0"/>
                <a:ea typeface="Calibri" pitchFamily="34" charset="0"/>
                <a:cs typeface="Times New Roman" pitchFamily="18" charset="0"/>
              </a:rPr>
              <a:t>Koj yuav tsum thov qhov </a:t>
            </a:r>
            <a:r>
              <a:rPr lang="x-none" i="1">
                <a:latin typeface="Times New Roman" pitchFamily="18" charset="0"/>
                <a:ea typeface="Calibri" pitchFamily="34" charset="0"/>
                <a:cs typeface="Times New Roman" pitchFamily="18" charset="0"/>
              </a:rPr>
              <a:t>kev mus ntsib kom muaj kev noj qab nyob zoo txhua xyoo</a:t>
            </a:r>
            <a:r>
              <a:rPr lang="x-none">
                <a:latin typeface="Times New Roman" pitchFamily="18" charset="0"/>
                <a:ea typeface="Calibri" pitchFamily="34" charset="0"/>
                <a:cs typeface="Times New Roman" pitchFamily="18" charset="0"/>
              </a:rPr>
              <a:t> raws lub npe.  </a:t>
            </a:r>
            <a:r>
              <a:rPr lang="x-none" b="1">
                <a:latin typeface="Times New Roman" pitchFamily="18" charset="0"/>
                <a:ea typeface="Calibri" pitchFamily="34" charset="0"/>
                <a:cs typeface="Times New Roman" pitchFamily="18" charset="0"/>
              </a:rPr>
              <a:t>Tsis tas li xwb, Kev Mus Ntsib Kom Muaj Kev Noj Qab Nyob Zoo</a:t>
            </a:r>
            <a:r>
              <a:rPr lang="x-none">
                <a:latin typeface="Times New Roman" pitchFamily="18" charset="0"/>
                <a:ea typeface="Calibri" pitchFamily="34" charset="0"/>
                <a:cs typeface="Times New Roman" pitchFamily="18" charset="0"/>
              </a:rPr>
              <a:t> </a:t>
            </a:r>
            <a:r>
              <a:rPr lang="x-none" b="1">
                <a:latin typeface="Times New Roman" pitchFamily="18" charset="0"/>
                <a:ea typeface="Calibri" pitchFamily="34" charset="0"/>
                <a:cs typeface="Times New Roman" pitchFamily="18" charset="0"/>
              </a:rPr>
              <a:t>Txhua Xyoo</a:t>
            </a:r>
            <a:r>
              <a:rPr lang="x-none">
                <a:latin typeface="Times New Roman" pitchFamily="18" charset="0"/>
                <a:ea typeface="Calibri" pitchFamily="34" charset="0"/>
                <a:cs typeface="Times New Roman" pitchFamily="18" charset="0"/>
              </a:rPr>
              <a:t> kuj TSIS yog fab lub cev thiab. </a:t>
            </a:r>
            <a:r>
              <a:rPr lang="x-none" b="1">
                <a:latin typeface="Times New Roman" pitchFamily="18" charset="0"/>
                <a:ea typeface="Calibri" pitchFamily="34" charset="0"/>
                <a:cs typeface="Times New Roman" pitchFamily="18" charset="0"/>
              </a:rPr>
              <a:t>Medicare tsis pab them nqi rau fab lub cev.</a:t>
            </a:r>
            <a:r>
              <a:rPr lang="x-none">
                <a:latin typeface="Times New Roman" pitchFamily="18" charset="0"/>
                <a:ea typeface="Calibri" pitchFamily="34" charset="0"/>
                <a:cs typeface="Times New Roman" pitchFamily="18" charset="0"/>
              </a:rPr>
              <a:t>  Yog tias koj teem caij mus kho mob fab lub cev, ces koj yuav tau them tus nqi tag nrho rau lub cev.</a:t>
            </a:r>
          </a:p>
          <a:p>
            <a:pPr rtl="0"/>
            <a:endParaRPr lang="en-US" dirty="0"/>
          </a:p>
        </p:txBody>
      </p:sp>
      <p:sp>
        <p:nvSpPr>
          <p:cNvPr id="4" name="Slide Number Placeholder 3"/>
          <p:cNvSpPr>
            <a:spLocks noGrp="1"/>
          </p:cNvSpPr>
          <p:nvPr>
            <p:ph type="sldNum" sz="quarter" idx="10"/>
          </p:nvPr>
        </p:nvSpPr>
        <p:spPr/>
        <p:txBody>
          <a:bodyPr rtlCol="0"/>
          <a:lstStyle/>
          <a:p>
            <a:pPr rtl="0"/>
            <a:fld id="{7C9C807D-BE9E-427D-9F45-69604B66C095}" type="slidenum">
              <a:rPr lang="en-US" smtClean="0"/>
              <a:t>28</a:t>
            </a:fld>
            <a:endParaRPr lang="en-US"/>
          </a:p>
        </p:txBody>
      </p:sp>
    </p:spTree>
    <p:extLst>
      <p:ext uri="{BB962C8B-B14F-4D97-AF65-F5344CB8AC3E}">
        <p14:creationId xmlns:p14="http://schemas.microsoft.com/office/powerpoint/2010/main" val="62785409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r>
              <a:rPr lang="x-none"/>
              <a:t>Qhov no sua cov ntsiab lus rau Ntu 1 hais txog lub khoos kas Zoo Siab Txais Tos rau Medicare.  Kuv vam tias cov ntaub ntawv no yuav pab tau koj. Ntu tom ntej hauv xuv ntaub ntawv no yuav hais txog Medicare Basics, suav nrog Medicare Part A thiab B.</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x-none"/>
              <a:t>Qhov kev nthuav qhia no yog muab rau koj los ntawm Lav Wisconsin lub Health Insurance Assistance Program (Lub Khoos Kas Pab Tuav Pov Hwm Kho Mob) los sis SHIP, uas yog ib qho kev pab cuam zej tsoom hauv zos uas muab kev pab pub dawb thiab ncaj ncees rau cov neeg muaj Medicare. Yog tias koj muaj lus nug txog Medicare, ces hu rau ib tug ntawm peb cov xov tooj muab kev pab uas hu dawb los sis hu rau tus kws pab tswv yim SHIP Medicare hauv zos kiag tam siv. Koj tsis tas yuav mus ib leeg! </a:t>
            </a:r>
          </a:p>
        </p:txBody>
      </p:sp>
      <p:sp>
        <p:nvSpPr>
          <p:cNvPr id="4" name="Slide Number Placeholder 3"/>
          <p:cNvSpPr>
            <a:spLocks noGrp="1"/>
          </p:cNvSpPr>
          <p:nvPr>
            <p:ph type="sldNum" sz="quarter" idx="10"/>
          </p:nvPr>
        </p:nvSpPr>
        <p:spPr/>
        <p:txBody>
          <a:bodyPr rtlCol="0"/>
          <a:lstStyle/>
          <a:p>
            <a:pPr rtl="0"/>
            <a:fld id="{7C9C807D-BE9E-427D-9F45-69604B66C095}" type="slidenum">
              <a:rPr lang="en-US" smtClean="0"/>
              <a:t>29</a:t>
            </a:fld>
            <a:endParaRPr lang="en-US"/>
          </a:p>
        </p:txBody>
      </p:sp>
    </p:spTree>
    <p:extLst>
      <p:ext uri="{BB962C8B-B14F-4D97-AF65-F5344CB8AC3E}">
        <p14:creationId xmlns:p14="http://schemas.microsoft.com/office/powerpoint/2010/main" val="9646109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r>
              <a:rPr lang="x-none"/>
              <a:t>Lub khoos kas no yuav muab cov ntsiab lus qhia txog Medicare thiab muab faib ua 6 ntu xws li:  </a:t>
            </a:r>
            <a:endParaRPr lang="en-US" dirty="0">
              <a:solidFill>
                <a:srgbClr val="FF0000"/>
              </a:solidFill>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x-none">
                <a:solidFill>
                  <a:srgbClr val="FF0000"/>
                </a:solidFill>
              </a:rPr>
              <a:t>Ntu 1:  Kev Teev Npe Nkag hauv Medicare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x-none">
                <a:solidFill>
                  <a:srgbClr val="FF0000"/>
                </a:solidFill>
              </a:rPr>
              <a:t>Ntu 2:   Medicare Basics; Part A, Part B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x-none">
                <a:solidFill>
                  <a:srgbClr val="FF0000"/>
                </a:solidFill>
              </a:rPr>
              <a:t>Ntu 3:  Koj cov kev xaiv txog kev pab them nqi, Original Medicare, Kev Tuav Pov Hwm Ntxiv Rau Medicare (Medigap)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x-none">
                <a:solidFill>
                  <a:srgbClr val="FF0000"/>
                </a:solidFill>
              </a:rPr>
              <a:t>Ntu 4:  Cov Phiaj Xwm Medicare Advantage (Part C); Lwm Hom Kev Pab Them Nqi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x-none">
                <a:solidFill>
                  <a:srgbClr val="FF0000"/>
                </a:solidFill>
              </a:rPr>
              <a:t>Ntu 5:  Medicare Part D (Cov Kev Pab Them Nqi Tshuaj Uas Muaj Ntawv Yuav Tshuaj), WI SeniorCare, thiab Ncua Sij Hawm Qhib Teev Npe Nkag Hauv Ib Lub Xyoos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x-none">
                <a:solidFill>
                  <a:srgbClr val="FF0000"/>
                </a:solidFill>
              </a:rPr>
              <a:t>Ntu 6:  Kev Pab rau Cov Neeg Khwv Tau Nyiaj Tsawg, Kev Tiv Thaiv Koj Tus Kheej thiab Pov Thaiv Kev Dag Noj Dag Haus, Kev Tshuaj Xyuas, thiab Cov Peev Txheej</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x-none" b="1"/>
              <a:t>Koj tuaj yeem nrhiav cov ntaub ntawv no kom ntxaws ntxiv tau hauv koj Phau Ntawv Qhia Rau Medicare thiab Koj, uas yog yeej tau muab xa tuaj mus rau cov neeg muaj Medicare lawm thiab kuj tseem tuaj yeem nrhiav tau ntawm tus vev xaib Medicare.gov tib si thiab.  Txhawm rau kom nkag siab yooj yim, peb thov txhawb kom koj saib cov ntu ntawm xuv ntaub ntawv no kom raws ib ntu zuj zus. </a:t>
            </a:r>
            <a:endParaRPr lang="en-US" b="1" dirty="0">
              <a:solidFill>
                <a:srgbClr val="FF0000"/>
              </a:solidFill>
            </a:endParaRPr>
          </a:p>
          <a:p>
            <a:pPr rtl="0"/>
            <a:endParaRPr lang="en-US" dirty="0"/>
          </a:p>
        </p:txBody>
      </p:sp>
      <p:sp>
        <p:nvSpPr>
          <p:cNvPr id="4" name="Slide Number Placeholder 3"/>
          <p:cNvSpPr>
            <a:spLocks noGrp="1"/>
          </p:cNvSpPr>
          <p:nvPr>
            <p:ph type="sldNum" sz="quarter" idx="10"/>
          </p:nvPr>
        </p:nvSpPr>
        <p:spPr/>
        <p:txBody>
          <a:bodyPr rtlCol="0"/>
          <a:lstStyle/>
          <a:p>
            <a:pPr rtl="0"/>
            <a:fld id="{7C9C807D-BE9E-427D-9F45-69604B66C095}" type="slidenum">
              <a:rPr lang="en-US" smtClean="0"/>
              <a:t>3</a:t>
            </a:fld>
            <a:endParaRPr lang="en-US"/>
          </a:p>
        </p:txBody>
      </p:sp>
    </p:spTree>
    <p:extLst>
      <p:ext uri="{BB962C8B-B14F-4D97-AF65-F5344CB8AC3E}">
        <p14:creationId xmlns:p14="http://schemas.microsoft.com/office/powerpoint/2010/main" val="274074699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x-none"/>
              <a:t>Nyob zoo thiab zoo siab txais tos rau xuv ntaub ntawv qhia paub no uas yog hu ua Zoo Siab Txais Tos rau Medicare.  </a:t>
            </a:r>
          </a:p>
          <a:p>
            <a:pPr rtl="0"/>
            <a:endParaRPr lang="en-US" dirty="0"/>
          </a:p>
          <a:p>
            <a:pPr rtl="0"/>
            <a:r>
              <a:rPr lang="x-none"/>
              <a:t>Lub khoos kas no yog ua tawm los ntawm WI Department of Health Services (Feem Hauj Lwm Saib Xyuas Kev Noj Qab Haus Huv), uas yog tus khiav Lav Wisconsin lub Health Insurance Assistance Program (Lub Khoos Kas Pab Tuav Pov Hwm Kho Mob) los sis SHIP, uas yog ib qho kev pab cuam zej tsoom hauv cheeb tsam rau cov neeg muaj Medicare.  Txhua lub lav puav leej muaj lub khoos kas SHIP.  Hauv Wisconsin, koj tuaj yeem tau txais kev pab pub dawb thiab ncaj ncees txog Medicare los ntawm SHIP tus kws pab tswv yim hauv zos los sis ib qho ntawm peb cov xov tooj muab kev pab uas hu dawb.</a:t>
            </a:r>
          </a:p>
          <a:p>
            <a:pPr rtl="0"/>
            <a:endParaRPr lang="en-US" b="1" dirty="0"/>
          </a:p>
          <a:p>
            <a:pPr rtl="0"/>
            <a:r>
              <a:rPr lang="x-none" b="0"/>
              <a:t>Koj tuaj yeem rub cov slides nthuav qhia no tawm tau los ntawm kev nias rau qhov chaw txuas hauv cov lus piav qhia txog daim vis dis aus hauv YouTube los sis mus rau gwaar.org/educational-videos-for-medicare-outreach. </a:t>
            </a:r>
          </a:p>
        </p:txBody>
      </p:sp>
      <p:sp>
        <p:nvSpPr>
          <p:cNvPr id="4" name="Slide Number Placeholder 3"/>
          <p:cNvSpPr>
            <a:spLocks noGrp="1"/>
          </p:cNvSpPr>
          <p:nvPr>
            <p:ph type="sldNum" sz="quarter" idx="10"/>
          </p:nvPr>
        </p:nvSpPr>
        <p:spPr/>
        <p:txBody>
          <a:bodyPr rtlCol="0"/>
          <a:lstStyle/>
          <a:p>
            <a:pPr rtl="0"/>
            <a:fld id="{7C9C807D-BE9E-427D-9F45-69604B66C095}" type="slidenum">
              <a:rPr lang="en-US" smtClean="0"/>
              <a:t>30</a:t>
            </a:fld>
            <a:endParaRPr lang="en-US"/>
          </a:p>
        </p:txBody>
      </p:sp>
    </p:spTree>
    <p:extLst>
      <p:ext uri="{BB962C8B-B14F-4D97-AF65-F5344CB8AC3E}">
        <p14:creationId xmlns:p14="http://schemas.microsoft.com/office/powerpoint/2010/main" val="82907649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x-none"/>
              <a:t>Lub khoos kas no tau txais kev txhawb pab los ntawm pob nyiaj pab los ntawm tsoom hwv teb chaws Lub Loos Kam Tswj Hwm Kev Ua Neej Nyob Rau Lub Zej Zog.</a:t>
            </a:r>
          </a:p>
        </p:txBody>
      </p:sp>
      <p:sp>
        <p:nvSpPr>
          <p:cNvPr id="4" name="Slide Number Placeholder 3"/>
          <p:cNvSpPr>
            <a:spLocks noGrp="1"/>
          </p:cNvSpPr>
          <p:nvPr>
            <p:ph type="sldNum" sz="quarter" idx="5"/>
          </p:nvPr>
        </p:nvSpPr>
        <p:spPr/>
        <p:txBody>
          <a:bodyPr rtlCol="0"/>
          <a:lstStyle/>
          <a:p>
            <a:pPr rtl="0"/>
            <a:fld id="{7C9C807D-BE9E-427D-9F45-69604B66C095}" type="slidenum">
              <a:rPr lang="en-US" smtClean="0"/>
              <a:t>31</a:t>
            </a:fld>
            <a:endParaRPr lang="en-US"/>
          </a:p>
        </p:txBody>
      </p:sp>
    </p:spTree>
    <p:extLst>
      <p:ext uri="{BB962C8B-B14F-4D97-AF65-F5344CB8AC3E}">
        <p14:creationId xmlns:p14="http://schemas.microsoft.com/office/powerpoint/2010/main" val="142475924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r>
              <a:rPr lang="x-none"/>
              <a:t>Lub khoos kas no yuav muab cov ntsiab lus qhia txog Medicare thiab muab faib ua 6 ntu.</a:t>
            </a:r>
            <a:endParaRPr lang="en-US" dirty="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x-none" b="1"/>
              <a:t>Koj tuaj yeem nrhiav cov ntaub ntawv no kom ntxaws ntxiv tau hauv koj Phau Ntawv Qhia Rau Medicare thiab Koj, uas yog yeej tau muab xa tuaj mus rau cov neeg muaj Medicare lawm thiab kuj tseem tuaj yeem nrhiav tau ntawm tus vev xaib Medicare.gov tib si thiab.  Txhawm rau kom nkag siab yooj yim, peb thov txhawb kom koj saib cov ntu ntawm xuv ntaub ntawv no kom raws ib ntu zuj zus. </a:t>
            </a:r>
            <a:endParaRPr lang="en-US" b="1" dirty="0">
              <a:solidFill>
                <a:srgbClr val="FF0000"/>
              </a:solidFill>
            </a:endParaRPr>
          </a:p>
        </p:txBody>
      </p:sp>
      <p:sp>
        <p:nvSpPr>
          <p:cNvPr id="4" name="Slide Number Placeholder 3"/>
          <p:cNvSpPr>
            <a:spLocks noGrp="1"/>
          </p:cNvSpPr>
          <p:nvPr>
            <p:ph type="sldNum" sz="quarter" idx="10"/>
          </p:nvPr>
        </p:nvSpPr>
        <p:spPr/>
        <p:txBody>
          <a:bodyPr rtlCol="0"/>
          <a:lstStyle/>
          <a:p>
            <a:pPr rtl="0"/>
            <a:fld id="{7C9C807D-BE9E-427D-9F45-69604B66C095}" type="slidenum">
              <a:rPr lang="en-US" smtClean="0"/>
              <a:t>32</a:t>
            </a:fld>
            <a:endParaRPr lang="en-US"/>
          </a:p>
        </p:txBody>
      </p:sp>
    </p:spTree>
    <p:extLst>
      <p:ext uri="{BB962C8B-B14F-4D97-AF65-F5344CB8AC3E}">
        <p14:creationId xmlns:p14="http://schemas.microsoft.com/office/powerpoint/2010/main" val="78560007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x-none"/>
              <a:t>Zoo Siab Txais Tos rau Ntu 3 ntawm xuv ntaub ntawv qhia paub no.</a:t>
            </a:r>
          </a:p>
          <a:p>
            <a:pPr rtl="0"/>
            <a:endParaRPr lang="en-US" dirty="0"/>
          </a:p>
          <a:p>
            <a:pPr rtl="0"/>
            <a:r>
              <a:rPr lang="x-none"/>
              <a:t>Hauv ntu no, koj yuav tau kawm txog koj Cov Kev Xaiv Txog Kev Pab Them Nqi Kho Mob Los Ntawm Medicare, Original Medicare, thiab Kev Tuav Pov Hwm Ntxiv Rau Medicare (los sis Medigap).</a:t>
            </a:r>
          </a:p>
        </p:txBody>
      </p:sp>
      <p:sp>
        <p:nvSpPr>
          <p:cNvPr id="4" name="Slide Number Placeholder 3"/>
          <p:cNvSpPr>
            <a:spLocks noGrp="1"/>
          </p:cNvSpPr>
          <p:nvPr>
            <p:ph type="sldNum" sz="quarter" idx="10"/>
          </p:nvPr>
        </p:nvSpPr>
        <p:spPr/>
        <p:txBody>
          <a:bodyPr rtlCol="0"/>
          <a:lstStyle/>
          <a:p>
            <a:pPr rtl="0"/>
            <a:fld id="{7C9C807D-BE9E-427D-9F45-69604B66C095}" type="slidenum">
              <a:rPr lang="en-US" smtClean="0"/>
              <a:t>33</a:t>
            </a:fld>
            <a:endParaRPr lang="en-US"/>
          </a:p>
        </p:txBody>
      </p:sp>
    </p:spTree>
    <p:extLst>
      <p:ext uri="{BB962C8B-B14F-4D97-AF65-F5344CB8AC3E}">
        <p14:creationId xmlns:p14="http://schemas.microsoft.com/office/powerpoint/2010/main" val="70000722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spcBef>
                <a:spcPts val="623"/>
              </a:spcBef>
              <a:defRPr/>
            </a:pPr>
            <a:r>
              <a:rPr lang="x-none"/>
              <a:t>Muaj 2 txoj hauv kev tseem ceeb kom tau txais koj qhov kev pab them nqi kho mob los ntawm Medicare</a:t>
            </a:r>
            <a:r>
              <a:rPr lang="x-none">
                <a:latin typeface="Calibri" panose="020F0502020204030204" pitchFamily="34" charset="0"/>
              </a:rPr>
              <a:t>-</a:t>
            </a:r>
            <a:r>
              <a:rPr lang="x-none"/>
              <a:t>Original Medicare, los sis Cov Phiaj Xwm Medicare Advantage. Koj tuaj yeem xaiv seb koj xav tau txais koj qhov kev pab them nqi los ntawm txoj hauv kev twg tau.</a:t>
            </a:r>
          </a:p>
          <a:p>
            <a:pPr rtl="0">
              <a:spcBef>
                <a:spcPts val="623"/>
              </a:spcBef>
              <a:defRPr/>
            </a:pPr>
            <a:endParaRPr lang="en-US" dirty="0"/>
          </a:p>
          <a:p>
            <a:pPr marL="239276" indent="-239276" rtl="0">
              <a:spcBef>
                <a:spcPts val="623"/>
              </a:spcBef>
              <a:buFont typeface="Wingdings" panose="05000000000000000000" pitchFamily="2" charset="2"/>
              <a:buChar char="§"/>
              <a:defRPr/>
            </a:pPr>
            <a:r>
              <a:rPr lang="x-none" b="1"/>
              <a:t>Original Medicare </a:t>
            </a:r>
            <a:r>
              <a:rPr lang="x-none"/>
              <a:t>muaj xws li Part A thiab/los sis Part B. Peb tau hais txog qee Cov Kis Khoob hauv Original Medicare, xws li qhov nqi uas yuav tsum tau xub them kom txwm ua ntej thiab qhov nqi sib koom tuav pov hwm—thiab koj tuaj yeem ntxiv cov kev pab them nqi ntau ntxiv los pab them nqi rau cov kis khoob no:  </a:t>
            </a:r>
          </a:p>
          <a:p>
            <a:pPr marL="696476" lvl="1" indent="-239276" rtl="0">
              <a:spcBef>
                <a:spcPts val="623"/>
              </a:spcBef>
              <a:buFont typeface="Wingdings" panose="05000000000000000000" pitchFamily="2" charset="2"/>
              <a:buChar char="§"/>
              <a:defRPr/>
            </a:pPr>
            <a:r>
              <a:rPr lang="x-none"/>
              <a:t>Koj tuaj yeem yuav txoj policy Tuav Pov Hwm Ntxiv Rau Medicare (Medigap) los pab them cov kis khoob hauv Original Medicare.</a:t>
            </a:r>
          </a:p>
          <a:p>
            <a:pPr marL="696476" lvl="1" indent="-239276" rtl="0">
              <a:spcBef>
                <a:spcPts val="623"/>
              </a:spcBef>
              <a:buFont typeface="Wingdings" panose="05000000000000000000" pitchFamily="2" charset="2"/>
              <a:buChar char="§"/>
              <a:defRPr/>
            </a:pPr>
            <a:r>
              <a:rPr lang="x-none"/>
              <a:t>Koj tseem tuaj yeem xaiv yuav Medicare qhov kev pab them nqi tshuaj uas muaj ntawv yuav tshuaj (Part D) los ntawm Medicare txoj phiaj xwm Prescription Drug Plan (PDP). </a:t>
            </a:r>
          </a:p>
          <a:p>
            <a:pPr marL="696476" lvl="1" indent="-239276" rtl="0">
              <a:spcBef>
                <a:spcPts val="623"/>
              </a:spcBef>
              <a:buFont typeface="Wingdings" panose="05000000000000000000" pitchFamily="2" charset="2"/>
              <a:buChar char="§"/>
              <a:defRPr/>
            </a:pPr>
            <a:r>
              <a:rPr lang="x-none"/>
              <a:t>Thiab Wisconsin lub khoos kas SeniorCare yog dua ib txoj kev xaiv ntxiv, tsis hais ib leeg los sis ntxiv rau Part D.</a:t>
            </a:r>
          </a:p>
          <a:p>
            <a:pPr marL="239276" indent="-239276" rtl="0">
              <a:spcBef>
                <a:spcPts val="623"/>
              </a:spcBef>
              <a:buFont typeface="Wingdings" panose="05000000000000000000" pitchFamily="2" charset="2"/>
              <a:buChar char="§"/>
              <a:defRPr/>
            </a:pPr>
            <a:endParaRPr lang="en-US" dirty="0"/>
          </a:p>
          <a:p>
            <a:pPr marL="239276" indent="-239276" rtl="0">
              <a:spcBef>
                <a:spcPts val="623"/>
              </a:spcBef>
              <a:buFont typeface="Wingdings" panose="05000000000000000000" pitchFamily="2" charset="2"/>
              <a:buChar char="§"/>
            </a:pPr>
            <a:r>
              <a:rPr lang="x-none" b="1"/>
              <a:t>Cov Phiaj Xwm Medicare Advantage </a:t>
            </a:r>
            <a:r>
              <a:rPr lang="x-none"/>
              <a:t>(uas yog hu ua Part C) yog ib txoj kev xaiv los txais koj cov nyiaj txiaj ntsig los ntawm Medicare.  Cov phiaj xwm no yog muab dhau los ntawm cov tuam txhab tuav pov hwm ntiag tug uas tau txais kev pom zoo los ntawm Medicare. Muaj ntau hom Phiaj Xwm Advantage, xws li Health Maintenance Organization (HMO) los sis Preferred Provider Organization (PPO), thiab lawv pab them nqi rau cov kev pab cuam thiab cov khoom siv hauv Part A thiab Part B. Cov phiaj xwm Medicare Advantage feem ntau yog muaj kev pab them cov nqi tshuaj uas muaj ntawv yuav tshuaj hauv Medicare. Tej zaum koj yuav tuaj yeem ntxiv kev pab them nqi tshuaj rau qee hom phiaj xwm tau yog tias nws tsis tau muaj. </a:t>
            </a:r>
          </a:p>
          <a:p>
            <a:pPr marL="239276" indent="-239276" rtl="0">
              <a:spcBef>
                <a:spcPts val="623"/>
              </a:spcBef>
              <a:buFont typeface="Wingdings" panose="05000000000000000000" pitchFamily="2" charset="2"/>
              <a:buChar char="§"/>
            </a:pPr>
            <a:r>
              <a:rPr lang="x-none"/>
              <a:t>Thiab SeniorCare tuaj yeem ua hauj lwm nrog cov phiaj xwm Medicare Advantage tib si thiab.  Peb yuav tham ntau ntxiv txog qhov ntawd tom qab.  (Cov policy Medigap tsis ua hauj lwm nrog cov phiaj xwm Medicare Advantage, yog li yog tias koj nkag rau Txoj Phiaj Xwm Medicare Advantage, ces koj tsis tuaj yeem siv txoj Policy Medigap los them qhov nqi thau hauv hnab los them.)</a:t>
            </a:r>
          </a:p>
          <a:p>
            <a:pPr marL="249457" rtl="0">
              <a:spcBef>
                <a:spcPts val="623"/>
              </a:spcBef>
            </a:pPr>
            <a:endParaRPr lang="en-US" dirty="0"/>
          </a:p>
          <a:p>
            <a:pPr marL="249457" rtl="0">
              <a:spcBef>
                <a:spcPts val="623"/>
              </a:spcBef>
            </a:pPr>
            <a:r>
              <a:rPr lang="x-none"/>
              <a:t>Cia peb pib los ntawm kev mus saib qhov kev xaiv nyob rau ntawm daim slide sab laug ntawm daim phiaj ziam no—Original Medicare, thiab tom qab ntawd peb yuav pom tias seb Medigap ua hauj lwm nrog nws li cas.</a:t>
            </a:r>
          </a:p>
          <a:p>
            <a:pPr rtl="0">
              <a:spcBef>
                <a:spcPts val="623"/>
              </a:spcBef>
              <a:defRPr/>
            </a:pPr>
            <a:endParaRPr lang="en-US" dirty="0"/>
          </a:p>
          <a:p>
            <a:pPr rtl="0"/>
            <a:endParaRPr lang="en-US" dirty="0"/>
          </a:p>
        </p:txBody>
      </p:sp>
      <p:sp>
        <p:nvSpPr>
          <p:cNvPr id="4" name="Slide Number Placeholder 3"/>
          <p:cNvSpPr>
            <a:spLocks noGrp="1"/>
          </p:cNvSpPr>
          <p:nvPr>
            <p:ph type="sldNum" sz="quarter" idx="10"/>
          </p:nvPr>
        </p:nvSpPr>
        <p:spPr/>
        <p:txBody>
          <a:bodyPr rtlCol="0"/>
          <a:lstStyle/>
          <a:p>
            <a:pPr rtl="0"/>
            <a:fld id="{7C9C807D-BE9E-427D-9F45-69604B66C095}" type="slidenum">
              <a:rPr lang="en-US" smtClean="0"/>
              <a:t>34</a:t>
            </a:fld>
            <a:endParaRPr lang="en-US"/>
          </a:p>
        </p:txBody>
      </p:sp>
    </p:spTree>
    <p:extLst>
      <p:ext uri="{BB962C8B-B14F-4D97-AF65-F5344CB8AC3E}">
        <p14:creationId xmlns:p14="http://schemas.microsoft.com/office/powerpoint/2010/main" val="311669047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x-none"/>
              <a:t>Ib zaug ntxiv, Original Medicare muaj Part A thiab/los sis Part B. </a:t>
            </a:r>
          </a:p>
          <a:p>
            <a:pPr marL="0" marR="0" lvl="0" indent="0" algn="l" defTabSz="914400" rtl="0" eaLnBrk="1" fontAlgn="auto" latinLnBrk="0" hangingPunct="1">
              <a:lnSpc>
                <a:spcPct val="100000"/>
              </a:lnSpc>
              <a:spcBef>
                <a:spcPts val="0"/>
              </a:spcBef>
              <a:spcAft>
                <a:spcPts val="0"/>
              </a:spcAft>
              <a:buClrTx/>
              <a:buSzTx/>
              <a:buFontTx/>
              <a:buNone/>
              <a:tabLst/>
              <a:defRPr/>
            </a:pPr>
            <a:r>
              <a:rPr lang="x-none"/>
              <a:t>Koj tuaj yeem mus ntsib txhua tus kws kho mob, tsev kho mob, los sis lwm tus neeg muab kev pab kho mob uas tau teev npe nkag rau Medicare thiab tab tom txais cov neeg mob Medicare tshiab. </a:t>
            </a:r>
            <a:r>
              <a:rPr lang="x-none">
                <a:solidFill>
                  <a:prstClr val="black"/>
                </a:solidFill>
              </a:rPr>
              <a:t>Cov nqi no tau txais kev cuam tshuam los ntawm qhov tias seb lawv puas lees txais </a:t>
            </a:r>
            <a:r>
              <a:rPr lang="x-none" b="1">
                <a:solidFill>
                  <a:prstClr val="black"/>
                </a:solidFill>
              </a:rPr>
              <a:t>txoj hauj lwm kho mob</a:t>
            </a:r>
            <a:r>
              <a:rPr lang="x-none">
                <a:solidFill>
                  <a:prstClr val="black"/>
                </a:solidFill>
              </a:rPr>
              <a:t>, uas yog </a:t>
            </a:r>
            <a:r>
              <a:rPr lang="x-none"/>
              <a:t>kev pom zoo los ntawm koj tus kws kho mob, los sis lwm tus neeg muab kev pab cuam, los lees txais tus nqi uas tau txais kev pom zoo los ntawm Medicare rau qhov kev pab cuam, thiab yuav tsis sau nqi los ntawm koj ntau dua li qhov nqi yuav tsum xub them kom txwm ua ntej thiab qhov nqi koom tuav pov hmw hauv Medicare.</a:t>
            </a:r>
          </a:p>
          <a:p>
            <a:pPr rtl="0"/>
            <a:endParaRPr lang="en-US" dirty="0"/>
          </a:p>
          <a:p>
            <a:pPr marL="171450" indent="-171450" rtl="0">
              <a:buFont typeface="Arial" panose="020B0604020202020204" pitchFamily="34" charset="0"/>
              <a:buChar char="•"/>
            </a:pPr>
            <a:r>
              <a:rPr lang="x-none"/>
              <a:t>Nrog Original Medicare, Koj tuaj yeem xaiv yuav ib txoj policy Medigap los pab them qee cov nqi uas Original Medicare tsis them. </a:t>
            </a:r>
          </a:p>
          <a:p>
            <a:pPr marL="171450" indent="-171450" rtl="0">
              <a:buFont typeface="Arial" panose="020B0604020202020204" pitchFamily="34" charset="0"/>
              <a:buChar char="•"/>
            </a:pPr>
            <a:r>
              <a:rPr lang="x-none"/>
              <a:t>Koj tseem tuaj yeem xaiv yuav Medicare qhov kev pab them nqi tshuaj uas muaj ntawv yuav tshuaj (Part D) los ntawm Medicare txoj phiaj xwm Prescription Drug Plan (PDP). </a:t>
            </a:r>
          </a:p>
          <a:p>
            <a:pPr rtl="0"/>
            <a:endParaRPr lang="en-US" dirty="0"/>
          </a:p>
        </p:txBody>
      </p:sp>
      <p:sp>
        <p:nvSpPr>
          <p:cNvPr id="4" name="Slide Number Placeholder 3"/>
          <p:cNvSpPr>
            <a:spLocks noGrp="1"/>
          </p:cNvSpPr>
          <p:nvPr>
            <p:ph type="sldNum" sz="quarter" idx="10"/>
          </p:nvPr>
        </p:nvSpPr>
        <p:spPr/>
        <p:txBody>
          <a:bodyPr rtlCol="0"/>
          <a:lstStyle/>
          <a:p>
            <a:pPr rtl="0"/>
            <a:fld id="{7C9C807D-BE9E-427D-9F45-69604B66C095}" type="slidenum">
              <a:rPr lang="en-US" smtClean="0"/>
              <a:t>35</a:t>
            </a:fld>
            <a:endParaRPr lang="en-US"/>
          </a:p>
        </p:txBody>
      </p:sp>
    </p:spTree>
    <p:extLst>
      <p:ext uri="{BB962C8B-B14F-4D97-AF65-F5344CB8AC3E}">
        <p14:creationId xmlns:p14="http://schemas.microsoft.com/office/powerpoint/2010/main" val="203393492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x-none"/>
              <a:t>Original Medicare tsis them nqi rau</a:t>
            </a:r>
          </a:p>
          <a:p>
            <a:pPr marL="171450" indent="-171450" rtl="0">
              <a:buFont typeface="Arial" panose="020B0604020202020204" pitchFamily="34" charset="0"/>
              <a:buChar char="•"/>
            </a:pPr>
            <a:r>
              <a:rPr lang="x-none"/>
              <a:t>Kev nkaug koob</a:t>
            </a:r>
          </a:p>
          <a:p>
            <a:pPr marL="171450" indent="-171450" rtl="0">
              <a:buFont typeface="Arial" panose="020B0604020202020204" pitchFamily="34" charset="0"/>
              <a:buChar char="•"/>
            </a:pPr>
            <a:r>
              <a:rPr lang="x-none"/>
              <a:t>Kev kho hniav los sis hniav cuav feem ntau</a:t>
            </a:r>
          </a:p>
          <a:p>
            <a:pPr marL="171450" indent="-171450" rtl="0">
              <a:buFont typeface="Arial" panose="020B0604020202020204" pitchFamily="34" charset="0"/>
              <a:buChar char="•"/>
            </a:pPr>
            <a:r>
              <a:rPr lang="x-none"/>
              <a:t>Kev phais kho kom zoo nkauj</a:t>
            </a:r>
          </a:p>
          <a:p>
            <a:pPr marL="171450" indent="-171450" rtl="0">
              <a:buFont typeface="Arial" panose="020B0604020202020204" pitchFamily="34" charset="0"/>
              <a:buChar char="•"/>
            </a:pPr>
            <a:r>
              <a:rPr lang="x-none"/>
              <a:t>Kev kho mob nyob Teb Chaws Meskassab nrauv</a:t>
            </a:r>
          </a:p>
          <a:p>
            <a:pPr marL="171450" indent="-171450" rtl="0">
              <a:buFont typeface="Arial" panose="020B0604020202020204" pitchFamily="34" charset="0"/>
              <a:buChar char="•"/>
            </a:pPr>
            <a:r>
              <a:rPr lang="x-none"/>
              <a:t>Cov cuab yeej pab kom hnov ​​lus </a:t>
            </a:r>
          </a:p>
          <a:p>
            <a:pPr marL="171450" indent="-171450" rtl="0">
              <a:buFont typeface="Arial" panose="020B0604020202020204" pitchFamily="34" charset="0"/>
              <a:buChar char="•"/>
            </a:pPr>
            <a:r>
              <a:rPr lang="x-none"/>
              <a:t>Kev saib xyuas kho mob ncua ntev</a:t>
            </a:r>
          </a:p>
          <a:p>
            <a:pPr marL="171450" indent="-171450" rtl="0">
              <a:buFont typeface="Arial" panose="020B0604020202020204" pitchFamily="34" charset="0"/>
              <a:buChar char="•"/>
            </a:pPr>
            <a:r>
              <a:rPr lang="x-none"/>
              <a:t>Kev kho ko taw li ib txwm feem ntau</a:t>
            </a:r>
          </a:p>
          <a:p>
            <a:pPr marL="171450" indent="-171450" rtl="0">
              <a:buFont typeface="Arial" panose="020B0604020202020204" pitchFamily="34" charset="0"/>
              <a:buChar char="•"/>
            </a:pPr>
            <a:r>
              <a:rPr lang="x-none"/>
              <a:t>Kev kho qhov muag li ib txwm thiab cov tsom iav qhov muag feem ntau</a:t>
            </a:r>
          </a:p>
          <a:p>
            <a:pPr marL="171450" indent="-171450" rtl="0">
              <a:buFont typeface="Arial" panose="020B0604020202020204" pitchFamily="34" charset="0"/>
              <a:buChar char="•"/>
            </a:pPr>
            <a:r>
              <a:rPr lang="x-none"/>
              <a:t>Kev kuaj lub cev raws ib txwm</a:t>
            </a:r>
          </a:p>
          <a:p>
            <a:pPr rtl="0"/>
            <a:endParaRPr lang="en-US" dirty="0"/>
          </a:p>
          <a:p>
            <a:pPr rtl="0"/>
            <a:r>
              <a:rPr lang="x-none"/>
              <a:t>Yog tias koj xav tau cov kev pab cuam no, koj yuav tau them cov nqi kho mob los ntawm koj tus kheej tshwj kiag tias yog koj muaj lwm yam kev pab them nqi (xws li Medicaid) los pab them cov nqi.  </a:t>
            </a:r>
          </a:p>
        </p:txBody>
      </p:sp>
      <p:sp>
        <p:nvSpPr>
          <p:cNvPr id="4" name="Slide Number Placeholder 3"/>
          <p:cNvSpPr>
            <a:spLocks noGrp="1"/>
          </p:cNvSpPr>
          <p:nvPr>
            <p:ph type="sldNum" sz="quarter" idx="10"/>
          </p:nvPr>
        </p:nvSpPr>
        <p:spPr/>
        <p:txBody>
          <a:bodyPr rtlCol="0"/>
          <a:lstStyle/>
          <a:p>
            <a:pPr rtl="0"/>
            <a:fld id="{7C9C807D-BE9E-427D-9F45-69604B66C095}" type="slidenum">
              <a:rPr lang="en-US" smtClean="0"/>
              <a:t>36</a:t>
            </a:fld>
            <a:endParaRPr lang="en-US"/>
          </a:p>
        </p:txBody>
      </p:sp>
    </p:spTree>
    <p:extLst>
      <p:ext uri="{BB962C8B-B14F-4D97-AF65-F5344CB8AC3E}">
        <p14:creationId xmlns:p14="http://schemas.microsoft.com/office/powerpoint/2010/main" val="186300572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x-none"/>
              <a:t>Kev Tuav Pov Hwm Ntxiv Rau Medicare, los sis Kev Tuav Pov Hwm Medigap.</a:t>
            </a:r>
          </a:p>
        </p:txBody>
      </p:sp>
      <p:sp>
        <p:nvSpPr>
          <p:cNvPr id="4" name="Slide Number Placeholder 3"/>
          <p:cNvSpPr>
            <a:spLocks noGrp="1"/>
          </p:cNvSpPr>
          <p:nvPr>
            <p:ph type="sldNum" sz="quarter" idx="10"/>
          </p:nvPr>
        </p:nvSpPr>
        <p:spPr/>
        <p:txBody>
          <a:bodyPr rtlCol="0"/>
          <a:lstStyle/>
          <a:p>
            <a:pPr rtl="0"/>
            <a:fld id="{7C9C807D-BE9E-427D-9F45-69604B66C095}" type="slidenum">
              <a:rPr lang="en-US" smtClean="0"/>
              <a:t>37</a:t>
            </a:fld>
            <a:endParaRPr lang="en-US"/>
          </a:p>
        </p:txBody>
      </p:sp>
    </p:spTree>
    <p:extLst>
      <p:ext uri="{BB962C8B-B14F-4D97-AF65-F5344CB8AC3E}">
        <p14:creationId xmlns:p14="http://schemas.microsoft.com/office/powerpoint/2010/main" val="427195050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marL="171450" indent="-171450" rtl="0">
              <a:buFont typeface="Arial" panose="020B0604020202020204" pitchFamily="34" charset="0"/>
              <a:buChar char="•"/>
            </a:pPr>
            <a:r>
              <a:rPr lang="x-none"/>
              <a:t>Txoj policy Kev Tuav Pov Hwm Ntxiv Rau Medicare (los sis yog Medigap) yog kev tuav pov hwm ntiag tug uas tau txais kev pom zoo thiab tswj hwm los ntawm Tus Thawj Saib Xyuas Kev Tuav Pov Hwm thiab pab txhaws cov kis khoob ntawm Original Medicare (xws li qhov nqi sib koom them, qhov nqi sib koom tuav pov hwm, thiab qhov nqi yuav tsum xub them kom txwm ua ntej). </a:t>
            </a:r>
          </a:p>
          <a:p>
            <a:pPr marL="171450" indent="-171450" rtl="0">
              <a:buFont typeface="Arial" panose="020B0604020202020204" pitchFamily="34" charset="0"/>
              <a:buChar char="•"/>
            </a:pPr>
            <a:r>
              <a:rPr lang="x-none"/>
              <a:t>Koj yuav tsum muaj Part A thiab Part B txhawm rau yuav txoj policy Medigap.</a:t>
            </a:r>
          </a:p>
          <a:p>
            <a:pPr marL="171450" indent="-171450" rtl="0">
              <a:buFont typeface="Arial" panose="020B0604020202020204" pitchFamily="34" charset="0"/>
              <a:buChar char="•"/>
            </a:pPr>
            <a:r>
              <a:rPr lang="x-none"/>
              <a:t>Koj them qhov nqi tuav pov hwm them txhua hli rau txoj policy Medigap, Thiab cov nqi yog nce rau lub tuam txhab tuav pov hwm, cov txiaj ntsig kev xaiv uas tau xaiv tseg, koj lub hnub nyoog thiab qhov chaw koj nyob.</a:t>
            </a:r>
          </a:p>
          <a:p>
            <a:pPr marL="171450" indent="-171450" rtl="0">
              <a:buFont typeface="Arial" panose="020B0604020202020204" pitchFamily="34" charset="0"/>
              <a:buChar char="•"/>
            </a:pPr>
            <a:r>
              <a:rPr lang="x-none"/>
              <a:t>Thaum Medicare them nws feem ntawm cov nqi uas tau txais kev pom zoo los ntawm Medicare rau cov nqi kho mob uas tau txais kev pab them nqi, Tom qab ntawd koj txoj policy Medigap mam them nws feem. </a:t>
            </a:r>
          </a:p>
          <a:p>
            <a:pPr marL="171450" indent="-171450" rtl="0">
              <a:buFont typeface="Arial" panose="020B0604020202020204" pitchFamily="34" charset="0"/>
              <a:buChar char="•"/>
            </a:pPr>
            <a:r>
              <a:rPr lang="x-none"/>
              <a:t>Ib txoj cai Medigap tsis suav nrog kev pab them nqi kho mob.</a:t>
            </a:r>
          </a:p>
          <a:p>
            <a:pPr marL="171450" indent="-171450" rtl="0">
              <a:buFont typeface="Arial" panose="020B0604020202020204" pitchFamily="34" charset="0"/>
              <a:buChar char="•"/>
            </a:pPr>
            <a:r>
              <a:rPr lang="x-none"/>
              <a:t>Tsis tas yuav tsum tau tshuaj xyuas koj qhov kev pab them nqi txhua xyoo.</a:t>
            </a:r>
          </a:p>
          <a:p>
            <a:pPr rtl="0"/>
            <a:endParaRPr lang="en-US" dirty="0"/>
          </a:p>
        </p:txBody>
      </p:sp>
      <p:sp>
        <p:nvSpPr>
          <p:cNvPr id="4" name="Slide Number Placeholder 3"/>
          <p:cNvSpPr>
            <a:spLocks noGrp="1"/>
          </p:cNvSpPr>
          <p:nvPr>
            <p:ph type="sldNum" sz="quarter" idx="10"/>
          </p:nvPr>
        </p:nvSpPr>
        <p:spPr/>
        <p:txBody>
          <a:bodyPr rtlCol="0"/>
          <a:lstStyle/>
          <a:p>
            <a:pPr rtl="0"/>
            <a:fld id="{7C9C807D-BE9E-427D-9F45-69604B66C095}" type="slidenum">
              <a:rPr lang="en-US" smtClean="0"/>
              <a:t>38</a:t>
            </a:fld>
            <a:endParaRPr lang="en-US"/>
          </a:p>
        </p:txBody>
      </p:sp>
    </p:spTree>
    <p:extLst>
      <p:ext uri="{BB962C8B-B14F-4D97-AF65-F5344CB8AC3E}">
        <p14:creationId xmlns:p14="http://schemas.microsoft.com/office/powerpoint/2010/main" val="273898591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x-none"/>
              <a:t>Cov Policy Medigap yog muaj ntau hom sib txawv.  </a:t>
            </a:r>
          </a:p>
          <a:p>
            <a:pPr marL="171450" indent="-171450" rtl="0">
              <a:buFont typeface="Arial" panose="020B0604020202020204" pitchFamily="34" charset="0"/>
              <a:buChar char="•"/>
            </a:pPr>
            <a:r>
              <a:rPr lang="x-none"/>
              <a:t>Nrog Cov Policy Traditional Medigap, cov nqi yuav saib raws li:</a:t>
            </a:r>
          </a:p>
          <a:p>
            <a:pPr marL="628650" lvl="1" indent="-171450" rtl="0">
              <a:buFont typeface="Arial" panose="020B0604020202020204" pitchFamily="34" charset="0"/>
              <a:buChar char="•"/>
            </a:pPr>
            <a:r>
              <a:rPr lang="x-none"/>
              <a:t>Lub hnub nyoog tau txais—qhov uas koj cov nqi tuav pov hwm yuav nce siab dua qub tuaj thaum koj lub hnub nyoog siab dua qub tuaj. LOS SIS--</a:t>
            </a:r>
          </a:p>
          <a:p>
            <a:pPr marL="628650" lvl="1" indent="-171450" rtl="0">
              <a:buFont typeface="Arial" panose="020B0604020202020204" pitchFamily="34" charset="0"/>
              <a:buChar char="•"/>
            </a:pPr>
            <a:r>
              <a:rPr lang="x-none"/>
              <a:t>Lub Hnub Nyoog Thaum Tawm Kev Tuav Pov Hwm—qhov uas cov nqi tuav pov hwm yuav raug teev tseg nyob rau lub hnub nyoog thaum koj yuav txoj policy thiab yuav tsis nce ntxiv vim koj muaj hnub nyoog laus tuaj. Cov nqi tuav pov hwm yuav nce ntxiv rau lwm yam laj thawj thiab yuav nce txhua xyoo vim yog kev hloov pauv tus nqi kam noj kev haus. </a:t>
            </a:r>
          </a:p>
          <a:p>
            <a:pPr marL="171450" indent="-171450" rtl="0">
              <a:buFont typeface="Arial" panose="020B0604020202020204" pitchFamily="34" charset="0"/>
              <a:buChar char="•"/>
            </a:pPr>
            <a:r>
              <a:rPr lang="x-none"/>
              <a:t>Tsis tas li xwb, kuj tseem muaj Cov Policy Tus Nqi Sib Faib Them tib si thiab,</a:t>
            </a:r>
          </a:p>
          <a:p>
            <a:pPr marL="171450" indent="-171450" rtl="0">
              <a:buFont typeface="Arial" panose="020B0604020202020204" pitchFamily="34" charset="0"/>
              <a:buChar char="•"/>
            </a:pPr>
            <a:r>
              <a:rPr lang="x-none"/>
              <a:t>Cov policy uas muaj Tus Nqi Yuav Tsum Xub Them Kom Txwm Ua Ntej Siab, thiab </a:t>
            </a:r>
          </a:p>
          <a:p>
            <a:pPr marL="171450" indent="-171450" rtl="0">
              <a:buFont typeface="Arial" panose="020B0604020202020204" pitchFamily="34" charset="0"/>
              <a:buChar char="•"/>
            </a:pPr>
            <a:r>
              <a:rPr lang="x-none"/>
              <a:t>Cov policy Medicare Select</a:t>
            </a:r>
          </a:p>
          <a:p>
            <a:pPr rtl="0"/>
            <a:endParaRPr lang="en-US" dirty="0"/>
          </a:p>
          <a:p>
            <a:pPr rtl="0"/>
            <a:r>
              <a:rPr lang="x-none"/>
              <a:t>Yog xav paub ntau ntxiv, koj tuaj yeem thov Daim Ntawv Tshaj Tawm los ntawm WI Tus Thawj Saib Xyuas Kev Tuav Pov Hwm Lub Chaw Ua Hauj Lwm uas hu ua:  "WI Guide to Health Insurance for People with Medicare" los sis koj tuaj yeem mus saib tau hauv llawv tus vev xaib.  (Cov ntaub ntawv tiv tauj rau qhov ntawd yuav muab qhia rau slide tom qab no.) </a:t>
            </a:r>
          </a:p>
        </p:txBody>
      </p:sp>
      <p:sp>
        <p:nvSpPr>
          <p:cNvPr id="4" name="Slide Number Placeholder 3"/>
          <p:cNvSpPr>
            <a:spLocks noGrp="1"/>
          </p:cNvSpPr>
          <p:nvPr>
            <p:ph type="sldNum" sz="quarter" idx="10"/>
          </p:nvPr>
        </p:nvSpPr>
        <p:spPr/>
        <p:txBody>
          <a:bodyPr rtlCol="0"/>
          <a:lstStyle/>
          <a:p>
            <a:pPr rtl="0"/>
            <a:fld id="{7C9C807D-BE9E-427D-9F45-69604B66C095}" type="slidenum">
              <a:rPr lang="en-US" smtClean="0"/>
              <a:t>39</a:t>
            </a:fld>
            <a:endParaRPr lang="en-US"/>
          </a:p>
        </p:txBody>
      </p:sp>
    </p:spTree>
    <p:extLst>
      <p:ext uri="{BB962C8B-B14F-4D97-AF65-F5344CB8AC3E}">
        <p14:creationId xmlns:p14="http://schemas.microsoft.com/office/powerpoint/2010/main" val="4320751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x-none"/>
              <a:t>Ntu 1, Kev Teev Npe Nkag rau Medicare. </a:t>
            </a:r>
          </a:p>
        </p:txBody>
      </p:sp>
      <p:sp>
        <p:nvSpPr>
          <p:cNvPr id="4" name="Slide Number Placeholder 3"/>
          <p:cNvSpPr>
            <a:spLocks noGrp="1"/>
          </p:cNvSpPr>
          <p:nvPr>
            <p:ph type="sldNum" sz="quarter" idx="10"/>
          </p:nvPr>
        </p:nvSpPr>
        <p:spPr/>
        <p:txBody>
          <a:bodyPr rtlCol="0"/>
          <a:lstStyle/>
          <a:p>
            <a:pPr rtl="0"/>
            <a:fld id="{7C9C807D-BE9E-427D-9F45-69604B66C095}" type="slidenum">
              <a:rPr lang="en-US" smtClean="0"/>
              <a:t>4</a:t>
            </a:fld>
            <a:endParaRPr lang="en-US"/>
          </a:p>
        </p:txBody>
      </p:sp>
    </p:spTree>
    <p:extLst>
      <p:ext uri="{BB962C8B-B14F-4D97-AF65-F5344CB8AC3E}">
        <p14:creationId xmlns:p14="http://schemas.microsoft.com/office/powerpoint/2010/main" val="34628081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eaLnBrk="1" hangingPunct="1">
              <a:spcBef>
                <a:spcPct val="15000"/>
              </a:spcBef>
            </a:pPr>
            <a:r>
              <a:rPr lang="x-none" b="1"/>
              <a:t>Cov Nyiaj Txiaj Ntsig Qib Pib rau txoj policy Medigap</a:t>
            </a:r>
            <a:r>
              <a:rPr lang="x-none"/>
              <a:t>: suav nrog kev pab them qhov nqi sib koom tuav pov hwm 20% tom qab Medicare Part B rau cov kev pab cuam feem ntau, pabthem nqi rau cov nqi sib koom them hauv Part A rau Kev Pw Hauv Tsev Kho Mob thiab kev saib xyuas neeg mob uas muaj qauv tes zoo, kev saib xyuas Mob Puas Siab Puas Ntsws ntxiv, Thawj 3 pints ntshav (yog xav tau), thiab kev mus saib xyuas Kho Mob Hauv Tsev ntau ntxiv 40 zaus.</a:t>
            </a:r>
          </a:p>
          <a:p>
            <a:pPr rtl="0" eaLnBrk="1" hangingPunct="1">
              <a:spcBef>
                <a:spcPct val="15000"/>
              </a:spcBef>
            </a:pPr>
            <a:endParaRPr lang="en-US" altLang="en-US" sz="800" dirty="0"/>
          </a:p>
          <a:p>
            <a:pPr rtl="0" eaLnBrk="1" hangingPunct="1">
              <a:spcBef>
                <a:spcPct val="15000"/>
              </a:spcBef>
            </a:pPr>
            <a:r>
              <a:rPr lang="x-none" b="1"/>
              <a:t>Tag nrho txhua txoj policy Medigap uas muag hauv WI yuav tsum muaj qee cov nyiaj txiaj ntsig ntxiv:</a:t>
            </a:r>
            <a:r>
              <a:rPr lang="x-none"/>
              <a:t> Qhov no suav nrog tus nqi Li Ib Txwm/Raws Kev Cai ntawm qhov kev pab xais ntxee leeg uas tsis yog Medicare, suav nrog rau kev pab them nqi 30 hnub rau qhov kev saib xyuas kho mob hauv lub chaw tu neeg mob uas muaj qauv tes zoo yam yuav tsum muaj/ tsis muaj kev mus pw hauv tsev kho mob ua ntej.</a:t>
            </a:r>
            <a:endParaRPr lang="en-US" altLang="en-US" i="1" dirty="0"/>
          </a:p>
          <a:p>
            <a:pPr rtl="0" eaLnBrk="1" hangingPunct="1">
              <a:spcBef>
                <a:spcPct val="15000"/>
              </a:spcBef>
            </a:pPr>
            <a:endParaRPr lang="en-US" altLang="en-US" sz="800" b="1" dirty="0"/>
          </a:p>
          <a:p>
            <a:pPr rtl="0"/>
            <a:r>
              <a:rPr lang="x-none"/>
              <a:t>Ib zaug ntxiv, Wisconsin cov nyiaj txiaj ntsig uas yuam siv tsuas yog siv rau cov policy uas tau </a:t>
            </a:r>
            <a:r>
              <a:rPr lang="x-none" i="1"/>
              <a:t>ua tawm </a:t>
            </a:r>
            <a:r>
              <a:rPr lang="x-none"/>
              <a:t>hauv lav Wisconsin nkaus xwb.</a:t>
            </a:r>
          </a:p>
        </p:txBody>
      </p:sp>
      <p:sp>
        <p:nvSpPr>
          <p:cNvPr id="4" name="Slide Number Placeholder 3"/>
          <p:cNvSpPr>
            <a:spLocks noGrp="1"/>
          </p:cNvSpPr>
          <p:nvPr>
            <p:ph type="sldNum" sz="quarter" idx="10"/>
          </p:nvPr>
        </p:nvSpPr>
        <p:spPr/>
        <p:txBody>
          <a:bodyPr rtlCol="0"/>
          <a:lstStyle/>
          <a:p>
            <a:pPr rtl="0"/>
            <a:fld id="{7C9C807D-BE9E-427D-9F45-69604B66C095}" type="slidenum">
              <a:rPr lang="en-US" smtClean="0"/>
              <a:t>40</a:t>
            </a:fld>
            <a:endParaRPr lang="en-US"/>
          </a:p>
        </p:txBody>
      </p:sp>
    </p:spTree>
    <p:extLst>
      <p:ext uri="{BB962C8B-B14F-4D97-AF65-F5344CB8AC3E}">
        <p14:creationId xmlns:p14="http://schemas.microsoft.com/office/powerpoint/2010/main" val="178912590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x-none"/>
              <a:t>Nws yog ib qho tseem ceeb uas yuav tau txiav txim siab seb "Cov Ntawv Tuav Pov Hwm Ntxiv Uas Xaiv Tau", los sis Cov Nyiaj Txiaj Ntsig Ntau Ntxiv twg uas tej zaum koj yuav xav yuav nrog koj txoj policy Medigap.</a:t>
            </a:r>
          </a:p>
          <a:p>
            <a:pPr rtl="0"/>
            <a:endParaRPr lang="en-US" dirty="0"/>
          </a:p>
          <a:p>
            <a:pPr rtl="0"/>
            <a:r>
              <a:rPr lang="x-none"/>
              <a:t>Yog tias koj yuav daim ntawv tuav pov hwm ntxiv rau tus nqi yuav tsum xub them kom txwm ua ntej, ces qhov nqi yuav tsum xub them kom txwm ua ntej yuav tau txais kev them los ntawm koj txoj policy Medigap.</a:t>
            </a:r>
          </a:p>
          <a:p>
            <a:pPr rtl="0"/>
            <a:r>
              <a:rPr lang="x-none"/>
              <a:t>Tsis tas li xwb, koj kuj tseem yuav tuaj yeem txiav txim siab tias seb koj puas xav tau daim ntawv tuav pov hwm ntxiv hauv Part B rau qhov nqi yuav tsum xub them kom txwm ua ntej, qhov nqi sib koom them los sis cov nqi uas tshaj, kev kho mob hauv tsev ntau ntxiv, los sis kev muaj xwm txheej ti tes ti taw thaum mus ncig txawv teb chaws.  Thov nco ntsoov tias, txij li Lub Ib Hlis Tim 1, 2020, daim ntawv tuav pov hwm ntxiv rau tus nqi yuav tsum xub them kom txwm ua ntej hauv Part B yuav tsis yog ib qho kev xaiv rau cov neeg muaj cai tsim nyog tau txais Medicare tshiab mus ntxiv lawm. Nws kuj tseem muaj rau cov uas muaj cai tsim nyog tau txais ua ntej Lub Ib Hlis Tim 1, 2020 thiab.)</a:t>
            </a:r>
          </a:p>
          <a:p>
            <a:pPr rtl="0"/>
            <a:endParaRPr lang="en-US" dirty="0"/>
          </a:p>
          <a:p>
            <a:pPr rtl="0"/>
            <a:r>
              <a:rPr lang="x-none"/>
              <a:t>Ua ntej sib piv cov nqi ntawm cov policy uas sib txawv, nco ntsoov txiav txim siab seb cov ntawv tuav pov hwm ntxiv twg uas koj xav tau.</a:t>
            </a:r>
          </a:p>
          <a:p>
            <a:pPr rtl="0"/>
            <a:endParaRPr lang="en-US" dirty="0"/>
          </a:p>
          <a:p>
            <a:pPr rtl="0"/>
            <a:endParaRPr lang="en-US" dirty="0"/>
          </a:p>
        </p:txBody>
      </p:sp>
      <p:sp>
        <p:nvSpPr>
          <p:cNvPr id="4" name="Slide Number Placeholder 3"/>
          <p:cNvSpPr>
            <a:spLocks noGrp="1"/>
          </p:cNvSpPr>
          <p:nvPr>
            <p:ph type="sldNum" sz="quarter" idx="10"/>
          </p:nvPr>
        </p:nvSpPr>
        <p:spPr/>
        <p:txBody>
          <a:bodyPr rtlCol="0"/>
          <a:lstStyle/>
          <a:p>
            <a:pPr rtl="0"/>
            <a:fld id="{7C9C807D-BE9E-427D-9F45-69604B66C095}" type="slidenum">
              <a:rPr lang="en-US" smtClean="0"/>
              <a:t>41</a:t>
            </a:fld>
            <a:endParaRPr lang="en-US"/>
          </a:p>
        </p:txBody>
      </p:sp>
    </p:spTree>
    <p:extLst>
      <p:ext uri="{BB962C8B-B14F-4D97-AF65-F5344CB8AC3E}">
        <p14:creationId xmlns:p14="http://schemas.microsoft.com/office/powerpoint/2010/main" val="28270225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x-none"/>
              <a:t>Nov yog cov kauj ruam uas yuav tsum tau ua yog tias koj xav yuav txoj policy Medigap:</a:t>
            </a:r>
          </a:p>
          <a:p>
            <a:pPr rtl="0"/>
            <a:endParaRPr lang="en-US" dirty="0"/>
          </a:p>
          <a:p>
            <a:pPr marL="342900" indent="-342900" rtl="0">
              <a:spcAft>
                <a:spcPts val="1200"/>
              </a:spcAft>
              <a:buFont typeface="Wingdings" panose="05000000000000000000" pitchFamily="2" charset="2"/>
              <a:buChar char="§"/>
              <a:defRPr/>
            </a:pPr>
            <a:r>
              <a:rPr lang="x-none" sz="1200"/>
              <a:t>KAUJ RUAM 1:	Txiav txim siab seb cov nyiaj txiaj ntsig (los sis Cov Ntawv Tuav Pov Hwm Ntxiv) twg uas koj xav tau.</a:t>
            </a:r>
          </a:p>
          <a:p>
            <a:pPr marL="342900" indent="-342900" rtl="0">
              <a:spcAft>
                <a:spcPts val="1200"/>
              </a:spcAft>
              <a:buFont typeface="Wingdings" panose="05000000000000000000" pitchFamily="2" charset="2"/>
              <a:buChar char="§"/>
              <a:defRPr/>
            </a:pPr>
            <a:r>
              <a:rPr lang="x-none" sz="1200"/>
              <a:t>KAUJ RUAM 2: 	Nrhiav seb cov tuam txhab tuav pov hwm twg muag cov policy Medigap hauv koj lub lav. </a:t>
            </a:r>
          </a:p>
          <a:p>
            <a:pPr marL="342900" indent="-342900" rtl="0">
              <a:spcAft>
                <a:spcPts val="1200"/>
              </a:spcAft>
              <a:buFont typeface="Wingdings" panose="05000000000000000000" pitchFamily="2" charset="2"/>
              <a:buChar char="§"/>
              <a:defRPr/>
            </a:pPr>
            <a:r>
              <a:rPr lang="x-none" sz="1200"/>
              <a:t>KAUJ RUAM 3: 	Hu rau cov tuam txhab tuav pov hwm uas muag cov policy Medigap thiab sib piv cov nqi.</a:t>
            </a:r>
          </a:p>
          <a:p>
            <a:pPr marL="342900" indent="-342900" rtl="0">
              <a:buFont typeface="Wingdings" panose="05000000000000000000" pitchFamily="2" charset="2"/>
              <a:buChar char="§"/>
              <a:defRPr/>
            </a:pPr>
            <a:r>
              <a:rPr lang="x-none" sz="1200"/>
              <a:t>KAUJ RUAM 4:	Yuav txoj policy Medigap. </a:t>
            </a:r>
          </a:p>
          <a:p>
            <a:pPr rtl="0"/>
            <a:endParaRPr lang="en-US" dirty="0"/>
          </a:p>
        </p:txBody>
      </p:sp>
      <p:sp>
        <p:nvSpPr>
          <p:cNvPr id="4" name="Slide Number Placeholder 3"/>
          <p:cNvSpPr>
            <a:spLocks noGrp="1"/>
          </p:cNvSpPr>
          <p:nvPr>
            <p:ph type="sldNum" sz="quarter" idx="10"/>
          </p:nvPr>
        </p:nvSpPr>
        <p:spPr/>
        <p:txBody>
          <a:bodyPr rtlCol="0"/>
          <a:lstStyle/>
          <a:p>
            <a:pPr rtl="0"/>
            <a:fld id="{7C9C807D-BE9E-427D-9F45-69604B66C095}" type="slidenum">
              <a:rPr lang="en-US" smtClean="0"/>
              <a:t>42</a:t>
            </a:fld>
            <a:endParaRPr lang="en-US"/>
          </a:p>
        </p:txBody>
      </p:sp>
    </p:spTree>
    <p:extLst>
      <p:ext uri="{BB962C8B-B14F-4D97-AF65-F5344CB8AC3E}">
        <p14:creationId xmlns:p14="http://schemas.microsoft.com/office/powerpoint/2010/main" val="369538143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spcBef>
                <a:spcPts val="641"/>
              </a:spcBef>
              <a:tabLst>
                <a:tab pos="659308" algn="r"/>
              </a:tabLst>
            </a:pPr>
            <a:r>
              <a:rPr lang="x-none">
                <a:ea typeface="Times New Roman"/>
              </a:rPr>
              <a:t>Lub sij hawm zoo tshaj plaws los yuav txoj policy Medigap yog nyob rau koj Ncua Sij Hawm Qhib Teev Npe Nkag rau Medigap. Ncua sij hawm no qhib ntev txog li 6 lub hlis thiab pib nyob rau thawj hnub ntawm lub hli uas koj muaj 65 xyoos nce mus </a:t>
            </a:r>
            <a:r>
              <a:rPr lang="x-none" b="1" u="sng">
                <a:ea typeface="Times New Roman"/>
              </a:rPr>
              <a:t>thiab </a:t>
            </a:r>
            <a:r>
              <a:rPr lang="x-none">
                <a:ea typeface="Times New Roman"/>
              </a:rPr>
              <a:t>tau teev npe nkag rau Medicare part B. Yog tias koj ua ntawv thov nyob rau koj ncua sij hawm OEP rau Medigap, Nws yuav raug xam hais tias yog koj "Ncua Sij Hawm Uas Sib Zam Tau" thiab koj tuaj yeem yuav tau txhua txoj policy Medigap uas lub tuam txhab muag, txawm tias koj yuav muaj mob los xij, nyob rau tib tug nqi xws li cov neeg uas tsis muaj mob. </a:t>
            </a:r>
            <a:r>
              <a:rPr lang="x-none"/>
              <a:t>Yog tias koj tsis yuav ib txoj phiaj xwm nyob rau hauv koj ncua sij hawm OEP 6 lub hlis, ces cov tuam txhab tuav pov hwm tuaj yeem tsis kam pab them nqi uas yog saib raws li koj tus mob.</a:t>
            </a:r>
          </a:p>
          <a:p>
            <a:pPr rtl="0">
              <a:spcBef>
                <a:spcPts val="641"/>
              </a:spcBef>
              <a:tabLst>
                <a:tab pos="659308" algn="r"/>
              </a:tabLst>
            </a:pPr>
            <a:endParaRPr lang="en-US" dirty="0">
              <a:ea typeface="Times New Roman"/>
            </a:endParaRPr>
          </a:p>
          <a:p>
            <a:pPr rtl="0">
              <a:spcBef>
                <a:spcPts val="641"/>
              </a:spcBef>
              <a:tabLst>
                <a:tab pos="659308" algn="r"/>
              </a:tabLst>
            </a:pPr>
            <a:r>
              <a:rPr lang="x-none">
                <a:ea typeface="Times New Roman"/>
              </a:rPr>
              <a:t>Thaum lub tuam txhab tuav pov hwm tsis tuaj yeem cia koj tos kom koj </a:t>
            </a:r>
            <a:r>
              <a:rPr lang="x-none" b="1">
                <a:ea typeface="Times New Roman"/>
              </a:rPr>
              <a:t>qhov kev pab them nqi </a:t>
            </a:r>
            <a:r>
              <a:rPr lang="x-none">
                <a:ea typeface="Times New Roman"/>
              </a:rPr>
              <a:t>pib, nws yuav tuaj yeem cia koj tos kom txog qhov kev tuav pab them nqi ntsig txog qhov xwm txheej ua ntej. Nco ntsoov tias, hais txog rau cov kev pab cuam uas tau txais kev pab them nqi los ntawm Medicare, Original Medicare tseem yuav pab them nqi rau tus mob, txawm tias txoj policy Medigap yuav tsis pab them nqi rau koj cov nqi thau hauv hnab los them los xij. Koj yuav tuaj yeem yuav txoj policy Medigap tau txhua lub sij hawm uas lub tuam txhab tuav pov hwm kam muag koj. </a:t>
            </a:r>
          </a:p>
          <a:p>
            <a:pPr rtl="0"/>
            <a:endParaRPr lang="en-US" dirty="0"/>
          </a:p>
        </p:txBody>
      </p:sp>
      <p:sp>
        <p:nvSpPr>
          <p:cNvPr id="4" name="Slide Number Placeholder 3"/>
          <p:cNvSpPr>
            <a:spLocks noGrp="1"/>
          </p:cNvSpPr>
          <p:nvPr>
            <p:ph type="sldNum" sz="quarter" idx="10"/>
          </p:nvPr>
        </p:nvSpPr>
        <p:spPr/>
        <p:txBody>
          <a:bodyPr rtlCol="0"/>
          <a:lstStyle/>
          <a:p>
            <a:pPr rtl="0"/>
            <a:fld id="{7C9C807D-BE9E-427D-9F45-69604B66C095}" type="slidenum">
              <a:rPr lang="en-US" smtClean="0"/>
              <a:t>43</a:t>
            </a:fld>
            <a:endParaRPr lang="en-US"/>
          </a:p>
        </p:txBody>
      </p:sp>
    </p:spTree>
    <p:extLst>
      <p:ext uri="{BB962C8B-B14F-4D97-AF65-F5344CB8AC3E}">
        <p14:creationId xmlns:p14="http://schemas.microsoft.com/office/powerpoint/2010/main" val="1878473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x-none"/>
              <a:t>Puas nco qab cov cai hais txog kev ncua sij hawm teev npe nkag Part B qeeb lig lawm?  Yog tias koj ncua sij hawm teev npe nkag rau Part B qeeb lig vim tias koj los sis koj tus txij nkawm tseem ua hauj lwm thiab koj muaj kev pab them nqi los ntawm txoj phiaj xwm ua pab pawg uas yog saib raws li qhov kev ua hauj lwm ntawd, ces koj ncua sij hawm OEP rau Medigap kuj yuav raug ncua mus kom txog thaum koj teev npe nkag rau hauv Part B.  </a:t>
            </a:r>
          </a:p>
          <a:p>
            <a:pPr rtl="0"/>
            <a:endParaRPr lang="en-US" dirty="0"/>
          </a:p>
          <a:p>
            <a:pPr rtl="0"/>
            <a:r>
              <a:rPr lang="x-none"/>
              <a:t>Thaum koj qhov kev pab them nqi xaus los sis koj txoj hauj lwm xaus thiab koj teev npe nkag rau Part B lawm, ces koj ncua sij hawm OEP rau Medigap 6 lub hlis yuav pib.</a:t>
            </a:r>
          </a:p>
          <a:p>
            <a:pPr rtl="0"/>
            <a:endParaRPr lang="en-US" dirty="0"/>
          </a:p>
          <a:p>
            <a:pPr rtl="0"/>
            <a:r>
              <a:rPr lang="x-none"/>
              <a:t>Hais txog rau cov neeg uas muaj Medicare vim muaj kev xiam oob qhab, koj yuav tau txais ncua sij hawm OEP zaum thib ob thaum koj muaj 65 xyoos. </a:t>
            </a:r>
          </a:p>
        </p:txBody>
      </p:sp>
      <p:sp>
        <p:nvSpPr>
          <p:cNvPr id="4" name="Slide Number Placeholder 3"/>
          <p:cNvSpPr>
            <a:spLocks noGrp="1"/>
          </p:cNvSpPr>
          <p:nvPr>
            <p:ph type="sldNum" sz="quarter" idx="10"/>
          </p:nvPr>
        </p:nvSpPr>
        <p:spPr/>
        <p:txBody>
          <a:bodyPr rtlCol="0"/>
          <a:lstStyle/>
          <a:p>
            <a:pPr rtl="0"/>
            <a:fld id="{7C9C807D-BE9E-427D-9F45-69604B66C095}" type="slidenum">
              <a:rPr lang="en-US" smtClean="0"/>
              <a:t>44</a:t>
            </a:fld>
            <a:endParaRPr lang="en-US"/>
          </a:p>
        </p:txBody>
      </p:sp>
    </p:spTree>
    <p:extLst>
      <p:ext uri="{BB962C8B-B14F-4D97-AF65-F5344CB8AC3E}">
        <p14:creationId xmlns:p14="http://schemas.microsoft.com/office/powerpoint/2010/main" val="155459039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x-none"/>
              <a:t>Qhov no yog dua ib lub sij hawm uas koj tuaj yeem tau txais Ncua Sij Hawm Uas Sib Zam Tau (thiab yuav tsis raug tsis lees txais) txoj policy Medigap:</a:t>
            </a:r>
          </a:p>
          <a:p>
            <a:pPr rtl="0"/>
            <a:endParaRPr lang="en-US" dirty="0"/>
          </a:p>
          <a:p>
            <a:pPr marL="800100" lvl="1" indent="-342900" rtl="0">
              <a:buFont typeface="Wingdings" panose="05000000000000000000" pitchFamily="2" charset="2"/>
              <a:buChar char="§"/>
              <a:defRPr/>
            </a:pPr>
            <a:r>
              <a:rPr lang="x-none" sz="2000">
                <a:cs typeface="Arial" panose="020B0604020202020204" pitchFamily="34" charset="0"/>
              </a:rPr>
              <a:t>Yog tias Koj txoj phiaj xwm Medicare Advantage txiav tawm los sis tsum tsis muab kev saib xyuas hauv koj cheeb tsam muab kev pab cuam lawm.</a:t>
            </a:r>
          </a:p>
          <a:p>
            <a:pPr marL="800100" lvl="1" indent="-342900" rtl="0">
              <a:buFont typeface="Wingdings" panose="05000000000000000000" pitchFamily="2" charset="2"/>
              <a:buChar char="§"/>
              <a:defRPr/>
            </a:pPr>
            <a:r>
              <a:rPr lang="x-none" sz="2000">
                <a:cs typeface="Arial" panose="020B0604020202020204" pitchFamily="34" charset="0"/>
              </a:rPr>
              <a:t>Yog tias Koj tsiv tawm mus nyob rau txoj phiaj xwm thaj chaw muab kev pab cuam sab nrauv lawm.</a:t>
            </a:r>
          </a:p>
          <a:p>
            <a:pPr marL="800100" lvl="1" indent="-342900" rtl="0">
              <a:buFont typeface="Wingdings" panose="05000000000000000000" pitchFamily="2" charset="2"/>
              <a:buChar char="§"/>
              <a:defRPr/>
            </a:pPr>
            <a:r>
              <a:rPr lang="x-none" sz="2000">
                <a:cs typeface="Arial" panose="020B0604020202020204" pitchFamily="34" charset="0"/>
              </a:rPr>
              <a:t>Yog tias Koj tus tswv ntiav hauj lwm txoj phiaj xwm ua pab pawg xaus qee qhov los sis tag nrho ntawm koj qhov kev pab them nqi kho mob lawm.  </a:t>
            </a:r>
            <a:endParaRPr lang="en-US" sz="2000" b="1" i="1" dirty="0">
              <a:cs typeface="Arial" panose="020B0604020202020204" pitchFamily="34" charset="0"/>
            </a:endParaRPr>
          </a:p>
          <a:p>
            <a:pPr marL="800100" lvl="1" indent="-342900" rtl="0">
              <a:buFont typeface="Wingdings" panose="05000000000000000000" pitchFamily="2" charset="2"/>
              <a:buChar char="§"/>
              <a:defRPr/>
            </a:pPr>
            <a:r>
              <a:rPr lang="x-none" sz="2000">
                <a:cs typeface="Arial" panose="020B0604020202020204" pitchFamily="34" charset="0"/>
              </a:rPr>
              <a:t>Yog tias Koj tus tswv ntiav hauj lwm txoj phiaj xwm ua pab pawg nce nqi ntau dua 25% hauv ncua sij hawm 12 lub hlis.</a:t>
            </a:r>
          </a:p>
          <a:p>
            <a:pPr marL="800100" lvl="1" indent="-342900" rtl="0">
              <a:buFont typeface="Wingdings" panose="05000000000000000000" pitchFamily="2" charset="2"/>
              <a:buChar char="§"/>
              <a:defRPr/>
            </a:pPr>
            <a:r>
              <a:rPr lang="x-none" sz="2000">
                <a:cs typeface="Arial" panose="020B0604020202020204" pitchFamily="34" charset="0"/>
              </a:rPr>
              <a:t>Yog tias Koj nyob rau Ncua Sij Hawm Sim Siv txoj phiaj xwm Medicare Advantage.  </a:t>
            </a:r>
            <a:r>
              <a:rPr lang="x-none" sz="2000" i="1">
                <a:cs typeface="Arial" panose="020B0604020202020204" pitchFamily="34" charset="0"/>
              </a:rPr>
              <a:t>(Qhov no yog ncua sij hawm 12 lub hlis nyob rau thawj zaug uas koj nkag rau txoj phiaj xwm MA.  Koj tsuas yuav tau txais ncua sij hawm sim 1 zaug nkaus xwb hauv tag nrho ib sim neej.)</a:t>
            </a:r>
          </a:p>
          <a:p>
            <a:pPr rtl="0"/>
            <a:r>
              <a:rPr lang="x-none"/>
              <a:t>Hais txog rau Ncua Sij Hawm Uas Sib Zam Tau ntawm txoj policy Medigap, koj yuav tsum ua ntawv thov tsis pub dhau 63 hnub txij hnub koj lwm qhov kev pab them nqi xaus.</a:t>
            </a:r>
          </a:p>
        </p:txBody>
      </p:sp>
      <p:sp>
        <p:nvSpPr>
          <p:cNvPr id="4" name="Slide Number Placeholder 3"/>
          <p:cNvSpPr>
            <a:spLocks noGrp="1"/>
          </p:cNvSpPr>
          <p:nvPr>
            <p:ph type="sldNum" sz="quarter" idx="10"/>
          </p:nvPr>
        </p:nvSpPr>
        <p:spPr/>
        <p:txBody>
          <a:bodyPr rtlCol="0"/>
          <a:lstStyle/>
          <a:p>
            <a:pPr rtl="0"/>
            <a:fld id="{7C9C807D-BE9E-427D-9F45-69604B66C095}" type="slidenum">
              <a:rPr lang="en-US" smtClean="0"/>
              <a:t>45</a:t>
            </a:fld>
            <a:endParaRPr lang="en-US"/>
          </a:p>
        </p:txBody>
      </p:sp>
    </p:spTree>
    <p:extLst>
      <p:ext uri="{BB962C8B-B14F-4D97-AF65-F5344CB8AC3E}">
        <p14:creationId xmlns:p14="http://schemas.microsoft.com/office/powerpoint/2010/main" val="9147669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x-none"/>
              <a:t>YOG TIAS koj muaj lus nug los sis xav paub ntau ntxiv txog cov policy Medigap, ces koj tuaj yeem tiv tauj WI Medigap Tus Xov Tooj Muab kev Pab ntawm 1-800-242-1060.</a:t>
            </a:r>
          </a:p>
          <a:p>
            <a:pPr rtl="0"/>
            <a:endParaRPr lang="en-US" dirty="0"/>
          </a:p>
          <a:p>
            <a:pPr rtl="0"/>
            <a:r>
              <a:rPr lang="x-none"/>
              <a:t>Hais txog rau cov ntaub ntawv qhia paub los sis yog xav tau cov ntawv tshaj tawm txog WI cov policy uas tau txais kev pom zoo, ces hu rau WI Tus Thawj Saib Xyuas Kev Tuav Pov Hwm ntawm 1-800-236-8517 los sis nrhiav lawv hauv online ntawm: oci.wi.gov.</a:t>
            </a:r>
          </a:p>
          <a:p>
            <a:pPr rtl="0"/>
            <a:endParaRPr lang="en-US" dirty="0"/>
          </a:p>
          <a:p>
            <a:pPr rtl="0"/>
            <a:r>
              <a:rPr lang="x-none"/>
              <a:t>Tsis tas li xwb, koj kuj tseem tuaj yeem hu rau Medicare tau ntawm 1-800-633-4227 los sis mus saib hauv Medicare tus vev xaib www.medicare.gov tau tib si thiab.</a:t>
            </a:r>
          </a:p>
          <a:p>
            <a:pPr rtl="0"/>
            <a:endParaRPr lang="en-US" dirty="0"/>
          </a:p>
        </p:txBody>
      </p:sp>
      <p:sp>
        <p:nvSpPr>
          <p:cNvPr id="4" name="Slide Number Placeholder 3"/>
          <p:cNvSpPr>
            <a:spLocks noGrp="1"/>
          </p:cNvSpPr>
          <p:nvPr>
            <p:ph type="sldNum" sz="quarter" idx="10"/>
          </p:nvPr>
        </p:nvSpPr>
        <p:spPr/>
        <p:txBody>
          <a:bodyPr rtlCol="0"/>
          <a:lstStyle/>
          <a:p>
            <a:pPr rtl="0"/>
            <a:fld id="{7C9C807D-BE9E-427D-9F45-69604B66C095}" type="slidenum">
              <a:rPr lang="en-US" smtClean="0"/>
              <a:t>46</a:t>
            </a:fld>
            <a:endParaRPr lang="en-US"/>
          </a:p>
        </p:txBody>
      </p:sp>
    </p:spTree>
    <p:extLst>
      <p:ext uri="{BB962C8B-B14F-4D97-AF65-F5344CB8AC3E}">
        <p14:creationId xmlns:p14="http://schemas.microsoft.com/office/powerpoint/2010/main" val="244980820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r>
              <a:rPr lang="x-none"/>
              <a:t>Qhov no sua cov ntsiab lus rau Ntu 1 hais txog lub khoos kas Zoo Siab Txais Tos rau Medicare.  Kuv vam tias cov ntaub ntawv no yuav pab tau koj. Ntu tom ntej hauv xuv ntaub ntawv no yuav hais txog Medicare Basics, suav nrog Medicare Part A thiab B.</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x-none"/>
              <a:t>Qhov kev nthuav qhia no yog muab rau koj los ntawm Lav Wisconsin lub Health Insurance Assistance Program (Lub Khoos Kas Pab Tuav Pov Hwm Kho Mob) los sis SHIP, uas yog ib qho kev pab cuam zej tsoom hauv zos uas muab kev pab pub dawb thiab ncaj ncees rau cov neeg muaj Medicare. Yog tias koj muaj lus nug txog Medicare, ces hu rau ib tug ntawm peb cov xov tooj muab kev pab uas hu dawb los sis hu rau tus kws pab tswv yim SHIP Medicare hauv zos kiag tam siv. Koj tsis tas yuav mus ib leeg! </a:t>
            </a:r>
          </a:p>
        </p:txBody>
      </p:sp>
      <p:sp>
        <p:nvSpPr>
          <p:cNvPr id="4" name="Slide Number Placeholder 3"/>
          <p:cNvSpPr>
            <a:spLocks noGrp="1"/>
          </p:cNvSpPr>
          <p:nvPr>
            <p:ph type="sldNum" sz="quarter" idx="10"/>
          </p:nvPr>
        </p:nvSpPr>
        <p:spPr/>
        <p:txBody>
          <a:bodyPr rtlCol="0"/>
          <a:lstStyle/>
          <a:p>
            <a:pPr rtl="0"/>
            <a:fld id="{7C9C807D-BE9E-427D-9F45-69604B66C095}" type="slidenum">
              <a:rPr lang="en-US" smtClean="0"/>
              <a:t>47</a:t>
            </a:fld>
            <a:endParaRPr lang="en-US"/>
          </a:p>
        </p:txBody>
      </p:sp>
    </p:spTree>
    <p:extLst>
      <p:ext uri="{BB962C8B-B14F-4D97-AF65-F5344CB8AC3E}">
        <p14:creationId xmlns:p14="http://schemas.microsoft.com/office/powerpoint/2010/main" val="293072349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x-none"/>
              <a:t>Nyob zoo thiab zoo siab txais tos rau xuv ntaub ntawv qhia paub no uas yog hu ua Zoo Siab Txais Tos rau Medicare.  </a:t>
            </a:r>
          </a:p>
          <a:p>
            <a:pPr rtl="0"/>
            <a:endParaRPr lang="en-US" dirty="0"/>
          </a:p>
          <a:p>
            <a:pPr rtl="0"/>
            <a:r>
              <a:rPr lang="x-none"/>
              <a:t>Lub khoos kas no yog ua tawm los ntawm WI Department of Health Services (Feem Hauj Lwm Saib Xyuas Kev Noj Qab Haus Huv), uas yog tus khiav Lav Wisconsin lub Health Insurance Assistance Program (Lub Khoos Kas Pab Tuav Pov Hwm Kho Mob) los sis SHIP, uas yog ib qho kev pab cuam zej tsoom hauv cheeb tsam rau cov neeg muaj Medicare.  Txhua lub lav puav leej muaj lub khoos kas SHIP.  Hauv Wisconsin, koj tuaj yeem tau txais kev pab pub dawb thiab ncaj ncees txog Medicare los ntawm SHIP tus kws pab tswv yim hauv zos los sis ib qho ntawm peb cov xov tooj muab kev pab uas hu dawb.</a:t>
            </a:r>
          </a:p>
          <a:p>
            <a:pPr rtl="0"/>
            <a:endParaRPr lang="en-US" b="1" dirty="0"/>
          </a:p>
          <a:p>
            <a:pPr rtl="0"/>
            <a:r>
              <a:rPr lang="x-none" b="0"/>
              <a:t>Koj tuaj yeem rub cov slides nthuav qhia no tawm tau los ntawm kev nias rau qhov chaw txuas hauv cov lus piav qhia txog daim vis dis aus hauv YouTube los sis mus rau gwaar.org/educational-videos-for-medicare-outreach. </a:t>
            </a:r>
          </a:p>
        </p:txBody>
      </p:sp>
      <p:sp>
        <p:nvSpPr>
          <p:cNvPr id="4" name="Slide Number Placeholder 3"/>
          <p:cNvSpPr>
            <a:spLocks noGrp="1"/>
          </p:cNvSpPr>
          <p:nvPr>
            <p:ph type="sldNum" sz="quarter" idx="10"/>
          </p:nvPr>
        </p:nvSpPr>
        <p:spPr/>
        <p:txBody>
          <a:bodyPr rtlCol="0"/>
          <a:lstStyle/>
          <a:p>
            <a:pPr rtl="0"/>
            <a:fld id="{7C9C807D-BE9E-427D-9F45-69604B66C095}" type="slidenum">
              <a:rPr lang="en-US" smtClean="0"/>
              <a:t>48</a:t>
            </a:fld>
            <a:endParaRPr lang="en-US"/>
          </a:p>
        </p:txBody>
      </p:sp>
    </p:spTree>
    <p:extLst>
      <p:ext uri="{BB962C8B-B14F-4D97-AF65-F5344CB8AC3E}">
        <p14:creationId xmlns:p14="http://schemas.microsoft.com/office/powerpoint/2010/main" val="188926845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x-none"/>
              <a:t>Lub khoos kas no tau txais kev txhawb pab los ntawm pob nyiaj pab los ntawm tsoom hwv teb chaws Lub Loos Kam Tswj Hwm Kev Ua Neej Nyob Rau Lub Zej Zog.</a:t>
            </a:r>
          </a:p>
        </p:txBody>
      </p:sp>
      <p:sp>
        <p:nvSpPr>
          <p:cNvPr id="4" name="Slide Number Placeholder 3"/>
          <p:cNvSpPr>
            <a:spLocks noGrp="1"/>
          </p:cNvSpPr>
          <p:nvPr>
            <p:ph type="sldNum" sz="quarter" idx="5"/>
          </p:nvPr>
        </p:nvSpPr>
        <p:spPr/>
        <p:txBody>
          <a:bodyPr rtlCol="0"/>
          <a:lstStyle/>
          <a:p>
            <a:pPr rtl="0"/>
            <a:fld id="{7C9C807D-BE9E-427D-9F45-69604B66C095}" type="slidenum">
              <a:rPr lang="en-US" smtClean="0"/>
              <a:t>49</a:t>
            </a:fld>
            <a:endParaRPr lang="en-US"/>
          </a:p>
        </p:txBody>
      </p:sp>
    </p:spTree>
    <p:extLst>
      <p:ext uri="{BB962C8B-B14F-4D97-AF65-F5344CB8AC3E}">
        <p14:creationId xmlns:p14="http://schemas.microsoft.com/office/powerpoint/2010/main" val="17883913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x-none"/>
              <a:t>Thawj yam uas koj yuav tsum tau paub txog ces yog yuav teev npe nkag rau Medicare li cas thiab thaum twg.</a:t>
            </a:r>
          </a:p>
          <a:p>
            <a:pPr marL="342900" indent="-342900" algn="l" rtl="0">
              <a:spcAft>
                <a:spcPts val="1200"/>
              </a:spcAft>
              <a:buFont typeface="Wingdings" panose="05000000000000000000" pitchFamily="2" charset="2"/>
              <a:buChar char="§"/>
            </a:pPr>
            <a:r>
              <a:rPr lang="x-none" sz="2200">
                <a:cs typeface="Arial" charset="0"/>
              </a:rPr>
              <a:t>Yog tias koj twb yeej tau txais cov nyiaj txiaj ntsig los ntawm Xaus Saus los sis Cov Nyiaj Laus Rau Kev Tsheb Ciav Hlau lawm, koj yeej yuav cia li raug teev npe nkag rau hauv Medicare Part A thiab B nyob rau thawj hnub ntawm lub hli uas koj muaj hnub nyoog txwm 65 xyoos.</a:t>
            </a:r>
          </a:p>
          <a:p>
            <a:pPr marL="342900" indent="-342900" algn="l" rtl="0">
              <a:spcAft>
                <a:spcPts val="1200"/>
              </a:spcAft>
              <a:buFont typeface="Wingdings" panose="05000000000000000000" pitchFamily="2" charset="2"/>
              <a:buChar char="§"/>
            </a:pPr>
            <a:r>
              <a:rPr lang="x-none" sz="2200">
                <a:cs typeface="Arial" charset="0"/>
              </a:rPr>
              <a:t>Yog tias koj muaj hnub nyoog ze rau 65 xyoos thiab tam sim no tsis tau txais cov nyiaj txiaj ntsig Xaus Saus, ces koj yuav tsum teev npe nkag rau hauv Part A &amp; B nrog </a:t>
            </a:r>
            <a:r>
              <a:rPr lang="x-none" sz="2200" b="1">
                <a:cs typeface="Arial" charset="0"/>
              </a:rPr>
              <a:t>Xaus Saus </a:t>
            </a:r>
            <a:r>
              <a:rPr lang="x-none" sz="2200">
                <a:cs typeface="Arial" charset="0"/>
              </a:rPr>
              <a:t>thaum nyob rau koj </a:t>
            </a:r>
            <a:r>
              <a:rPr lang="x-none" sz="2200" i="1">
                <a:cs typeface="Arial" charset="0"/>
              </a:rPr>
              <a:t>Ncua Sij Hawm Teev Npe Nkag Xub Pib</a:t>
            </a:r>
            <a:r>
              <a:rPr lang="x-none" sz="2200">
                <a:cs typeface="Arial" charset="0"/>
              </a:rPr>
              <a:t>.  (Cov lus qhia ntau ntxiv txog qhov ntawd yog nyob ntawm Slide Txuas Mus.)</a:t>
            </a:r>
          </a:p>
          <a:p>
            <a:pPr marL="800100" lvl="1" indent="-342900" algn="l" rtl="0">
              <a:lnSpc>
                <a:spcPct val="110000"/>
              </a:lnSpc>
              <a:spcBef>
                <a:spcPts val="0"/>
              </a:spcBef>
              <a:spcAft>
                <a:spcPts val="600"/>
              </a:spcAft>
              <a:buFont typeface="Wingdings" panose="05000000000000000000" pitchFamily="2" charset="2"/>
              <a:buChar char="§"/>
            </a:pPr>
            <a:r>
              <a:rPr lang="x-none" sz="2200">
                <a:cs typeface="Arial" charset="0"/>
              </a:rPr>
              <a:t>Teev npe nkag hauv online ntawm </a:t>
            </a:r>
            <a:r>
              <a:rPr lang="x-none" sz="2200" b="1">
                <a:cs typeface="Arial" charset="0"/>
              </a:rPr>
              <a:t>ssa.gov </a:t>
            </a:r>
            <a:r>
              <a:rPr lang="x-none" sz="2200">
                <a:cs typeface="Arial" charset="0"/>
              </a:rPr>
              <a:t> los sis </a:t>
            </a:r>
          </a:p>
          <a:p>
            <a:pPr marL="800100" lvl="1" indent="-342900" algn="l" rtl="0">
              <a:lnSpc>
                <a:spcPct val="110000"/>
              </a:lnSpc>
              <a:spcBef>
                <a:spcPts val="0"/>
              </a:spcBef>
              <a:spcAft>
                <a:spcPts val="600"/>
              </a:spcAft>
              <a:buFont typeface="Wingdings" panose="05000000000000000000" pitchFamily="2" charset="2"/>
              <a:buChar char="§"/>
            </a:pPr>
            <a:r>
              <a:rPr lang="x-none" sz="2200"/>
              <a:t>Hu rau Xaus Saus ntawm </a:t>
            </a:r>
            <a:r>
              <a:rPr lang="x-none" sz="2200" b="1"/>
              <a:t>1-800-772-1213 </a:t>
            </a:r>
            <a:r>
              <a:rPr lang="x-none" sz="2200" b="0"/>
              <a:t>(cov neeg tsis hnov lus zoo thiab siv TTY tuaj yeem hu rau </a:t>
            </a:r>
            <a:r>
              <a:rPr lang="x-none" sz="2200"/>
              <a:t>1-800-325-0778</a:t>
            </a:r>
            <a:r>
              <a:rPr lang="x-none" sz="3600" b="0" i="0">
                <a:solidFill>
                  <a:srgbClr val="212121"/>
                </a:solidFill>
                <a:effectLst/>
                <a:latin typeface="ui-sans-serif"/>
              </a:rPr>
              <a:t>)</a:t>
            </a:r>
            <a:endParaRPr lang="en-US" altLang="en-US" sz="2200" b="1" dirty="0">
              <a:cs typeface="Arial" charset="0"/>
            </a:endParaRPr>
          </a:p>
          <a:p>
            <a:pPr marL="800100" lvl="1" indent="-342900" algn="l" rtl="0">
              <a:lnSpc>
                <a:spcPct val="110000"/>
              </a:lnSpc>
              <a:spcBef>
                <a:spcPts val="0"/>
              </a:spcBef>
              <a:spcAft>
                <a:spcPts val="600"/>
              </a:spcAft>
              <a:buFont typeface="Wingdings" panose="05000000000000000000" pitchFamily="2" charset="2"/>
              <a:buChar char="§"/>
            </a:pPr>
            <a:r>
              <a:rPr lang="x-none" sz="2200" i="1">
                <a:cs typeface="Arial" charset="0"/>
              </a:rPr>
              <a:t>Los sis mus ntsib koj Lub Chaw Ua Hauj Lwm Xaus Saus hauv cheeb tsam</a:t>
            </a:r>
            <a:endParaRPr lang="en-US" altLang="en-US" sz="2200" dirty="0">
              <a:solidFill>
                <a:srgbClr val="FF0000"/>
              </a:solidFill>
              <a:cs typeface="Arial" charset="0"/>
            </a:endParaRPr>
          </a:p>
          <a:p>
            <a:pPr marL="342900" indent="-342900" algn="l" rtl="0">
              <a:spcAft>
                <a:spcPts val="1200"/>
              </a:spcAft>
              <a:buFont typeface="Wingdings" panose="05000000000000000000" pitchFamily="2" charset="2"/>
              <a:buChar char="§"/>
            </a:pPr>
            <a:r>
              <a:rPr lang="x-none" sz="2200">
                <a:cs typeface="Arial" charset="0"/>
              </a:rPr>
              <a:t>Yog tias koj muaj hnub nyoog qis dua 65 xyoos thiab xiam oob qhab, koj yeej yuav cia li raug teev npe nkag rau hauv Medicare tom qab tau txais Xaus Cov Nyiaj Tuav Pov Hwm Kev Xiam Oob Qhab, uas yog hu ua (SSDI) 24 lub hlis sib law liag.</a:t>
            </a:r>
          </a:p>
          <a:p>
            <a:pPr rtl="0"/>
            <a:endParaRPr lang="en-US" dirty="0"/>
          </a:p>
          <a:p>
            <a:pPr rtl="0"/>
            <a:r>
              <a:rPr lang="x-none"/>
              <a:t>Thiab ntawm no yog cov lus qhia: yog tias koj teev npe siv </a:t>
            </a:r>
            <a:r>
              <a:rPr lang="x-none" b="1"/>
              <a:t>Medicare.gov</a:t>
            </a:r>
            <a:r>
              <a:rPr lang="x-none"/>
              <a:t>, koj tuaj yeem</a:t>
            </a:r>
            <a:r>
              <a:rPr lang="x-none" sz="1200" b="0" kern="1200">
                <a:solidFill>
                  <a:schemeClr val="tx1"/>
                </a:solidFill>
                <a:effectLst/>
                <a:latin typeface="+mn-lt"/>
                <a:ea typeface="+mn-ea"/>
                <a:cs typeface="+mn-cs"/>
              </a:rPr>
              <a:t> siv nws los tswj koj cov ntaub ntawv ntiag tug txog Original Medicare cov nyiaj txiaj ntsig tau.  Nws yog tus vev xaib pub dawb, muaj kev ruaj ntseg uas pab kom koj tuaj yeem tshuaj xyuas cov ntaub ntawv hauv online txog koj qhov kev pab them nqi, kev teev npe nkag, thiab cov ntawv tsib nyiaj Medicare tau yooj yim. </a:t>
            </a:r>
            <a:endParaRPr lang="en-US" dirty="0"/>
          </a:p>
        </p:txBody>
      </p:sp>
      <p:sp>
        <p:nvSpPr>
          <p:cNvPr id="4" name="Slide Number Placeholder 3"/>
          <p:cNvSpPr>
            <a:spLocks noGrp="1"/>
          </p:cNvSpPr>
          <p:nvPr>
            <p:ph type="sldNum" sz="quarter" idx="10"/>
          </p:nvPr>
        </p:nvSpPr>
        <p:spPr/>
        <p:txBody>
          <a:bodyPr rtlCol="0"/>
          <a:lstStyle/>
          <a:p>
            <a:pPr rtl="0"/>
            <a:fld id="{7C9C807D-BE9E-427D-9F45-69604B66C095}" type="slidenum">
              <a:rPr lang="en-US" smtClean="0"/>
              <a:t>5</a:t>
            </a:fld>
            <a:endParaRPr lang="en-US"/>
          </a:p>
        </p:txBody>
      </p:sp>
    </p:spTree>
    <p:extLst>
      <p:ext uri="{BB962C8B-B14F-4D97-AF65-F5344CB8AC3E}">
        <p14:creationId xmlns:p14="http://schemas.microsoft.com/office/powerpoint/2010/main" val="79197336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r>
              <a:rPr lang="x-none"/>
              <a:t>Lub khoos kas no yuav muab cov ntsiab lus qhia txog Medicare thiab muab faib ua 6 ntu.</a:t>
            </a:r>
            <a:endParaRPr lang="en-US" dirty="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x-none" b="1"/>
              <a:t>Koj tuaj yeem nrhiav cov ntaub ntawv no kom ntxaws ntxiv tau hauv koj Phau Ntawv Qhia Rau Medicare thiab Koj, uas yog yeej tau muab xa tuaj mus rau cov neeg muaj Medicare lawm thiab kuj tseem tuaj yeem nrhiav tau ntawm tus vev xaib Medicare.gov tib si thiab.  Txhawm rau kom nkag siab yooj yim, peb thov txhawb kom koj saib cov ntu ntawm xuv ntaub ntawv no kom raws ib ntu zuj zus. </a:t>
            </a:r>
            <a:endParaRPr lang="en-US" b="1" dirty="0">
              <a:solidFill>
                <a:srgbClr val="FF0000"/>
              </a:solidFill>
            </a:endParaRPr>
          </a:p>
        </p:txBody>
      </p:sp>
      <p:sp>
        <p:nvSpPr>
          <p:cNvPr id="4" name="Slide Number Placeholder 3"/>
          <p:cNvSpPr>
            <a:spLocks noGrp="1"/>
          </p:cNvSpPr>
          <p:nvPr>
            <p:ph type="sldNum" sz="quarter" idx="10"/>
          </p:nvPr>
        </p:nvSpPr>
        <p:spPr/>
        <p:txBody>
          <a:bodyPr rtlCol="0"/>
          <a:lstStyle/>
          <a:p>
            <a:pPr rtl="0"/>
            <a:fld id="{7C9C807D-BE9E-427D-9F45-69604B66C095}" type="slidenum">
              <a:rPr lang="en-US" smtClean="0"/>
              <a:t>50</a:t>
            </a:fld>
            <a:endParaRPr lang="en-US"/>
          </a:p>
        </p:txBody>
      </p:sp>
    </p:spTree>
    <p:extLst>
      <p:ext uri="{BB962C8B-B14F-4D97-AF65-F5344CB8AC3E}">
        <p14:creationId xmlns:p14="http://schemas.microsoft.com/office/powerpoint/2010/main" val="315815711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x-none"/>
              <a:t>Zoo siab txais tos rau Ntu 4 ntawm xuv ntaub ntawv no.  Nyob rau hauv ntu no koj yuav tau kawm paub txog Cov Phiaj Xwm Medicare Advantage (uas hu ua Medicare Part C) nrog rau qee cov ntaub ntawv luv-luv txog lwm hom kev pab them nqi kho mob.  </a:t>
            </a:r>
          </a:p>
        </p:txBody>
      </p:sp>
      <p:sp>
        <p:nvSpPr>
          <p:cNvPr id="4" name="Slide Number Placeholder 3"/>
          <p:cNvSpPr>
            <a:spLocks noGrp="1"/>
          </p:cNvSpPr>
          <p:nvPr>
            <p:ph type="sldNum" sz="quarter" idx="10"/>
          </p:nvPr>
        </p:nvSpPr>
        <p:spPr/>
        <p:txBody>
          <a:bodyPr rtlCol="0"/>
          <a:lstStyle/>
          <a:p>
            <a:pPr rtl="0"/>
            <a:fld id="{7C9C807D-BE9E-427D-9F45-69604B66C095}" type="slidenum">
              <a:rPr lang="en-US" smtClean="0"/>
              <a:t>51</a:t>
            </a:fld>
            <a:endParaRPr lang="en-US"/>
          </a:p>
        </p:txBody>
      </p:sp>
    </p:spTree>
    <p:extLst>
      <p:ext uri="{BB962C8B-B14F-4D97-AF65-F5344CB8AC3E}">
        <p14:creationId xmlns:p14="http://schemas.microsoft.com/office/powerpoint/2010/main" val="420737952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x-none"/>
              <a:t>Cia peb rov qab mus saib peb daim phiaj ziam uas qhia txog peb Cov Kev Xaiv Txog Kev Pab Them Nqi Kho Mob.  Cov Phiaj Xwm Medicare Advantage yog txoj hauv kev xaiv kom tau txais koj qhov kev pab them nqi kho mob los ntawm Medicare.</a:t>
            </a:r>
          </a:p>
        </p:txBody>
      </p:sp>
      <p:sp>
        <p:nvSpPr>
          <p:cNvPr id="4" name="Slide Number Placeholder 3"/>
          <p:cNvSpPr>
            <a:spLocks noGrp="1"/>
          </p:cNvSpPr>
          <p:nvPr>
            <p:ph type="sldNum" sz="quarter" idx="10"/>
          </p:nvPr>
        </p:nvSpPr>
        <p:spPr/>
        <p:txBody>
          <a:bodyPr rtlCol="0"/>
          <a:lstStyle/>
          <a:p>
            <a:pPr rtl="0"/>
            <a:fld id="{7C9C807D-BE9E-427D-9F45-69604B66C095}" type="slidenum">
              <a:rPr lang="en-US" smtClean="0"/>
              <a:t>52</a:t>
            </a:fld>
            <a:endParaRPr lang="en-US"/>
          </a:p>
        </p:txBody>
      </p:sp>
    </p:spTree>
    <p:extLst>
      <p:ext uri="{BB962C8B-B14F-4D97-AF65-F5344CB8AC3E}">
        <p14:creationId xmlns:p14="http://schemas.microsoft.com/office/powerpoint/2010/main" val="99885998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x-none"/>
              <a:t>Cov Phiaj Xwm Medicare Advantage pab them tag nrho cov kev pab cuam thiab cov khoom siv hauv Part A thiab Part B, thiab feem ntau suav nrog Part D. Cov phiaj xwm no yog khiav dej num los ntawm cov tuam txhab tuav pov hwm ntiag tug uas tau txais kev pom zoo los ntawm Medicare.  Koj yuav tsum muaj tag nrho Part A thiab B tib si es thiaj nkag rau txoj phiaj xwm Medicare Advantage tau.  Nyob rau hauv cov phiaj xwm feem ntau, koj yuav tsum tau siv cov kws kho mob, cov tsev kho mob, thiab lwm cov neeg muab kev kho mob uas nyob hauv txoj phiaj xwm pab pawg koom tes tsis li ntawv koj yuav tau them ntau dua los sis them tag nrho cov nqi.  Cov kws kho mob tuaj yeem koom los sis tawm hauv txoj phiaj xwm pab pawg koom tes tau txhua lub sij hawm hauv lub xyoo.  Yog tias qhov no tshwm sim koj yuav tau xaiv ib tug kws kho mob tshiab. Feem ntau koj tsis tuaj yeem hloov cov phiaj xwm hauv lub xyoo tau yog tias qhov no tshwm sim.</a:t>
            </a:r>
          </a:p>
          <a:p>
            <a:pPr rtl="0"/>
            <a:endParaRPr lang="en-US" dirty="0"/>
          </a:p>
        </p:txBody>
      </p:sp>
      <p:sp>
        <p:nvSpPr>
          <p:cNvPr id="4" name="Slide Number Placeholder 3"/>
          <p:cNvSpPr>
            <a:spLocks noGrp="1"/>
          </p:cNvSpPr>
          <p:nvPr>
            <p:ph type="sldNum" sz="quarter" idx="10"/>
          </p:nvPr>
        </p:nvSpPr>
        <p:spPr/>
        <p:txBody>
          <a:bodyPr rtlCol="0"/>
          <a:lstStyle/>
          <a:p>
            <a:pPr rtl="0"/>
            <a:fld id="{7C9C807D-BE9E-427D-9F45-69604B66C095}" type="slidenum">
              <a:rPr lang="en-US" smtClean="0"/>
              <a:t>53</a:t>
            </a:fld>
            <a:endParaRPr lang="en-US"/>
          </a:p>
        </p:txBody>
      </p:sp>
    </p:spTree>
    <p:extLst>
      <p:ext uri="{BB962C8B-B14F-4D97-AF65-F5344CB8AC3E}">
        <p14:creationId xmlns:p14="http://schemas.microsoft.com/office/powerpoint/2010/main" val="76305658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x-none" b="0" i="0"/>
              <a:t>Cov phiaj xwm Medicare Advantage yog muaj ntau hom.  Cov phiaj xwm </a:t>
            </a:r>
            <a:r>
              <a:rPr lang="x-none" b="1" i="0"/>
              <a:t>Medicare Health Maintenance Organization (HMO)</a:t>
            </a:r>
            <a:r>
              <a:rPr lang="x-none" b="0" i="0"/>
              <a:t> muaj pab pawg kws kho mob sib koom tes, thiab koj tau txais koj qhov kev saib xyuas thiab kev pab cuam los ntawm cov kws kho mob los sis cov tsev kho mob hauv txoj phiaj xwm pab pawg koom tes. Yog tias koj mus kho mob nyob rau pab pawg koom tes sab nrauv, tej zaum koj yuav tau them tus nqi tag nrho. Cov phiaj xwm </a:t>
            </a:r>
            <a:r>
              <a:rPr lang="x-none" b="1" i="0"/>
              <a:t>Medicare Preferred Provider Organisation (PPO) </a:t>
            </a:r>
            <a:r>
              <a:rPr lang="x-none" b="0" i="0"/>
              <a:t>kuj tseem muaj cov pab pawg kws kho mob thiab tsev kho mob sib koom tes thiab, tab sis nrog rau txoj phiaj xwm PPO, koj kuj tuaj yeem siv cov kws kho mob nyob rau pab pawg koom tes sab nrauv tib si rau cov kev pab cuam uas tau txais kev pab them nqi, feem ntau yuav raug tus nqi siab dua.</a:t>
            </a:r>
          </a:p>
          <a:p>
            <a:pPr rtl="0"/>
            <a:r>
              <a:rPr lang="x-none" b="0" i="0"/>
              <a:t>Cov phiaj xwm </a:t>
            </a:r>
            <a:r>
              <a:rPr lang="x-none" b="1" i="0"/>
              <a:t>Medicare Private Fee-for-Service (PFFS) </a:t>
            </a:r>
            <a:r>
              <a:rPr lang="x-none" b="0" i="0"/>
              <a:t>pab kom koj tuaj yeem mus rau txhua itus kws kho mob los sis tsev kho mob uas tau txais kev pom zoo los ntawm Medicare uas lees txais txoj phiaj xwm qhov kev them nqi thiab pom zoo kho mob rau koj. Tsis tas lixwb, koj kuj tseem yuav tuaj yeem mus ntsib tau txhua tus kws kho mob hauv pab pawg koom tes uas pom zoo los kho cov tswv cuab hauv txoj phiaj xwm. Koj kuj tseem tuaj yeem xaiv ib tug kws kho mob nyob rau pab pawg koom tes sab nrauv uas lees txais txoj phiaj xwm cov lus teev tseg tib si thiab—tab sis tej zaum koj yuav tau them ntau dua.</a:t>
            </a:r>
          </a:p>
          <a:p>
            <a:pPr rtl="0"/>
            <a:r>
              <a:rPr lang="x-none" b="1" i="0"/>
              <a:t>Medicare Special Needs Plans (SNP) </a:t>
            </a:r>
            <a:r>
              <a:rPr lang="x-none" b="0" i="0"/>
              <a:t>yog tsim los muab kev tuav tswj kev saib xyuas kho mob tshwj xeeb, kev paub tshwj xeeb ntawm txoj phiaj xwm cov kws kho mob, thiab cov nyiaj txiaj ntsig uas kho kom haum rau cov pab pawg tshwj xeeb, xws li: cov neeg nyob hauv qee lub tsev kho mob (xws li tsev laus), cov neeg uas muaj cai tsim nyog tau txais Medicare thiab Medicaid, thiab cov neeg uas muaj mob tsis tu qab los sis xiam oob qhab.</a:t>
            </a:r>
          </a:p>
          <a:p>
            <a:pPr rtl="0"/>
            <a:r>
              <a:rPr lang="x-none" b="1" i="0"/>
              <a:t>Medicare Cov Phiaj Xwm Medical Savings Accounts (MSA) </a:t>
            </a:r>
            <a:r>
              <a:rPr lang="x-none" b="0" i="0"/>
              <a:t>muaj daim phiaj xwm kev kho mob uas muaj qhov nqi yuav tsum xub them kom txwm ua ntej siab nrog ib tug askhauj txhab nyiaj txiag.  Medicare maub nyiaj tso nkag rau hauv tus askhauj thiab koj siv cov nyiaj no los them rau koj cov kev kho mob. </a:t>
            </a:r>
            <a:r>
              <a:rPr lang="x-none" b="0" i="1"/>
              <a:t>**</a:t>
            </a:r>
            <a:r>
              <a:rPr lang="x-none" i="1"/>
              <a:t>Koj tuaj yeem ntxiv txoj phiaj xwm Part D rau Medicare Txoj Phiaj Xwm Private Fee-for-Service, los sis Medicare Medical Savings Account (MSA) uas tsis muaj kev pab them nqi rau cov tshuaj uas muaj ntawv yuav tshuaj. Koj TSIS tuaj yeem ntxiv qhov kev pab them nqi los ntawm Part D rau txoj phiaj xwm HMO los sis PPO uas tsis tau muaj kev pab them nqi tshuaj. </a:t>
            </a:r>
            <a:endParaRPr lang="en-US" b="0" i="1" dirty="0"/>
          </a:p>
        </p:txBody>
      </p:sp>
      <p:sp>
        <p:nvSpPr>
          <p:cNvPr id="4" name="Slide Number Placeholder 3"/>
          <p:cNvSpPr>
            <a:spLocks noGrp="1"/>
          </p:cNvSpPr>
          <p:nvPr>
            <p:ph type="sldNum" sz="quarter" idx="10"/>
          </p:nvPr>
        </p:nvSpPr>
        <p:spPr/>
        <p:txBody>
          <a:bodyPr rtlCol="0"/>
          <a:lstStyle/>
          <a:p>
            <a:pPr rtl="0"/>
            <a:fld id="{7C9C807D-BE9E-427D-9F45-69604B66C095}" type="slidenum">
              <a:rPr lang="en-US" smtClean="0"/>
              <a:t>54</a:t>
            </a:fld>
            <a:endParaRPr lang="en-US"/>
          </a:p>
        </p:txBody>
      </p:sp>
    </p:spTree>
    <p:extLst>
      <p:ext uri="{BB962C8B-B14F-4D97-AF65-F5344CB8AC3E}">
        <p14:creationId xmlns:p14="http://schemas.microsoft.com/office/powerpoint/2010/main" val="348678072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marL="174694" indent="-174694" rtl="0">
              <a:buFont typeface="Wingdings" panose="05000000000000000000" pitchFamily="2" charset="2"/>
              <a:buChar char="§"/>
            </a:pPr>
            <a:r>
              <a:rPr lang="x-none"/>
              <a:t>Yog tias koj nkag rau Txoj Phiaj Xwm Medicare Advantage, ces koj </a:t>
            </a:r>
          </a:p>
          <a:p>
            <a:pPr marL="354241" lvl="1" indent="-176312" rtl="0">
              <a:buFont typeface="Arial" panose="020B0604020202020204" pitchFamily="34" charset="0"/>
              <a:buChar char="•"/>
            </a:pPr>
            <a:r>
              <a:rPr lang="x-none"/>
              <a:t>Tseem nyob hauv Medicare nrog rau tau txais cov cai thiab cov kev tiv thaiv zoo li qub.</a:t>
            </a:r>
          </a:p>
          <a:p>
            <a:pPr marL="354241" lvl="1" indent="-176312" rtl="0">
              <a:buFont typeface="Arial" panose="020B0604020202020204" pitchFamily="34" charset="0"/>
              <a:buChar char="•"/>
            </a:pPr>
            <a:r>
              <a:rPr lang="x-none"/>
              <a:t>Koj yuav tsum ua raws li txoj phiaj xwm cov cai hais txog tias seb koj yuav tau txais cov kev pab cuam li cas (xws li seb koj puas xav tau kev xa mus ntsib tus kws kho mob tshwj xeeb los sis seb koj puas yuav tsum tau mus rau cov kws kho mob hauv pab pawg koom tes.  Cov cai no tuaj yeem hloov pauv txhua xyoo.)</a:t>
            </a:r>
          </a:p>
          <a:p>
            <a:pPr marL="354241" lvl="1" indent="-176312" rtl="0">
              <a:buFont typeface="Arial" panose="020B0604020202020204" pitchFamily="34" charset="0"/>
              <a:buChar char="•"/>
            </a:pPr>
            <a:r>
              <a:rPr lang="x-none"/>
              <a:t>Koj Yuav tuaj yeem xaiv ib txoj phiaj xwm uas muaj kev pab them nqi rau cov tshuaj uas muaj ntawv yuav tshuaj tau. </a:t>
            </a:r>
          </a:p>
          <a:p>
            <a:pPr marL="354241" marR="0" lvl="1" indent="-176312"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x-none"/>
              <a:t>Cov Phiaj Xwm Medicare Advantage tsis tuaj yeem sau nqi ntau tshaj li Original Medicare rau qee cov kev pab cuam xws li kev kho tshuaj khes mis kho mob, kev lim ntshav, thiab kev saib xyuas kho mob hauv lub chaw tu neeg mob uas muaj qauv tes zoo.</a:t>
            </a:r>
          </a:p>
          <a:p>
            <a:pPr marL="354241" marR="0" lvl="1" indent="-176312"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x-none"/>
              <a:t>Txhua txoj phiaj xwm Medicare Advantage yuav muaj cov nyiaj txiaj ntsig thiab qhov nqi sib faib them sib txawv.</a:t>
            </a:r>
          </a:p>
          <a:p>
            <a:pPr marL="354241" lvl="1" indent="-176312" rtl="0">
              <a:buFont typeface="Arial" panose="020B0604020202020204" pitchFamily="34" charset="0"/>
              <a:buChar char="•"/>
            </a:pPr>
            <a:r>
              <a:rPr lang="x-none"/>
              <a:t>Koj Yuav tuaj yeem xaiv ib txoj phiaj xwm uas muaj cov nyiaj txiaj ntsig ntau ntxiv xws li cov nyiaj txiaj ntsig kho qhov muag los sis kho hniav (uas tsis tau txais kev pab them qni los ntawm Qriginal Medicare)</a:t>
            </a:r>
          </a:p>
          <a:p>
            <a:pPr marL="174697" indent="-174697" rtl="0" fontAlgn="base">
              <a:buFont typeface="Wingdings" panose="05000000000000000000" pitchFamily="2" charset="2"/>
              <a:buChar char="§"/>
            </a:pPr>
            <a:endParaRPr lang="en-US" b="1" dirty="0"/>
          </a:p>
          <a:p>
            <a:pPr marL="174697" indent="-174697" rtl="0" fontAlgn="base">
              <a:buFont typeface="Wingdings" panose="05000000000000000000" pitchFamily="2" charset="2"/>
              <a:buChar char="§"/>
            </a:pPr>
            <a:r>
              <a:rPr lang="x-none" b="1"/>
              <a:t>Koj tsis tuaj yeem siv txoj policy Medigap nrog Txoj Phiaj Xwm Medicare Advantage.</a:t>
            </a:r>
          </a:p>
          <a:p>
            <a:pPr rtl="0"/>
            <a:endParaRPr lang="en-US" dirty="0"/>
          </a:p>
        </p:txBody>
      </p:sp>
      <p:sp>
        <p:nvSpPr>
          <p:cNvPr id="4" name="Slide Number Placeholder 3"/>
          <p:cNvSpPr>
            <a:spLocks noGrp="1"/>
          </p:cNvSpPr>
          <p:nvPr>
            <p:ph type="sldNum" sz="quarter" idx="10"/>
          </p:nvPr>
        </p:nvSpPr>
        <p:spPr/>
        <p:txBody>
          <a:bodyPr rtlCol="0"/>
          <a:lstStyle/>
          <a:p>
            <a:pPr rtl="0"/>
            <a:fld id="{7C9C807D-BE9E-427D-9F45-69604B66C095}" type="slidenum">
              <a:rPr lang="en-US" smtClean="0"/>
              <a:t>55</a:t>
            </a:fld>
            <a:endParaRPr lang="en-US"/>
          </a:p>
        </p:txBody>
      </p:sp>
    </p:spTree>
    <p:extLst>
      <p:ext uri="{BB962C8B-B14F-4D97-AF65-F5344CB8AC3E}">
        <p14:creationId xmlns:p14="http://schemas.microsoft.com/office/powerpoint/2010/main" val="35125647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spcBef>
                <a:spcPts val="589"/>
              </a:spcBef>
            </a:pPr>
            <a:r>
              <a:rPr lang="x-none">
                <a:ea typeface="Arial" pitchFamily="84" charset="0"/>
                <a:cs typeface="Arial" pitchFamily="84" charset="0"/>
              </a:rPr>
              <a:t>Yog tias koj nkag rau Txoj Phiaj Xwm Medicare Advantage, ces koj yuav tau them koj qhov nqi tuav pov hwm rau Medicare Part B txhua hli txuas mus ntxiv.  (Cov neeg uas muaj cov nyiaj khwv tau los thiab muaj cov chaw muab kev pab tsawg yuav muaj cai tsim nyog tau txais kev pab them cov nqi ntawm Medicare dhau los ntawm cov khoos kas pab uas tsim los rau qhov xwm txheej ntawd. Qhov no yog yuav muab los tham nyob rau hauv Ntu 5 ntawm xuv ntaub ntawv no.)</a:t>
            </a:r>
          </a:p>
          <a:p>
            <a:pPr rtl="0">
              <a:spcBef>
                <a:spcPts val="589"/>
              </a:spcBef>
            </a:pPr>
            <a:endParaRPr lang="en-US" dirty="0">
              <a:ea typeface="Arial" pitchFamily="84" charset="0"/>
              <a:cs typeface="Arial" pitchFamily="84" charset="0"/>
            </a:endParaRPr>
          </a:p>
          <a:p>
            <a:pPr rtl="0">
              <a:spcBef>
                <a:spcPts val="0"/>
              </a:spcBef>
            </a:pPr>
            <a:r>
              <a:rPr lang="x-none">
                <a:ea typeface="Arial" pitchFamily="84" charset="0"/>
                <a:cs typeface="Arial" pitchFamily="84" charset="0"/>
              </a:rPr>
              <a:t>Tsis tas li xwb, kuj tseem yuav muaj lwm cov nqi uas koj yuav tau them thiab, xws li</a:t>
            </a:r>
          </a:p>
          <a:p>
            <a:pPr marL="167422" indent="-167422" rtl="0">
              <a:spcBef>
                <a:spcPts val="0"/>
              </a:spcBef>
              <a:buFont typeface="Wingdings" panose="05000000000000000000" pitchFamily="2" charset="2"/>
              <a:buChar char="§"/>
            </a:pPr>
            <a:r>
              <a:rPr lang="x-none">
                <a:ea typeface="Arial" pitchFamily="84" charset="0"/>
                <a:cs typeface="Arial" pitchFamily="84" charset="0"/>
              </a:rPr>
              <a:t>Qhov nqi tuav pov hwm them txhua hli ntxiv rau txoj phiaj xwm.</a:t>
            </a:r>
          </a:p>
          <a:p>
            <a:pPr marL="167422" indent="-167422" rtl="0">
              <a:spcBef>
                <a:spcPts val="0"/>
              </a:spcBef>
              <a:buFont typeface="Wingdings" panose="05000000000000000000" pitchFamily="2" charset="2"/>
              <a:buChar char="§"/>
            </a:pPr>
            <a:r>
              <a:rPr lang="x-none">
                <a:ea typeface="Arial" pitchFamily="84" charset="0"/>
                <a:cs typeface="Arial" pitchFamily="84" charset="0"/>
              </a:rPr>
              <a:t>Cov nqi uas yuav tsum tau xub them kom txwm ua ntej, tus nqi koom tuav pov hwm, thiab cov nqi sib koom them</a:t>
            </a:r>
          </a:p>
          <a:p>
            <a:pPr marL="384096" lvl="1" indent="-165930" rtl="0">
              <a:spcBef>
                <a:spcPts val="0"/>
              </a:spcBef>
              <a:buFont typeface="Arial" panose="020B0604020202020204" pitchFamily="34" charset="0"/>
              <a:buChar char="•"/>
            </a:pPr>
            <a:r>
              <a:rPr lang="x-none">
                <a:ea typeface="Arial" pitchFamily="84" charset="0"/>
                <a:cs typeface="Arial" pitchFamily="84" charset="0"/>
              </a:rPr>
              <a:t>Cov nqi no yog</a:t>
            </a:r>
          </a:p>
          <a:p>
            <a:pPr marL="552400" lvl="1" indent="-165261" rtl="0">
              <a:spcBef>
                <a:spcPts val="0"/>
              </a:spcBef>
              <a:buSzPct val="50000"/>
              <a:buFont typeface="Wingdings" panose="05000000000000000000" pitchFamily="2" charset="2"/>
              <a:buChar char="q"/>
            </a:pPr>
            <a:r>
              <a:rPr lang="x-none">
                <a:ea typeface="Arial" pitchFamily="84" charset="0"/>
                <a:cs typeface="Arial" pitchFamily="84" charset="0"/>
              </a:rPr>
              <a:t>sib txawv los ntawm Original Medicare </a:t>
            </a:r>
          </a:p>
          <a:p>
            <a:pPr marL="552400" lvl="1" indent="-165261" rtl="0">
              <a:spcBef>
                <a:spcPts val="0"/>
              </a:spcBef>
              <a:buSzPct val="50000"/>
              <a:buFont typeface="Wingdings" panose="05000000000000000000" pitchFamily="2" charset="2"/>
              <a:buChar char="q"/>
            </a:pPr>
            <a:r>
              <a:rPr lang="x-none">
                <a:ea typeface="Arial" pitchFamily="84" charset="0"/>
                <a:cs typeface="Arial" pitchFamily="84" charset="0"/>
              </a:rPr>
              <a:t>sib txawv nyob rau txhua txoj phiaj xwm</a:t>
            </a:r>
          </a:p>
          <a:p>
            <a:pPr marL="552400" lvl="1" indent="-165261" rtl="0">
              <a:spcBef>
                <a:spcPts val="0"/>
              </a:spcBef>
              <a:buSzPct val="50000"/>
              <a:buFont typeface="Wingdings" panose="05000000000000000000" pitchFamily="2" charset="2"/>
              <a:buChar char="q"/>
            </a:pPr>
            <a:r>
              <a:rPr lang="x-none">
                <a:ea typeface="Arial" pitchFamily="84" charset="0"/>
                <a:cs typeface="Arial" pitchFamily="84" charset="0"/>
              </a:rPr>
              <a:t>Thiab tej zaum yuav siab dua yog tias koj mus ntsib tus kws kho mob uas nyob rau pab pawg koom tes sab nrauv</a:t>
            </a:r>
          </a:p>
          <a:p>
            <a:pPr marL="385608" indent="-165261" rtl="0">
              <a:spcBef>
                <a:spcPts val="0"/>
              </a:spcBef>
              <a:buSzPct val="100000"/>
              <a:buFont typeface="Arial" panose="020B0604020202020204" pitchFamily="34" charset="0"/>
              <a:buChar char="•"/>
            </a:pPr>
            <a:r>
              <a:rPr lang="x-none">
                <a:ea typeface="Arial" pitchFamily="84" charset="0"/>
                <a:cs typeface="Arial" pitchFamily="84" charset="0"/>
              </a:rPr>
              <a:t>Tag nrho cov phiaj xwm Medicare Advantage muaj qhov nqi thau hauv hnab los them siab tshaj plaws. </a:t>
            </a:r>
            <a:r>
              <a:rPr lang="x-none"/>
              <a:t>Thaum koj them txwm qhov txwv no lawm, koj yuav tsis tau them dab tsi ntxiv rau cov kev pab cuam uas tau txais kev pab them nqi lawm.</a:t>
            </a:r>
            <a:r>
              <a:rPr lang="x-none">
                <a:ea typeface="Arial" pitchFamily="84" charset="0"/>
                <a:cs typeface="Arial" pitchFamily="84" charset="0"/>
              </a:rPr>
              <a:t> </a:t>
            </a:r>
            <a:r>
              <a:rPr lang="x-none"/>
              <a:t>Qhov txwv no yuav sib txawv nyob rau hauv Cov Phiaj Xwm Medicare Advantage thiab tuaj yeem hloov pauv txhua xyoo. Nov yog qee yam uas koj yuav tsum tau xav txog thaum xaiv ib txoj phiaj xwm.</a:t>
            </a:r>
          </a:p>
          <a:p>
            <a:pPr marL="220347" indent="0" rtl="0">
              <a:spcBef>
                <a:spcPts val="0"/>
              </a:spcBef>
              <a:buSzPct val="100000"/>
              <a:buFont typeface="Arial" panose="020B0604020202020204" pitchFamily="34" charset="0"/>
              <a:buNone/>
            </a:pPr>
            <a:endParaRPr lang="en-US" dirty="0"/>
          </a:p>
          <a:p>
            <a:pPr marL="220347" marR="0" lvl="0" indent="0" algn="l" defTabSz="914400" rtl="0" eaLnBrk="1" fontAlgn="auto" latinLnBrk="0" hangingPunct="1">
              <a:lnSpc>
                <a:spcPct val="100000"/>
              </a:lnSpc>
              <a:spcBef>
                <a:spcPts val="0"/>
              </a:spcBef>
              <a:spcAft>
                <a:spcPts val="0"/>
              </a:spcAft>
              <a:buClrTx/>
              <a:buSzPct val="100000"/>
              <a:buFont typeface="Arial" panose="020B0604020202020204" pitchFamily="34" charset="0"/>
              <a:buNone/>
              <a:tabLst/>
              <a:defRPr/>
            </a:pPr>
            <a:r>
              <a:rPr lang="x-none"/>
              <a:t>Txhawm rau saib cov nqi tam sim no hauv Txoj Phiaj Xwm Medicare Advantage Part C, ces sib piv cov phiaj xwm nyob rau tawm </a:t>
            </a:r>
            <a:r>
              <a:rPr lang="x-none" sz="1800" u="sng">
                <a:solidFill>
                  <a:srgbClr val="1F3864"/>
                </a:solidFill>
                <a:effectLst/>
                <a:latin typeface="Calibri" panose="020F0502020204030204" pitchFamily="34" charset="0"/>
                <a:ea typeface="Calibri" panose="020F0502020204030204" pitchFamily="34" charset="0"/>
                <a:hlinkClick r:id="rId3"/>
              </a:rPr>
              <a:t>www.medicare.gov</a:t>
            </a:r>
            <a:r>
              <a:rPr lang="x-none" sz="1800" u="sng">
                <a:solidFill>
                  <a:srgbClr val="1F3864"/>
                </a:solidFill>
                <a:effectLst/>
                <a:latin typeface="Calibri" panose="020F0502020204030204" pitchFamily="34" charset="0"/>
                <a:ea typeface="Calibri" panose="020F0502020204030204" pitchFamily="34" charset="0"/>
              </a:rPr>
              <a:t>.</a:t>
            </a:r>
            <a:endParaRPr lang="en-US" dirty="0"/>
          </a:p>
          <a:p>
            <a:pPr marL="220347" indent="0" rtl="0">
              <a:spcBef>
                <a:spcPts val="0"/>
              </a:spcBef>
              <a:buSzPct val="100000"/>
              <a:buFont typeface="Arial" panose="020B0604020202020204" pitchFamily="34" charset="0"/>
              <a:buNone/>
            </a:pPr>
            <a:endParaRPr lang="en-US" dirty="0"/>
          </a:p>
          <a:p>
            <a:pPr marL="385608" indent="-165261" rtl="0">
              <a:spcBef>
                <a:spcPts val="589"/>
              </a:spcBef>
              <a:buSzPct val="10000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rtlCol="0"/>
          <a:lstStyle/>
          <a:p>
            <a:pPr rtl="0"/>
            <a:fld id="{7C9C807D-BE9E-427D-9F45-69604B66C095}" type="slidenum">
              <a:rPr lang="en-US" smtClean="0"/>
              <a:t>56</a:t>
            </a:fld>
            <a:endParaRPr lang="en-US"/>
          </a:p>
        </p:txBody>
      </p:sp>
    </p:spTree>
    <p:extLst>
      <p:ext uri="{BB962C8B-B14F-4D97-AF65-F5344CB8AC3E}">
        <p14:creationId xmlns:p14="http://schemas.microsoft.com/office/powerpoint/2010/main" val="90275826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x-none"/>
              <a:t>Thaum txiav txim siab txog koj qhov kev pab them nqi los ntawm Medicare, nws yog ib qho tseem ceeb uas yuav tau xav txog qhov zoo thiab qhov tsis zoo ntawm Cov Phiaj Xwm Medicare Advantage.</a:t>
            </a:r>
          </a:p>
          <a:p>
            <a:pPr rtl="0"/>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x-none"/>
              <a:t>THOV NCO NTSOOV TIAS—Cov Phiaj Xwm Medicare Advantage tuaj yeem hloov pauv lawv qhov kev pab them nqi, cov nqi, cheeb tsam muab kev pab cuam, thiab ntau yam ntxiv txhua xyoo.  Cov kev hloov pauv no yog muab sau rau hauv "Tsab Ntawv Ceeb Toom Txog Kev Hloov Pauv Hauv Ib Lub Xyoos" uas txoj phiaj xwm muab xa tawm txhua xyoo thaum lub qab Cuaj Hli Ntuj. Koj yuav tsum nyeem tsab ntawv ceeb toom no thiab txiav txim siab seb txoj phiaj xwm puas yuav yog txoj phiaj xwm uas zoo tshaj plaws rau koj txuas mus ntxiv nyob rau lub xyoo tom ntej lawm. Koj tuaj yeem muab koj txoj phiaj xwm sib piv nrog lwm cov phiaj xwm uas muaj tau thiab hloov pauv txhua yam tau nyob rau Medicare Ncua Sij Hawm Qhib Teev Npe Hauv Ib Lub Xyoos.  Qhov no yuav muab los tham ntau ntxiv nyob rau hauv Ntu 4 ntawm xuv ntaub ntawv no. </a:t>
            </a:r>
          </a:p>
        </p:txBody>
      </p:sp>
      <p:sp>
        <p:nvSpPr>
          <p:cNvPr id="4" name="Slide Number Placeholder 3"/>
          <p:cNvSpPr>
            <a:spLocks noGrp="1"/>
          </p:cNvSpPr>
          <p:nvPr>
            <p:ph type="sldNum" sz="quarter" idx="10"/>
          </p:nvPr>
        </p:nvSpPr>
        <p:spPr/>
        <p:txBody>
          <a:bodyPr rtlCol="0"/>
          <a:lstStyle/>
          <a:p>
            <a:pPr rtl="0"/>
            <a:fld id="{7C9C807D-BE9E-427D-9F45-69604B66C095}" type="slidenum">
              <a:rPr lang="en-US" smtClean="0"/>
              <a:t>57</a:t>
            </a:fld>
            <a:endParaRPr lang="en-US"/>
          </a:p>
        </p:txBody>
      </p:sp>
    </p:spTree>
    <p:extLst>
      <p:ext uri="{BB962C8B-B14F-4D97-AF65-F5344CB8AC3E}">
        <p14:creationId xmlns:p14="http://schemas.microsoft.com/office/powerpoint/2010/main" val="225988416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x-none"/>
              <a:t>Ntxiv rau yam uas peb yeej tau tham tag lawm, kuj muaj ntau tus neeg tau txais lawv qhov kev pab them nqi kho mob los ntawm lwm hom kev tuav pov hwm kho mob thiab.</a:t>
            </a:r>
          </a:p>
          <a:p>
            <a:pPr rtl="0"/>
            <a:endParaRPr lang="en-US" dirty="0"/>
          </a:p>
          <a:p>
            <a:pPr marL="171450" indent="-171450" rtl="0">
              <a:buFont typeface="Arial" panose="020B0604020202020204" pitchFamily="34" charset="0"/>
              <a:buChar char="•"/>
            </a:pPr>
            <a:r>
              <a:rPr lang="x-none"/>
              <a:t>Qee Cov Tswv Ntiav Hauj Lwm muab </a:t>
            </a:r>
            <a:r>
              <a:rPr lang="x-none" b="1"/>
              <a:t>cov phiaj xwm kho mob ua pab pawg rau cov neeg so noj nyiaj laus.</a:t>
            </a:r>
          </a:p>
          <a:p>
            <a:pPr marL="628650" lvl="1" indent="-171450" rtl="0">
              <a:buFont typeface="Arial" panose="020B0604020202020204" pitchFamily="34" charset="0"/>
              <a:buChar char="•"/>
            </a:pPr>
            <a:r>
              <a:rPr lang="x-none"/>
              <a:t>Yog tias koj tus tswv ntiav hauj lwm muab hom phiaj xwm no, Nws yog ib qho tseem ceeb uas yuav tau nug txoj phiaj xwm kom paub meej txog qhov kev pab them nqi.</a:t>
            </a:r>
          </a:p>
          <a:p>
            <a:pPr marL="628650" lvl="1" indent="-171450" rtl="0">
              <a:buFont typeface="Arial" panose="020B0604020202020204" pitchFamily="34" charset="0"/>
              <a:buChar char="•"/>
            </a:pPr>
            <a:r>
              <a:rPr lang="x-none"/>
              <a:t>Ib txhia ntawm cov phiaj xwm no muaj qhov kev pab them nqi rau cov tshuaj muaj ntawv yuav tshuaj uas ntseeg siab tau.  </a:t>
            </a:r>
          </a:p>
          <a:p>
            <a:pPr marL="628650" lvl="1" indent="-171450" rtl="0">
              <a:buFont typeface="Arial" panose="020B0604020202020204" pitchFamily="34" charset="0"/>
              <a:buChar char="•"/>
            </a:pPr>
            <a:r>
              <a:rPr lang="x-none"/>
              <a:t>Qhov zoo tshaj plaws uas yuav tsum tau ua ces yog tiv tauj rau koj tus tswv ntiav hauj lwm los sis lub koom haum tus thawj coj saib xyuas cov nyiaj txiaj ntsig txhawm rau saib seb koj qhov kev tuav pov hwm ua hauj lwm li cas nrog Medicare.</a:t>
            </a:r>
          </a:p>
          <a:p>
            <a:pPr marL="171450" indent="-171450" rtl="0">
              <a:buFont typeface="Arial" panose="020B0604020202020204" pitchFamily="34" charset="0"/>
              <a:buChar char="•"/>
            </a:pPr>
            <a:r>
              <a:rPr lang="x-none"/>
              <a:t>Dua ib hom kev pab them nqi ces yog kev pab them nqi kho mob rau tub rog. Qhov no yog muab los ntawm Veterans Administration (VA) los sis TriCare.</a:t>
            </a:r>
          </a:p>
          <a:p>
            <a:pPr marL="171450" indent="-171450" rtl="0">
              <a:buFont typeface="Arial" panose="020B0604020202020204" pitchFamily="34" charset="0"/>
              <a:buChar char="•"/>
            </a:pPr>
            <a:r>
              <a:rPr lang="x-none"/>
              <a:t>Thiab hais txog rau cov uas tsis khwv tau nyiaj tsawg, ces qhov kev pab them nqu kho mob yog yuav muaj dhau los ntawm Medicaid thiab lwm cov khoos kas pab nyiaj txiag. </a:t>
            </a:r>
          </a:p>
          <a:p>
            <a:pPr marL="0" indent="0" rtl="0">
              <a:buFont typeface="Arial" panose="020B0604020202020204" pitchFamily="34" charset="0"/>
              <a:buNone/>
            </a:pPr>
            <a:endParaRPr lang="en-US" dirty="0"/>
          </a:p>
          <a:p>
            <a:pPr marL="171450" indent="-171450" rtl="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rtlCol="0"/>
          <a:lstStyle/>
          <a:p>
            <a:pPr rtl="0"/>
            <a:fld id="{7C9C807D-BE9E-427D-9F45-69604B66C095}" type="slidenum">
              <a:rPr lang="en-US" smtClean="0"/>
              <a:t>58</a:t>
            </a:fld>
            <a:endParaRPr lang="en-US"/>
          </a:p>
        </p:txBody>
      </p:sp>
    </p:spTree>
    <p:extLst>
      <p:ext uri="{BB962C8B-B14F-4D97-AF65-F5344CB8AC3E}">
        <p14:creationId xmlns:p14="http://schemas.microsoft.com/office/powerpoint/2010/main" val="368063955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r>
              <a:rPr lang="x-none"/>
              <a:t>Qhov no sua cov ntsiab lus rau Ntu 1 hais txog lub khoos kas Zoo Siab Txais Tos rau Medicare.  Kuv vam tias cov ntaub ntawv no yuav pab tau koj. Ntu tom ntej hauv xuv ntaub ntawv no yuav hais txog Medicare Basics, suav nrog Medicare Part A thiab B.</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x-none"/>
              <a:t>Qhov kev nthuav qhia no yog muab rau koj los ntawm Lav Wisconsin lub Health Insurance Assistance Program (Lub Khoos Kas Pab Tuav Pov Hwm Kho Mob) los sis SHIP, uas yog ib qho kev pab cuam zej tsoom hauv zos uas muab kev pab pub dawb thiab ncaj ncees rau cov neeg muaj Medicare. Yog tias koj muaj lus nug txog Medicare, ces hu rau ib tug ntawm peb cov xov tooj muab kev pab uas hu dawb los sis hu rau tus kws pab tswv yim SHIP Medicare hauv zos kiag tam siv. Koj tsis tas yuav mus ib leeg! </a:t>
            </a:r>
          </a:p>
        </p:txBody>
      </p:sp>
      <p:sp>
        <p:nvSpPr>
          <p:cNvPr id="4" name="Slide Number Placeholder 3"/>
          <p:cNvSpPr>
            <a:spLocks noGrp="1"/>
          </p:cNvSpPr>
          <p:nvPr>
            <p:ph type="sldNum" sz="quarter" idx="10"/>
          </p:nvPr>
        </p:nvSpPr>
        <p:spPr/>
        <p:txBody>
          <a:bodyPr rtlCol="0"/>
          <a:lstStyle/>
          <a:p>
            <a:pPr rtl="0"/>
            <a:fld id="{7C9C807D-BE9E-427D-9F45-69604B66C095}" type="slidenum">
              <a:rPr lang="en-US" smtClean="0"/>
              <a:t>59</a:t>
            </a:fld>
            <a:endParaRPr lang="en-US"/>
          </a:p>
        </p:txBody>
      </p:sp>
    </p:spTree>
    <p:extLst>
      <p:ext uri="{BB962C8B-B14F-4D97-AF65-F5344CB8AC3E}">
        <p14:creationId xmlns:p14="http://schemas.microsoft.com/office/powerpoint/2010/main" val="40016563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lnSpc>
                <a:spcPct val="110000"/>
              </a:lnSpc>
              <a:spcBef>
                <a:spcPts val="600"/>
              </a:spcBef>
            </a:pPr>
            <a:r>
              <a:rPr lang="x-none"/>
              <a:t>Yog tias koj tsis cia li tau txais kev teev npe nkag, ces koj thawj lub hwv tsam los teev npe nkag rau Medicare yog nyob rau koj </a:t>
            </a:r>
            <a:r>
              <a:rPr lang="x-none" b="1"/>
              <a:t>Ncua Sij Hawm Teev Npe Xub Pib</a:t>
            </a:r>
            <a:r>
              <a:rPr lang="x-none"/>
              <a:t>, uas ntev txog 7 lub hlis uas yog suav nrog 3 lub hlis ua ntej koj muaj hnub nyoog 65 xyoos, lub hli uas koj muaj hnub nyoog 65 xyoos, thiab 3 lub hlis tom qab koj muaj hnub nyoog 65 xyoos. .  Koj qhov kev pab them nqi pib raws li lub sij hawm koj teev npe nkag. Yog tias koj teev npe nkag nyob rau thawj 3 lub hlis ces koj qhov kev pab them nqi yuav pib nyob rau thawj hnub ntawm lub hli uas koj muaj hnub nyoog 65 xyoos. Yog tias koj teev npe nkag tom qab lub sij hawm ntawd, koj qhov kev pab them nqi yuav pib tom qab ntawd, nce rau ntawm hnub koj teev npe nkag.</a:t>
            </a:r>
          </a:p>
          <a:p>
            <a:pPr marL="0" indent="0" rtl="0">
              <a:lnSpc>
                <a:spcPct val="110000"/>
              </a:lnSpc>
              <a:spcBef>
                <a:spcPts val="600"/>
              </a:spcBef>
              <a:buFont typeface="Wingdings" panose="05000000000000000000" pitchFamily="2" charset="2"/>
              <a:buNone/>
            </a:pPr>
            <a:endParaRPr lang="en-US" dirty="0"/>
          </a:p>
          <a:p>
            <a:pPr marL="0" indent="0" rtl="0">
              <a:lnSpc>
                <a:spcPct val="90000"/>
              </a:lnSpc>
              <a:buFont typeface="Wingdings" panose="05000000000000000000" pitchFamily="2" charset="2"/>
              <a:buNone/>
            </a:pPr>
            <a:r>
              <a:rPr lang="x-none" sz="2400" b="1">
                <a:cs typeface="Arial" charset="0"/>
              </a:rPr>
              <a:t>Tsis tas li xwb, kuj tseem muaj—Ncua Sij Hawm Teev Npe Nkag Tshwj Xeeb—</a:t>
            </a:r>
            <a:r>
              <a:rPr lang="x-none" sz="2000">
                <a:cs typeface="Arial" charset="0"/>
              </a:rPr>
              <a:t>Yog tias koj tos teev npe nkag rau Part B vim tias koj los sis koj tus txij nkawm tseem ua hauj lwm thiab muaj kev pab them nqi los ntawm txoj phiaj xwm kho mob ua pab pawg, ces koj tuaj yeem teev npe nkag tau nyob rau lub sij hawm 8 lub hli tom qab lub hli uas qhov kev pab them nqi los ntawm txoj phiaj xwm ua pab pawg xaus LOS SIS tsum tsis ua hauj lwm lawm (uas yog saib seb qhov twg xub txog ua ntej).  </a:t>
            </a:r>
            <a:r>
              <a:rPr lang="x-none" sz="2000" b="1">
                <a:cs typeface="Arial" charset="0"/>
              </a:rPr>
              <a:t>Yuav tsis muaj kev raug nplua.</a:t>
            </a:r>
          </a:p>
          <a:p>
            <a:pPr rtl="0">
              <a:lnSpc>
                <a:spcPct val="90000"/>
              </a:lnSpc>
            </a:pPr>
            <a:endParaRPr lang="en-US" altLang="en-US" sz="2400" b="1" dirty="0">
              <a:cs typeface="Arial" charset="0"/>
            </a:endParaRPr>
          </a:p>
          <a:p>
            <a:pPr marL="0" indent="0" rtl="0">
              <a:lnSpc>
                <a:spcPct val="90000"/>
              </a:lnSpc>
              <a:buFont typeface="Wingdings" panose="05000000000000000000" pitchFamily="2" charset="2"/>
              <a:buNone/>
            </a:pPr>
            <a:r>
              <a:rPr lang="x-none" sz="2400" b="1">
                <a:cs typeface="Arial" charset="0"/>
              </a:rPr>
              <a:t>Ncua Sij Hawm Teev Npe Nkag Nthuav Dav yog </a:t>
            </a:r>
            <a:r>
              <a:rPr lang="x-none" sz="2000">
                <a:cs typeface="Arial" charset="0"/>
              </a:rPr>
              <a:t>Lub Ib Hlis Tim 1 txog Lub Peb Hlis Tim 31 thiab yog rau cov neeg uas tsis tau teev npe nkag thaum ncua sij hawm teev npe nkag xub pib—los sis thaum ncua sij hawm teev npe nkag tshwj xeeb.  Muaj </a:t>
            </a:r>
            <a:r>
              <a:rPr lang="x-none" sz="2000" b="1">
                <a:cs typeface="Arial" charset="0"/>
              </a:rPr>
              <a:t>Kev Raug Nplua: </a:t>
            </a:r>
            <a:r>
              <a:rPr lang="x-none" sz="2000" b="0">
                <a:cs typeface="Arial" charset="0"/>
              </a:rPr>
              <a:t>Qhov</a:t>
            </a:r>
            <a:r>
              <a:rPr lang="x-none" sz="2000" b="1">
                <a:cs typeface="Arial" charset="0"/>
              </a:rPr>
              <a:t> </a:t>
            </a:r>
            <a:r>
              <a:rPr lang="x-none" sz="2000">
                <a:cs typeface="Arial" charset="0"/>
              </a:rPr>
              <a:t>nqi ntawm koj qhov nqi tuav pov hwm Part B yuav nce 10% rau txhua ncua sij hawm 12 lub hlis tag nrho uas koj ncua sij hawm teev npe nkag.</a:t>
            </a:r>
            <a:endParaRPr lang="en-US" sz="2000" dirty="0">
              <a:cs typeface="Arial" charset="0"/>
            </a:endParaRPr>
          </a:p>
          <a:p>
            <a:pPr marL="0" indent="0" rtl="0">
              <a:lnSpc>
                <a:spcPct val="90000"/>
              </a:lnSpc>
              <a:buFont typeface="Wingdings" panose="05000000000000000000" pitchFamily="2" charset="2"/>
              <a:buNone/>
            </a:pPr>
            <a:endParaRPr lang="en-US" sz="2000" dirty="0">
              <a:cs typeface="Arial" charset="0"/>
            </a:endParaRPr>
          </a:p>
          <a:p>
            <a:pPr marL="0" indent="0" rtl="0">
              <a:lnSpc>
                <a:spcPct val="90000"/>
              </a:lnSpc>
              <a:buFont typeface="Wingdings" panose="05000000000000000000" pitchFamily="2" charset="2"/>
              <a:buNone/>
            </a:pPr>
            <a:r>
              <a:rPr lang="x-none" sz="2000">
                <a:cs typeface="Arial" charset="0"/>
              </a:rPr>
              <a:t>Txhawm rau zam kom tsis txhob raug nplua, thov nco ntsoov teev npe nkag rau koj ncua sij hawm teev npe nkag xub pib los sis ncua sij hawm teev npe nkag tshwj xeeb.</a:t>
            </a:r>
            <a:endParaRPr lang="en-US" sz="2000" dirty="0"/>
          </a:p>
        </p:txBody>
      </p:sp>
      <p:sp>
        <p:nvSpPr>
          <p:cNvPr id="4" name="Slide Number Placeholder 3"/>
          <p:cNvSpPr>
            <a:spLocks noGrp="1"/>
          </p:cNvSpPr>
          <p:nvPr>
            <p:ph type="sldNum" sz="quarter" idx="10"/>
          </p:nvPr>
        </p:nvSpPr>
        <p:spPr/>
        <p:txBody>
          <a:bodyPr rtlCol="0"/>
          <a:lstStyle/>
          <a:p>
            <a:pPr rtl="0"/>
            <a:fld id="{7C9C807D-BE9E-427D-9F45-69604B66C095}" type="slidenum">
              <a:rPr lang="en-US" smtClean="0"/>
              <a:t>6</a:t>
            </a:fld>
            <a:endParaRPr lang="en-US"/>
          </a:p>
        </p:txBody>
      </p:sp>
    </p:spTree>
    <p:extLst>
      <p:ext uri="{BB962C8B-B14F-4D97-AF65-F5344CB8AC3E}">
        <p14:creationId xmlns:p14="http://schemas.microsoft.com/office/powerpoint/2010/main" val="128128535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x-none"/>
              <a:t>Nyob zoo thiab zoo siab txais tos rau xuv ntaub ntawv qhia paub no uas yog hu ua Zoo Siab Txais Tos rau Medicare.  </a:t>
            </a:r>
          </a:p>
          <a:p>
            <a:pPr rtl="0"/>
            <a:endParaRPr lang="en-US" dirty="0"/>
          </a:p>
          <a:p>
            <a:pPr rtl="0"/>
            <a:r>
              <a:rPr lang="x-none"/>
              <a:t>Lub khoos kas no yog ua tawm los ntawm WI Department of Health Services (Feem Hauj Lwm Saib Xyuas Kev Noj Qab Haus Huv), uas yog tus khiav Lav Wisconsin lub Health Insurance Assistance Program (Lub Khoos Kas Pab Tuav Pov Hwm Kho Mob) los sis SHIP, uas yog ib qho kev pab cuam zej tsoom hauv cheeb tsam rau cov neeg muaj Medicare.  Txhua lub lav puav leej muaj lub khoos kas SHIP.  Hauv Wisconsin, koj tuaj yeem tau txais kev pab pub dawb thiab ncaj ncees txog Medicare los ntawm SHIP tus kws pab tswv yim hauv zos los sis ib qho ntawm peb cov xov tooj muab kev pab uas hu dawb.</a:t>
            </a:r>
          </a:p>
          <a:p>
            <a:pPr rtl="0"/>
            <a:endParaRPr lang="en-US" b="1" dirty="0"/>
          </a:p>
          <a:p>
            <a:pPr rtl="0"/>
            <a:r>
              <a:rPr lang="x-none" b="0"/>
              <a:t>Koj tuaj yeem rub cov slides nthuav qhia no tawm tau los ntawm kev nias rau qhov chaw txuas hauv cov lus piav qhia txog daim vis dis aus hauv YouTube los sis mus rau gwaar.org/educational-videos-for-medicare-outreach. </a:t>
            </a:r>
          </a:p>
        </p:txBody>
      </p:sp>
      <p:sp>
        <p:nvSpPr>
          <p:cNvPr id="4" name="Slide Number Placeholder 3"/>
          <p:cNvSpPr>
            <a:spLocks noGrp="1"/>
          </p:cNvSpPr>
          <p:nvPr>
            <p:ph type="sldNum" sz="quarter" idx="10"/>
          </p:nvPr>
        </p:nvSpPr>
        <p:spPr/>
        <p:txBody>
          <a:bodyPr rtlCol="0"/>
          <a:lstStyle/>
          <a:p>
            <a:pPr rtl="0"/>
            <a:fld id="{7C9C807D-BE9E-427D-9F45-69604B66C095}" type="slidenum">
              <a:rPr lang="en-US" smtClean="0"/>
              <a:t>60</a:t>
            </a:fld>
            <a:endParaRPr lang="en-US"/>
          </a:p>
        </p:txBody>
      </p:sp>
    </p:spTree>
    <p:extLst>
      <p:ext uri="{BB962C8B-B14F-4D97-AF65-F5344CB8AC3E}">
        <p14:creationId xmlns:p14="http://schemas.microsoft.com/office/powerpoint/2010/main" val="66663163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x-none"/>
              <a:t>Lub khoos kas no tau txais kev txhawb pab los ntawm pob nyiaj pab los ntawm tsoom hwv teb chaws Lub Loos Kam Tswj Hwm Kev Ua Neej Nyob Rau Lub Zej Zog.</a:t>
            </a:r>
          </a:p>
        </p:txBody>
      </p:sp>
      <p:sp>
        <p:nvSpPr>
          <p:cNvPr id="4" name="Slide Number Placeholder 3"/>
          <p:cNvSpPr>
            <a:spLocks noGrp="1"/>
          </p:cNvSpPr>
          <p:nvPr>
            <p:ph type="sldNum" sz="quarter" idx="5"/>
          </p:nvPr>
        </p:nvSpPr>
        <p:spPr/>
        <p:txBody>
          <a:bodyPr rtlCol="0"/>
          <a:lstStyle/>
          <a:p>
            <a:pPr rtl="0"/>
            <a:fld id="{7C9C807D-BE9E-427D-9F45-69604B66C095}" type="slidenum">
              <a:rPr lang="en-US" smtClean="0"/>
              <a:t>61</a:t>
            </a:fld>
            <a:endParaRPr lang="en-US"/>
          </a:p>
        </p:txBody>
      </p:sp>
    </p:spTree>
    <p:extLst>
      <p:ext uri="{BB962C8B-B14F-4D97-AF65-F5344CB8AC3E}">
        <p14:creationId xmlns:p14="http://schemas.microsoft.com/office/powerpoint/2010/main" val="66580004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r>
              <a:rPr lang="x-none"/>
              <a:t>Lub khoos kas no yuav muab cov ntsiab lus qhia txog Medicare thiab muab faib ua 6 ntu.</a:t>
            </a:r>
            <a:endParaRPr lang="en-US" dirty="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x-none" b="1"/>
              <a:t>Koj tuaj yeem nrhiav cov ntaub ntawv no kom ntxaws ntxiv tau hauv koj Phau Ntawv Qhia Rau Medicare thiab Koj, uas yog yeej tau muab xa tuaj mus rau cov neeg muaj Medicare lawm thiab kuj tseem tuaj yeem nrhiav tau ntawm tus vev xaib Medicare.gov tib si thiab.  Txhawm rau kom nkag siab yooj yim, peb thov txhawb kom koj saib cov ntu ntawm xuv ntaub ntawv no kom raws ib ntu zuj zus. </a:t>
            </a:r>
            <a:endParaRPr lang="en-US" b="1" dirty="0">
              <a:solidFill>
                <a:srgbClr val="FF0000"/>
              </a:solidFill>
            </a:endParaRPr>
          </a:p>
        </p:txBody>
      </p:sp>
      <p:sp>
        <p:nvSpPr>
          <p:cNvPr id="4" name="Slide Number Placeholder 3"/>
          <p:cNvSpPr>
            <a:spLocks noGrp="1"/>
          </p:cNvSpPr>
          <p:nvPr>
            <p:ph type="sldNum" sz="quarter" idx="10"/>
          </p:nvPr>
        </p:nvSpPr>
        <p:spPr/>
        <p:txBody>
          <a:bodyPr rtlCol="0"/>
          <a:lstStyle/>
          <a:p>
            <a:pPr rtl="0"/>
            <a:fld id="{7C9C807D-BE9E-427D-9F45-69604B66C095}" type="slidenum">
              <a:rPr lang="en-US" smtClean="0"/>
              <a:t>62</a:t>
            </a:fld>
            <a:endParaRPr lang="en-US"/>
          </a:p>
        </p:txBody>
      </p:sp>
    </p:spTree>
    <p:extLst>
      <p:ext uri="{BB962C8B-B14F-4D97-AF65-F5344CB8AC3E}">
        <p14:creationId xmlns:p14="http://schemas.microsoft.com/office/powerpoint/2010/main" val="408835857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x-none"/>
              <a:t>Zoo Siab Txais Tos rau Ntu 5 ntawm xuv ntaub ntawv qhia paub no.  Nyob rau hauv ntu no koj yuav tau kawm paub txog qhov kev pab them nqi tshuaj uas muaj ntawv yuav tshuaj suav nrog Medicare Part D, thiab Wisconsin SeniorCare, nrog rau Medicare Ncua Sij Hawm Qhib Teev Npe Nkag Hauv Ib Lub Xyoos.</a:t>
            </a:r>
          </a:p>
        </p:txBody>
      </p:sp>
      <p:sp>
        <p:nvSpPr>
          <p:cNvPr id="4" name="Slide Number Placeholder 3"/>
          <p:cNvSpPr>
            <a:spLocks noGrp="1"/>
          </p:cNvSpPr>
          <p:nvPr>
            <p:ph type="sldNum" sz="quarter" idx="10"/>
          </p:nvPr>
        </p:nvSpPr>
        <p:spPr/>
        <p:txBody>
          <a:bodyPr rtlCol="0"/>
          <a:lstStyle/>
          <a:p>
            <a:pPr rtl="0"/>
            <a:fld id="{7C9C807D-BE9E-427D-9F45-69604B66C095}" type="slidenum">
              <a:rPr lang="en-US" smtClean="0"/>
              <a:t>63</a:t>
            </a:fld>
            <a:endParaRPr lang="en-US"/>
          </a:p>
        </p:txBody>
      </p:sp>
    </p:spTree>
    <p:extLst>
      <p:ext uri="{BB962C8B-B14F-4D97-AF65-F5344CB8AC3E}">
        <p14:creationId xmlns:p14="http://schemas.microsoft.com/office/powerpoint/2010/main" val="143782463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x-none"/>
              <a:t>Thov nco ntsoov tias muaj ob txoj hauv kev kom tau txais qhov kev pab them nqi los ntawm Medicare Part D:  Tsis hais tias yog dhau los ntawm Txoj Phiaj Xwm Part D ib leeg, los sis dhau los ntawm txoj phiaj xwm Medicare Advantage uas muaj kev pab them nqi tshuaj.  Thiab tsis txhob hnov qab txog Wisconsin lub khoos kas pab them nqi rau cov tshuaj uas muaj ntawv yuav tshuaj uas hu ua SeniorCare—peb yuav mus tham txog qhov ntawd nyob rau ib me pliag tom ntej no.</a:t>
            </a:r>
          </a:p>
        </p:txBody>
      </p:sp>
      <p:sp>
        <p:nvSpPr>
          <p:cNvPr id="4" name="Slide Number Placeholder 3"/>
          <p:cNvSpPr>
            <a:spLocks noGrp="1"/>
          </p:cNvSpPr>
          <p:nvPr>
            <p:ph type="sldNum" sz="quarter" idx="10"/>
          </p:nvPr>
        </p:nvSpPr>
        <p:spPr/>
        <p:txBody>
          <a:bodyPr rtlCol="0"/>
          <a:lstStyle/>
          <a:p>
            <a:pPr rtl="0"/>
            <a:fld id="{7C9C807D-BE9E-427D-9F45-69604B66C095}" type="slidenum">
              <a:rPr lang="en-US" smtClean="0"/>
              <a:t>64</a:t>
            </a:fld>
            <a:endParaRPr lang="en-US"/>
          </a:p>
        </p:txBody>
      </p:sp>
    </p:spTree>
    <p:extLst>
      <p:ext uri="{BB962C8B-B14F-4D97-AF65-F5344CB8AC3E}">
        <p14:creationId xmlns:p14="http://schemas.microsoft.com/office/powerpoint/2010/main" val="198881678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marL="171450" indent="-171450" rtl="0" fontAlgn="base">
              <a:spcBef>
                <a:spcPts val="611"/>
              </a:spcBef>
              <a:buFont typeface="Wingdings" panose="05000000000000000000" pitchFamily="2" charset="2"/>
              <a:buChar char="§"/>
            </a:pPr>
            <a:r>
              <a:rPr lang="x-none"/>
              <a:t>Medicare Part D yog Medicare qhov kev pab them nqi rau cov tshuaj uas muaj ntawv yuav tshuaj.</a:t>
            </a:r>
          </a:p>
          <a:p>
            <a:pPr marL="171450" indent="-171450" rtl="0" fontAlgn="base">
              <a:spcBef>
                <a:spcPts val="611"/>
              </a:spcBef>
              <a:buFont typeface="Wingdings" panose="05000000000000000000" pitchFamily="2" charset="2"/>
              <a:buChar char="§"/>
            </a:pPr>
            <a:r>
              <a:rPr lang="x-none"/>
              <a:t>Yog tias koj xaiv Original Medicare thiab koj xav tau qhov kev pab them nqi rau cov tshuaj uas muaj ntawv yuav tshuaj, koj yuav tsum xaiv thiab nkag rau Medicare Prescription Drug Plan. Feem ntau koj yuav tau them qhov nqi tuav pov hwm them txhua hli.</a:t>
            </a:r>
          </a:p>
          <a:p>
            <a:pPr marL="171450" indent="-171450" rtl="0" fontAlgn="base">
              <a:spcBef>
                <a:spcPts val="611"/>
              </a:spcBef>
              <a:buFont typeface="Wingdings" panose="05000000000000000000" pitchFamily="2" charset="2"/>
              <a:buChar char="§"/>
            </a:pPr>
            <a:r>
              <a:rPr lang="x-none"/>
              <a:t>Cov phiaj xwm no yog khiav dej num los ntawm cov tuam txhab ntiag tug uas muaj ntawv cog lus nrog Medicare.</a:t>
            </a:r>
          </a:p>
          <a:p>
            <a:pPr marL="171450" indent="-171450" rtl="0">
              <a:buFont typeface="Wingdings" panose="05000000000000000000" pitchFamily="2" charset="2"/>
              <a:buChar char="§"/>
            </a:pPr>
            <a:r>
              <a:rPr lang="x-none"/>
              <a:t>Dua ib zaug ntxiv, qhov kev pab them nqi los ntawm Part D yog muab dhau los ntawm Medicare Prescription Drug Plans (PDPs) thiab los ntawm Cov Phiaj Xwm Medicare Advantage uas muaj kev pab them nqi rau cov tshuaj uas muaj ntawv yuav tshuaj. </a:t>
            </a:r>
          </a:p>
          <a:p>
            <a:pPr marL="457200" lvl="1" indent="0" algn="l" defTabSz="514324" rtl="0">
              <a:spcBef>
                <a:spcPts val="451"/>
              </a:spcBef>
              <a:buFont typeface="Wingdings" panose="05000000000000000000" pitchFamily="2" charset="2"/>
              <a:buNone/>
            </a:pPr>
            <a:endParaRPr lang="en-US" dirty="0"/>
          </a:p>
        </p:txBody>
      </p:sp>
      <p:sp>
        <p:nvSpPr>
          <p:cNvPr id="4" name="Slide Number Placeholder 3"/>
          <p:cNvSpPr>
            <a:spLocks noGrp="1"/>
          </p:cNvSpPr>
          <p:nvPr>
            <p:ph type="sldNum" sz="quarter" idx="10"/>
          </p:nvPr>
        </p:nvSpPr>
        <p:spPr/>
        <p:txBody>
          <a:bodyPr rtlCol="0"/>
          <a:lstStyle/>
          <a:p>
            <a:pPr rtl="0"/>
            <a:fld id="{7C9C807D-BE9E-427D-9F45-69604B66C095}" type="slidenum">
              <a:rPr lang="en-US" smtClean="0"/>
              <a:t>65</a:t>
            </a:fld>
            <a:endParaRPr lang="en-US"/>
          </a:p>
        </p:txBody>
      </p:sp>
    </p:spTree>
    <p:extLst>
      <p:ext uri="{BB962C8B-B14F-4D97-AF65-F5344CB8AC3E}">
        <p14:creationId xmlns:p14="http://schemas.microsoft.com/office/powerpoint/2010/main" val="333417949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fontAlgn="base">
              <a:spcBef>
                <a:spcPts val="611"/>
              </a:spcBef>
            </a:pPr>
            <a:r>
              <a:rPr lang="x-none"/>
              <a:t>Muaj qee lub sij hawm uas koj tuaj yeem teev npe nkag rau txoj phiaj xwm Part D tau:</a:t>
            </a:r>
          </a:p>
          <a:p>
            <a:pPr rtl="0" fontAlgn="base">
              <a:spcBef>
                <a:spcPts val="611"/>
              </a:spcBef>
            </a:pPr>
            <a:endParaRPr lang="en-US" dirty="0"/>
          </a:p>
          <a:p>
            <a:pPr marL="219065" indent="-219065" defTabSz="514324" rtl="0">
              <a:spcBef>
                <a:spcPts val="451"/>
              </a:spcBef>
              <a:buFont typeface="Wingdings" panose="05000000000000000000" pitchFamily="2" charset="2"/>
              <a:buChar char="§"/>
            </a:pPr>
            <a:r>
              <a:rPr lang="x-none" sz="2200">
                <a:solidFill>
                  <a:prstClr val="black"/>
                </a:solidFill>
              </a:rPr>
              <a:t>Koj thawj lub sij hawm los teev npe nkag yog koj Ncua Sij Hawm Teev Npe Nkag Xub Pib.</a:t>
            </a:r>
          </a:p>
          <a:p>
            <a:pPr marL="676265" lvl="1" indent="-219065" defTabSz="514324" rtl="0">
              <a:spcBef>
                <a:spcPts val="451"/>
              </a:spcBef>
              <a:buFont typeface="Wingdings" panose="05000000000000000000" pitchFamily="2" charset="2"/>
              <a:buChar char="§"/>
            </a:pPr>
            <a:r>
              <a:rPr lang="x-none" sz="2000">
                <a:solidFill>
                  <a:prstClr val="black"/>
                </a:solidFill>
              </a:rPr>
              <a:t>Ncua sij hawm no pib 3 </a:t>
            </a:r>
            <a:r>
              <a:rPr lang="x-none" sz="2000">
                <a:cs typeface="Arial" panose="020B0604020202020204" pitchFamily="34" charset="0"/>
              </a:rPr>
              <a:t>lub hlis ua ntej koj pib nkag Medicare, thiab suav nrog lub hli uas koj pib nkag Medicare, thiab 3 lub hlis tom qab pib nkag Medicare.</a:t>
            </a:r>
            <a:endParaRPr lang="en-US" sz="2000" dirty="0">
              <a:solidFill>
                <a:prstClr val="black"/>
              </a:solidFill>
            </a:endParaRPr>
          </a:p>
          <a:p>
            <a:pPr marL="219065" indent="-219065" defTabSz="514324" rtl="0">
              <a:spcBef>
                <a:spcPts val="451"/>
              </a:spcBef>
              <a:buFont typeface="Wingdings" panose="05000000000000000000" pitchFamily="2" charset="2"/>
              <a:buChar char="§"/>
            </a:pPr>
            <a:r>
              <a:rPr lang="x-none" sz="2200">
                <a:solidFill>
                  <a:prstClr val="black"/>
                </a:solidFill>
              </a:rPr>
              <a:t>Tsis tas li xwb, kuj tseem muaj Ncua Sij Hawm Qhib Teev Npe Nkag Hauv Ib Lub Xyoos thiab</a:t>
            </a:r>
          </a:p>
          <a:p>
            <a:pPr marL="676265" lvl="1" indent="-219065" defTabSz="514324" rtl="0">
              <a:spcBef>
                <a:spcPts val="451"/>
              </a:spcBef>
              <a:buFont typeface="Wingdings" panose="05000000000000000000" pitchFamily="2" charset="2"/>
              <a:buChar char="§"/>
            </a:pPr>
            <a:r>
              <a:rPr lang="x-none" sz="2000">
                <a:cs typeface="Arial" panose="020B0604020202020204" pitchFamily="34" charset="0"/>
              </a:rPr>
              <a:t>Uas yog txij Lub Kaum Hli Tim 15 txog Lub Kaum Ob Hlis Tim 7 txhua xyoo rau qhov kev pab them nqi uas pib thaum Lub Ib Hlis Tim 1ntawm lub xyoo tom ntej. </a:t>
            </a:r>
            <a:endParaRPr lang="en-US" sz="2000" dirty="0">
              <a:solidFill>
                <a:prstClr val="black"/>
              </a:solidFill>
            </a:endParaRPr>
          </a:p>
          <a:p>
            <a:pPr marL="219065" indent="-219065" defTabSz="514324" rtl="0">
              <a:spcBef>
                <a:spcPts val="451"/>
              </a:spcBef>
              <a:buFont typeface="Wingdings" panose="05000000000000000000" pitchFamily="2" charset="2"/>
              <a:buChar char="§"/>
            </a:pPr>
            <a:r>
              <a:rPr lang="x-none" sz="2200">
                <a:solidFill>
                  <a:prstClr val="black"/>
                </a:solidFill>
              </a:rPr>
              <a:t>Thiab hais txog rau cov neeg uas twb yeej tau teev npe nkag rau txoj phiaj xwm Medicare Advantage lawm: yuav muaj Ncua Sij Hawm Qhib Teev Npe Nkag rau Medicare Advantage: txij Lub Ib Hlis Tim 1 - Lub Peb Hlis Tim 31—Dua ib Zaug ntxiv, qhov no tsuas yog rau cov neeg uas twb yeej teev npe nkag rau txoj phiaj xwm MA lawm nkaus xwb.</a:t>
            </a:r>
          </a:p>
          <a:p>
            <a:pPr marL="219065" indent="-219065" defTabSz="514324" rtl="0">
              <a:spcBef>
                <a:spcPts val="451"/>
              </a:spcBef>
              <a:buFont typeface="Wingdings" panose="05000000000000000000" pitchFamily="2" charset="2"/>
              <a:buChar char="§"/>
            </a:pPr>
            <a:r>
              <a:rPr lang="x-none" sz="2200">
                <a:solidFill>
                  <a:prstClr val="black"/>
                </a:solidFill>
              </a:rPr>
              <a:t>Tsis tas li xwb kuj tseem muaj Ncua Sij Hawm Teev Npe Nkag Tshwj Xeeb thiab.</a:t>
            </a:r>
          </a:p>
          <a:p>
            <a:pPr marL="628650" lvl="1" indent="-171450" rtl="0">
              <a:lnSpc>
                <a:spcPct val="110000"/>
              </a:lnSpc>
              <a:buFont typeface="Arial" panose="020B0604020202020204" pitchFamily="34" charset="0"/>
              <a:buChar char="•"/>
            </a:pPr>
            <a:r>
              <a:rPr lang="x-none" b="1"/>
              <a:t>Nyob rau qee cov xwm txheej, xws li kev tsiv tawm ntawm koj txoj phiaj xwm cheeb tsam muab kev pab cuam, ces koj yuav muaj cai tsim nyog tau txais ncua sij hawm teev npe nkag tshwj xeeb uas yuav ua rau koj tuaj yeem hloov koj qhov kev pab them nqi kho mob los ntawm Medicaretau nyob rau thaum dhau lwm ncua sij hawm teev npe nkag lawm. </a:t>
            </a:r>
            <a:endParaRPr lang="en-US" dirty="0"/>
          </a:p>
        </p:txBody>
      </p:sp>
      <p:sp>
        <p:nvSpPr>
          <p:cNvPr id="4" name="Slide Number Placeholder 3"/>
          <p:cNvSpPr>
            <a:spLocks noGrp="1"/>
          </p:cNvSpPr>
          <p:nvPr>
            <p:ph type="sldNum" sz="quarter" idx="10"/>
          </p:nvPr>
        </p:nvSpPr>
        <p:spPr/>
        <p:txBody>
          <a:bodyPr rtlCol="0"/>
          <a:lstStyle/>
          <a:p>
            <a:pPr rtl="0"/>
            <a:fld id="{7C9C807D-BE9E-427D-9F45-69604B66C095}" type="slidenum">
              <a:rPr lang="en-US" smtClean="0"/>
              <a:t>66</a:t>
            </a:fld>
            <a:endParaRPr lang="en-US"/>
          </a:p>
        </p:txBody>
      </p:sp>
    </p:spTree>
    <p:extLst>
      <p:ext uri="{BB962C8B-B14F-4D97-AF65-F5344CB8AC3E}">
        <p14:creationId xmlns:p14="http://schemas.microsoft.com/office/powerpoint/2010/main" val="158836414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r>
              <a:rPr lang="x-none"/>
              <a:t>Cov nqi rau cov phiaj xwm hauv Medicare Part D muaj xws li cov nqi tuav pov hwm, cov nqi uas yuav tsum tau xub them kom txwm ua ntej, thiab cov nqi sib koom them los sis qhov nqi sib koom tuav pov hwm.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x-none"/>
              <a:t>Cov nqi yuav sib txawv mus raws txoj phiaj xwm thiab yuav hloov txhua xyoo.</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x-none"/>
              <a:t>Cov phiaj xwm hauv Part D yuav tuaj yeem muaj qhov nqi uas yuav tsum tau xub them kom txwm ua ntej. Qee cov phiaj xwm yuav tsis muaj qhov nqi uas yuav tsum tau xub them kom txwm ua ntej los sis tej zaum yuav muaj qhov nqi uas yuav tsum tau xub them kom txwm ua ntej qis dua.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x-none"/>
              <a:t>Cov nqi sib koom them thiab cov nqi sib koom tuav pov hwm yuav sib txawv mus raws cov tshuaj, mus raws txoj phiaj xwm, mus raws lub khw muag tshuaj.</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x-none"/>
              <a:t>Yog li koj cov nqi rau qhov kev pab them nqi rau cov tshuaj uas muaj ntawv yuav tshuaj yuav nce rau txoj phiaj xwm uas koj xaiv, cov tshuaj uas koj yuav noj, tsis hais koj yuav mus rau lub khw muag tshuaj hauv koj txoj phiaj xwm pab pawg koom tes, thiab tsis hais koj yuav tau txais them nqi los ntawm Extra Help rau koj cov nqi tshuaj los xij. (Nyob rau ib me pliag no peb yuav tham txog txoj hauv kev nrhiav thiab sib piv cov phiaj xwm.)</a:t>
            </a:r>
          </a:p>
          <a:p>
            <a:pPr marL="0" marR="0" lvl="0" indent="0" algn="l" defTabSz="914400" rtl="0" eaLnBrk="1" fontAlgn="auto" latinLnBrk="0" hangingPunct="1">
              <a:lnSpc>
                <a:spcPct val="100000"/>
              </a:lnSpc>
              <a:spcBef>
                <a:spcPts val="0"/>
              </a:spcBef>
              <a:spcAft>
                <a:spcPts val="0"/>
              </a:spcAft>
              <a:buClrTx/>
              <a:buSzTx/>
              <a:buFontTx/>
              <a:buNone/>
              <a:tabLst/>
              <a:defRPr/>
            </a:pPr>
            <a:r>
              <a:rPr lang="x-none" b="1"/>
              <a:t>*Thov nco ntsoov tias: </a:t>
            </a:r>
            <a:r>
              <a:rPr lang="x-none"/>
              <a:t>cov neeg uas khwv tau nyiaj ntau dua yuav tau them tus nqi ntxiv rau ntawm lawv qhov nqi tuav pov hwm them txhua hli uas yog saib raws li lawv cov nyiaj khwv tau los uas tau tshaj qhia rau hauv lawv daim ntawv ua se. Qhov no tsuas yog siv rau thaj tsam li 5% ntawm cov neeg uas muaj Medicare xwb.</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x-none"/>
              <a:t>Cov nqi yuav hloov pauv txhua xyoo. Txhawm rau saib cov nqi tam sim no hauv Part D, ces sib piv cov phiaj xwm tau ntawm </a:t>
            </a:r>
            <a:r>
              <a:rPr lang="x-none" sz="1800" u="sng">
                <a:solidFill>
                  <a:srgbClr val="1F3864"/>
                </a:solidFill>
                <a:effectLst/>
                <a:latin typeface="Calibri" panose="020F0502020204030204" pitchFamily="34" charset="0"/>
                <a:ea typeface="Calibri" panose="020F0502020204030204" pitchFamily="34" charset="0"/>
                <a:hlinkClick r:id="rId3"/>
              </a:rPr>
              <a:t>www.medicare.gov</a:t>
            </a:r>
            <a:r>
              <a:rPr lang="x-none"/>
              <a:t>.</a:t>
            </a:r>
          </a:p>
        </p:txBody>
      </p:sp>
      <p:sp>
        <p:nvSpPr>
          <p:cNvPr id="4" name="Slide Number Placeholder 3"/>
          <p:cNvSpPr>
            <a:spLocks noGrp="1"/>
          </p:cNvSpPr>
          <p:nvPr>
            <p:ph type="sldNum" sz="quarter" idx="10"/>
          </p:nvPr>
        </p:nvSpPr>
        <p:spPr/>
        <p:txBody>
          <a:bodyPr rtlCol="0"/>
          <a:lstStyle/>
          <a:p>
            <a:pPr rtl="0"/>
            <a:fld id="{7C9C807D-BE9E-427D-9F45-69604B66C095}" type="slidenum">
              <a:rPr lang="en-US" smtClean="0"/>
              <a:t>67</a:t>
            </a:fld>
            <a:endParaRPr lang="en-US"/>
          </a:p>
        </p:txBody>
      </p:sp>
    </p:spTree>
    <p:extLst>
      <p:ext uri="{BB962C8B-B14F-4D97-AF65-F5344CB8AC3E}">
        <p14:creationId xmlns:p14="http://schemas.microsoft.com/office/powerpoint/2010/main" val="280626339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x-none"/>
              <a:t>Qhov Nqi Nplua Rau Kev Teev Npe Nkag Qeeb Lig rau Part D yog ib yam uas koj yuav xav zam kom dhau!</a:t>
            </a:r>
          </a:p>
          <a:p>
            <a:pPr rtl="0"/>
            <a:endParaRPr lang="en-US" dirty="0"/>
          </a:p>
          <a:p>
            <a:pPr rtl="0"/>
            <a:r>
              <a:rPr lang="x-none"/>
              <a:t>YOG TIAS koj tsis teev npe nkag rau hauv Part D nyob rau Ncua Sij Hawm Teev Npe Nkag Xub Pib thiab koj tsis muaj lwm yam kev pab them nqi tshuaj uas ntseeg siab tau, ces tej zaum koj yuav tau them Qhov Nqi Nplua Rau Kev Teev Npe Nkag Qeeb Lig. Qhov nqi nplua yog 1% ntawm qhov nqi tuav pov hwm them txhua hli xam tag nrho hauv lub teb chaws rau txhua lub hlis uas koj ncua sij hawm teev npe, thiab yuav muab ntxiv rau koj qhov nqi tuav pov hwm them txhua hli YOG TIAS thiab Thaum koj teev npe nkag rau hauv txoj phiaj xwm Part D, thiab yuav nplua txuas ntxiv mus txog ntua thaum koj teev npe nkag.</a:t>
            </a:r>
          </a:p>
          <a:p>
            <a:pPr rtl="0"/>
            <a:endParaRPr lang="en-US" dirty="0"/>
          </a:p>
          <a:p>
            <a:pPr rtl="0"/>
            <a:r>
              <a:rPr lang="x-none"/>
              <a:t>*Qhov Kev Pab Them Nqi Uas Ntseeg Siab Tau yog lwm qhov kev pab them nqi rau cov tshuaj uas muaj ntawv yuav tshuaj uas yuav tsum tau them raws li tus nqi xam tag nrho yam tsawg kawg nkaus raws li Medicare qhov kev pab them nqi hauv Part D raws tus qauv.  Kev Pab Them Nqi Tshuaj Rau Qub Tub Rog thiab WI SeniorCare yog xam tias yog qhov kev pab them nqi uas ntseeg siab tau.  Qee hom Kev Pab Them Nqi Los Ntawm Tus Tswv Ntiav Hauj Lwm kuj tseem suav rau xam tias yog qhov kev pab them nqi uas ntseeg siab tau tib si thiab, tab sis nws yog ib qho tseem ceeb uas yuav tsum tau nug.</a:t>
            </a:r>
          </a:p>
          <a:p>
            <a:pPr rtl="0"/>
            <a:endParaRPr lang="en-US" dirty="0"/>
          </a:p>
          <a:p>
            <a:pPr rtl="0"/>
            <a:endParaRPr lang="en-US" dirty="0"/>
          </a:p>
        </p:txBody>
      </p:sp>
      <p:sp>
        <p:nvSpPr>
          <p:cNvPr id="4" name="Slide Number Placeholder 3"/>
          <p:cNvSpPr>
            <a:spLocks noGrp="1"/>
          </p:cNvSpPr>
          <p:nvPr>
            <p:ph type="sldNum" sz="quarter" idx="10"/>
          </p:nvPr>
        </p:nvSpPr>
        <p:spPr/>
        <p:txBody>
          <a:bodyPr rtlCol="0"/>
          <a:lstStyle/>
          <a:p>
            <a:pPr rtl="0"/>
            <a:fld id="{7C9C807D-BE9E-427D-9F45-69604B66C095}" type="slidenum">
              <a:rPr lang="en-US" smtClean="0"/>
              <a:t>68</a:t>
            </a:fld>
            <a:endParaRPr lang="en-US"/>
          </a:p>
        </p:txBody>
      </p:sp>
    </p:spTree>
    <p:extLst>
      <p:ext uri="{BB962C8B-B14F-4D97-AF65-F5344CB8AC3E}">
        <p14:creationId xmlns:p14="http://schemas.microsoft.com/office/powerpoint/2010/main" val="4040550293"/>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marL="0" lvl="1" rtl="0">
              <a:spcBef>
                <a:spcPts val="623"/>
              </a:spcBef>
              <a:defRPr/>
            </a:pPr>
            <a:r>
              <a:rPr lang="x-none" b="0" dirty="0">
                <a:solidFill>
                  <a:prstClr val="black"/>
                </a:solidFill>
              </a:rPr>
              <a:t>Daim phiaj no suav sau cov ncua kev pab them nqi los ntawm Medicare Part D.  Cov nqi no yuav hloov txhua xyoo.</a:t>
            </a:r>
          </a:p>
          <a:p>
            <a:pPr marL="0" lvl="1" rtl="0">
              <a:spcBef>
                <a:spcPts val="623"/>
              </a:spcBef>
              <a:defRPr/>
            </a:pPr>
            <a:endParaRPr lang="en-US" b="0" dirty="0">
              <a:solidFill>
                <a:prstClr val="black"/>
              </a:solidFill>
            </a:endParaRPr>
          </a:p>
          <a:p>
            <a:pPr marL="0" lvl="1" rtl="0">
              <a:spcBef>
                <a:spcPts val="623"/>
              </a:spcBef>
              <a:defRPr/>
            </a:pPr>
            <a:r>
              <a:rPr lang="x-none" b="0" dirty="0">
                <a:solidFill>
                  <a:prstClr val="black"/>
                </a:solidFill>
              </a:rPr>
              <a:t>Yog tias koj txoj phiaj xwm muaj qhov nqi uas yuav tsum tau xub them kom txwm ua ntej, ces koj yuav tau them cov nqi tag nrho rau koj cov tshuaj kom txog thaum koj them mus txwm koj qhov nqi uas yuav tsum tau xub them kom txwm ua ntej.</a:t>
            </a:r>
          </a:p>
          <a:p>
            <a:pPr marL="0" lvl="1" rtl="0">
              <a:spcBef>
                <a:spcPts val="623"/>
              </a:spcBef>
              <a:defRPr/>
            </a:pPr>
            <a:endParaRPr lang="en-US" b="0" dirty="0">
              <a:solidFill>
                <a:prstClr val="black"/>
              </a:solidFill>
            </a:endParaRPr>
          </a:p>
          <a:p>
            <a:pPr marL="171450" lvl="1" indent="-171450" rtl="0">
              <a:spcBef>
                <a:spcPts val="623"/>
              </a:spcBef>
              <a:buFont typeface="Arial" panose="020B0604020202020204" pitchFamily="34" charset="0"/>
              <a:buChar char="•"/>
              <a:defRPr/>
            </a:pPr>
            <a:r>
              <a:rPr lang="x-none" b="0" dirty="0">
                <a:solidFill>
                  <a:prstClr val="black"/>
                </a:solidFill>
              </a:rPr>
              <a:t>Thaum nyob rau koj Ncua Sij Hawm Teev Npe Nkag Xub Pib, koj yuav them qhov nqi sib koom them los qhov nqi sib koom tuav pov hwm rau koj cov tshuaj, uas yuav tsis pub ntau tshaj 25% ntawm tus nqi tshuaj (los sis raws tus qauv qib sib npaug zos ntawm kev tuav pov hwm). Qee cov phiaj xwm yuav muaj cov tshuaj nthuav dav nqi pheej yig uas muaj tus nqi sib koom them qis nyob rau ncua sij hawm them nqi xub pib no.</a:t>
            </a:r>
          </a:p>
          <a:p>
            <a:pPr marL="171450" lvl="1" indent="-171450" rtl="0">
              <a:spcBef>
                <a:spcPts val="623"/>
              </a:spcBef>
              <a:buFont typeface="Arial" panose="020B0604020202020204" pitchFamily="34" charset="0"/>
              <a:buChar char="•"/>
              <a:defRPr/>
            </a:pPr>
            <a:r>
              <a:rPr lang="x-none" b="0" dirty="0">
                <a:solidFill>
                  <a:prstClr val="black"/>
                </a:solidFill>
              </a:rPr>
              <a:t>Yog tias koj cov nqi tshuaj tag nrho them mus txog qhov txwv uas teev tseg lawm (tus nqi yuav hloov pauv txhua xyoo), ces yog koj them txog qhov Kis Khoob Ntawm Kev Tuav Pov Hwm lawm. (Cov nqi tshuaj tag nrho suav nrog tag nrho yam uas koj them thiab yam uas koj txoj phiaj xwm them rau koj cov tshuaj.) </a:t>
            </a:r>
          </a:p>
          <a:p>
            <a:pPr marL="171450" lvl="1" indent="-171450" rtl="0">
              <a:spcBef>
                <a:spcPts val="623"/>
              </a:spcBef>
              <a:buFont typeface="Arial" panose="020B0604020202020204" pitchFamily="34" charset="0"/>
              <a:buChar char="•"/>
              <a:defRPr/>
            </a:pPr>
            <a:r>
              <a:rPr lang="x-none" b="0" dirty="0">
                <a:solidFill>
                  <a:prstClr val="black"/>
                </a:solidFill>
              </a:rPr>
              <a:t>Yog tias koj cov nqi tshuaj uas thau hauv hnab los them tag nrho yog them mus txog qhov txwv lawm (tus nqi yuav hloov pauv txhua xyoo), ces </a:t>
            </a:r>
            <a:r>
              <a:rPr lang="en-US" b="0" baseline="0" dirty="0" err="1">
                <a:solidFill>
                  <a:prstClr val="black"/>
                </a:solidFill>
              </a:rPr>
              <a:t>koj</a:t>
            </a:r>
            <a:r>
              <a:rPr lang="en-US" b="0" baseline="0" dirty="0">
                <a:solidFill>
                  <a:prstClr val="black"/>
                </a:solidFill>
              </a:rPr>
              <a:t> </a:t>
            </a:r>
            <a:r>
              <a:rPr lang="en-US" b="0" baseline="0" dirty="0" err="1">
                <a:solidFill>
                  <a:prstClr val="black"/>
                </a:solidFill>
              </a:rPr>
              <a:t>yuav</a:t>
            </a:r>
            <a:r>
              <a:rPr lang="en-US" b="0" baseline="0" dirty="0">
                <a:solidFill>
                  <a:prstClr val="black"/>
                </a:solidFill>
              </a:rPr>
              <a:t> </a:t>
            </a:r>
            <a:r>
              <a:rPr lang="en-US" b="0" baseline="0" dirty="0" err="1">
                <a:solidFill>
                  <a:prstClr val="black"/>
                </a:solidFill>
              </a:rPr>
              <a:t>txog</a:t>
            </a:r>
            <a:r>
              <a:rPr lang="en-US" b="0" baseline="0" dirty="0">
                <a:solidFill>
                  <a:prstClr val="black"/>
                </a:solidFill>
              </a:rPr>
              <a:t> </a:t>
            </a:r>
            <a:r>
              <a:rPr lang="en-US" b="0" baseline="0" dirty="0" err="1">
                <a:solidFill>
                  <a:prstClr val="black"/>
                </a:solidFill>
              </a:rPr>
              <a:t>rau</a:t>
            </a:r>
            <a:r>
              <a:rPr lang="en-US" b="0" baseline="0" dirty="0">
                <a:solidFill>
                  <a:prstClr val="black"/>
                </a:solidFill>
              </a:rPr>
              <a:t> </a:t>
            </a:r>
            <a:r>
              <a:rPr lang="x-none" b="0" dirty="0">
                <a:solidFill>
                  <a:prstClr val="black"/>
                </a:solidFill>
              </a:rPr>
              <a:t>Ncua Sij Hawm Muaj Xwm Txheej Kub Ntxhov Puas Tsuaj lawm</a:t>
            </a:r>
            <a:r>
              <a:rPr lang="en-US" b="0" baseline="0" dirty="0">
                <a:solidFill>
                  <a:prstClr val="black"/>
                </a:solidFill>
              </a:rPr>
              <a:t>, </a:t>
            </a:r>
            <a:r>
              <a:rPr lang="en-US" b="0" baseline="0" dirty="0" err="1">
                <a:solidFill>
                  <a:prstClr val="black"/>
                </a:solidFill>
              </a:rPr>
              <a:t>thiab</a:t>
            </a:r>
            <a:r>
              <a:rPr lang="en-US" b="0" baseline="0" dirty="0">
                <a:solidFill>
                  <a:prstClr val="black"/>
                </a:solidFill>
              </a:rPr>
              <a:t> </a:t>
            </a:r>
            <a:r>
              <a:rPr lang="en-US" b="0" baseline="0" dirty="0" err="1">
                <a:solidFill>
                  <a:prstClr val="black"/>
                </a:solidFill>
              </a:rPr>
              <a:t>koj</a:t>
            </a:r>
            <a:r>
              <a:rPr lang="en-US" b="0" baseline="0" dirty="0">
                <a:solidFill>
                  <a:prstClr val="black"/>
                </a:solidFill>
              </a:rPr>
              <a:t> </a:t>
            </a:r>
            <a:r>
              <a:rPr lang="en-US" b="0" baseline="0" dirty="0" err="1">
                <a:solidFill>
                  <a:prstClr val="black"/>
                </a:solidFill>
              </a:rPr>
              <a:t>yuav</a:t>
            </a:r>
            <a:r>
              <a:rPr lang="en-US" b="0" baseline="0" dirty="0">
                <a:solidFill>
                  <a:prstClr val="black"/>
                </a:solidFill>
              </a:rPr>
              <a:t> them $0 </a:t>
            </a:r>
            <a:r>
              <a:rPr lang="en-US" b="0" baseline="0" dirty="0" err="1">
                <a:solidFill>
                  <a:prstClr val="black"/>
                </a:solidFill>
              </a:rPr>
              <a:t>rau</a:t>
            </a:r>
            <a:r>
              <a:rPr lang="en-US" b="0" baseline="0" dirty="0">
                <a:solidFill>
                  <a:prstClr val="black"/>
                </a:solidFill>
              </a:rPr>
              <a:t> </a:t>
            </a:r>
            <a:r>
              <a:rPr lang="en-US" b="0" baseline="0" dirty="0" err="1">
                <a:solidFill>
                  <a:prstClr val="black"/>
                </a:solidFill>
              </a:rPr>
              <a:t>txhua</a:t>
            </a:r>
            <a:r>
              <a:rPr lang="en-US" b="0" baseline="0" dirty="0">
                <a:solidFill>
                  <a:prstClr val="black"/>
                </a:solidFill>
              </a:rPr>
              <a:t> yam </a:t>
            </a:r>
            <a:r>
              <a:rPr lang="en-US" b="0" baseline="0" dirty="0" err="1">
                <a:solidFill>
                  <a:prstClr val="black"/>
                </a:solidFill>
              </a:rPr>
              <a:t>tshuaj</a:t>
            </a:r>
            <a:r>
              <a:rPr lang="en-US" b="0" baseline="0" dirty="0">
                <a:solidFill>
                  <a:prstClr val="black"/>
                </a:solidFill>
              </a:rPr>
              <a:t> </a:t>
            </a:r>
            <a:r>
              <a:rPr lang="en-US" b="0" baseline="0" dirty="0" err="1">
                <a:solidFill>
                  <a:prstClr val="black"/>
                </a:solidFill>
              </a:rPr>
              <a:t>kom</a:t>
            </a:r>
            <a:r>
              <a:rPr lang="en-US" b="0" baseline="0" dirty="0">
                <a:solidFill>
                  <a:prstClr val="black"/>
                </a:solidFill>
              </a:rPr>
              <a:t> </a:t>
            </a:r>
            <a:r>
              <a:rPr lang="en-US" b="0" baseline="0" dirty="0" err="1">
                <a:solidFill>
                  <a:prstClr val="black"/>
                </a:solidFill>
              </a:rPr>
              <a:t>txog</a:t>
            </a:r>
            <a:r>
              <a:rPr lang="en-US" b="0" baseline="0" dirty="0">
                <a:solidFill>
                  <a:prstClr val="black"/>
                </a:solidFill>
              </a:rPr>
              <a:t> </a:t>
            </a:r>
            <a:r>
              <a:rPr lang="en-US" b="0" baseline="0" dirty="0" err="1">
                <a:solidFill>
                  <a:prstClr val="black"/>
                </a:solidFill>
              </a:rPr>
              <a:t>thaum</a:t>
            </a:r>
            <a:r>
              <a:rPr lang="en-US" b="0" baseline="0" dirty="0">
                <a:solidFill>
                  <a:prstClr val="black"/>
                </a:solidFill>
              </a:rPr>
              <a:t> </a:t>
            </a:r>
            <a:r>
              <a:rPr lang="en-US" b="0" baseline="0" dirty="0" err="1">
                <a:solidFill>
                  <a:prstClr val="black"/>
                </a:solidFill>
              </a:rPr>
              <a:t>xaus</a:t>
            </a:r>
            <a:r>
              <a:rPr lang="en-US" b="0" baseline="0" dirty="0">
                <a:solidFill>
                  <a:prstClr val="black"/>
                </a:solidFill>
              </a:rPr>
              <a:t> </a:t>
            </a:r>
            <a:r>
              <a:rPr lang="en-US" b="0" baseline="0" dirty="0" err="1">
                <a:solidFill>
                  <a:prstClr val="black"/>
                </a:solidFill>
              </a:rPr>
              <a:t>xyoo</a:t>
            </a:r>
            <a:r>
              <a:rPr lang="en-US" b="0" baseline="0" dirty="0">
                <a:solidFill>
                  <a:prstClr val="black"/>
                </a:solidFill>
              </a:rPr>
              <a:t>.</a:t>
            </a:r>
            <a:r>
              <a:rPr lang="x-none" b="0" dirty="0">
                <a:solidFill>
                  <a:prstClr val="black"/>
                </a:solidFill>
              </a:rPr>
              <a:t>.  </a:t>
            </a:r>
          </a:p>
          <a:p>
            <a:pPr marL="0" lvl="1" rtl="0">
              <a:spcBef>
                <a:spcPts val="623"/>
              </a:spcBef>
              <a:defRPr/>
            </a:pPr>
            <a:endParaRPr lang="en-US" b="0" dirty="0">
              <a:solidFill>
                <a:prstClr val="black"/>
              </a:solidFill>
            </a:endParaRPr>
          </a:p>
          <a:p>
            <a:pPr marL="0" marR="0" lvl="1" indent="0" algn="l" defTabSz="914400" rtl="0" eaLnBrk="1" fontAlgn="auto" latinLnBrk="0" hangingPunct="1">
              <a:lnSpc>
                <a:spcPct val="100000"/>
              </a:lnSpc>
              <a:spcBef>
                <a:spcPts val="623"/>
              </a:spcBef>
              <a:spcAft>
                <a:spcPts val="0"/>
              </a:spcAft>
              <a:buClrTx/>
              <a:buSzTx/>
              <a:buFontTx/>
              <a:buNone/>
              <a:tabLst/>
              <a:defRPr/>
            </a:pPr>
            <a:r>
              <a:rPr lang="x-none" sz="1800" dirty="0">
                <a:effectLst/>
                <a:latin typeface="Segoe UI" panose="020B0502040204020203" pitchFamily="34" charset="0"/>
              </a:rPr>
              <a:t>Cov nqi sib koom rau cov tshuaj insulin uas tau txais kev pab them nqi yog nyob rau kev muab tshuaj ib lub hlis.</a:t>
            </a:r>
            <a:endParaRPr lang="en-US" dirty="0"/>
          </a:p>
          <a:p>
            <a:pPr marL="0" marR="0" lvl="1" indent="0" algn="l" defTabSz="914400" rtl="0" eaLnBrk="1" fontAlgn="auto" latinLnBrk="0" hangingPunct="1">
              <a:lnSpc>
                <a:spcPct val="100000"/>
              </a:lnSpc>
              <a:spcBef>
                <a:spcPts val="623"/>
              </a:spcBef>
              <a:spcAft>
                <a:spcPts val="0"/>
              </a:spcAft>
              <a:buClrTx/>
              <a:buSzTx/>
              <a:buFontTx/>
              <a:buNone/>
              <a:tabLst/>
              <a:defRPr/>
            </a:pPr>
            <a:endParaRPr lang="en-US" dirty="0"/>
          </a:p>
          <a:p>
            <a:pPr marL="0" marR="0" lvl="1" indent="0" algn="l" defTabSz="914400" rtl="0" eaLnBrk="1" fontAlgn="auto" latinLnBrk="0" hangingPunct="1">
              <a:lnSpc>
                <a:spcPct val="100000"/>
              </a:lnSpc>
              <a:spcBef>
                <a:spcPts val="623"/>
              </a:spcBef>
              <a:spcAft>
                <a:spcPts val="0"/>
              </a:spcAft>
              <a:buClrTx/>
              <a:buSzTx/>
              <a:buFontTx/>
              <a:buNone/>
              <a:tabLst/>
              <a:defRPr/>
            </a:pPr>
            <a:r>
              <a:rPr lang="x-none" dirty="0"/>
              <a:t>Cov nqi yuav hloov pauv txhua xyoo. Txhawm rau saib cov nqi tam sim no nyob hauv Part D, cesmus saib </a:t>
            </a:r>
            <a:r>
              <a:rPr lang="x-none" sz="1800" u="sng" dirty="0">
                <a:solidFill>
                  <a:srgbClr val="1F3864"/>
                </a:solidFill>
                <a:effectLst/>
                <a:latin typeface="Calibri" panose="020F0502020204030204" pitchFamily="34" charset="0"/>
                <a:ea typeface="Calibri" panose="020F0502020204030204" pitchFamily="34" charset="0"/>
                <a:hlinkClick r:id="rId3"/>
              </a:rPr>
              <a:t>www.medicare.gov/basics/costs/medicare-costs</a:t>
            </a:r>
            <a:endParaRPr lang="en-US" dirty="0"/>
          </a:p>
          <a:p>
            <a:pPr marL="0" lvl="1" rtl="0">
              <a:spcBef>
                <a:spcPts val="623"/>
              </a:spcBef>
              <a:defRPr/>
            </a:pPr>
            <a:r>
              <a:rPr lang="x-none" b="0" dirty="0">
                <a:solidFill>
                  <a:prstClr val="black"/>
                </a:solidFill>
              </a:rPr>
              <a:t> los sis sib piv cov phiaj xwm ntawm www.medicare.gov. </a:t>
            </a:r>
          </a:p>
          <a:p>
            <a:pPr rtl="0">
              <a:spcBef>
                <a:spcPts val="590"/>
              </a:spcBef>
            </a:pPr>
            <a:endParaRPr lang="en-US" dirty="0"/>
          </a:p>
        </p:txBody>
      </p:sp>
      <p:sp>
        <p:nvSpPr>
          <p:cNvPr id="4" name="Slide Number Placeholder 3"/>
          <p:cNvSpPr>
            <a:spLocks noGrp="1"/>
          </p:cNvSpPr>
          <p:nvPr>
            <p:ph type="sldNum" sz="quarter" idx="10"/>
          </p:nvPr>
        </p:nvSpPr>
        <p:spPr/>
        <p:txBody>
          <a:bodyPr rtlCol="0"/>
          <a:lstStyle/>
          <a:p>
            <a:pPr rtl="0"/>
            <a:fld id="{7C9C807D-BE9E-427D-9F45-69604B66C095}" type="slidenum">
              <a:rPr lang="en-US" smtClean="0"/>
              <a:t>69</a:t>
            </a:fld>
            <a:endParaRPr lang="en-US"/>
          </a:p>
        </p:txBody>
      </p:sp>
    </p:spTree>
    <p:extLst>
      <p:ext uri="{BB962C8B-B14F-4D97-AF65-F5344CB8AC3E}">
        <p14:creationId xmlns:p14="http://schemas.microsoft.com/office/powerpoint/2010/main" val="31771015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lnSpc>
                <a:spcPct val="110000"/>
              </a:lnSpc>
              <a:spcBef>
                <a:spcPts val="600"/>
              </a:spcBef>
            </a:pPr>
            <a:r>
              <a:rPr lang="x-none" dirty="0"/>
              <a:t>Tam sim no cia peb los ntsuam xam txog Qhov Kev Pab Them Nqi Los Ntawm Medicare thiab Tus Tswv Ntiav Hauj Lwm.  Ntau tus neeg tseem ua hauj lwm txuas ntxiv mus tom qab lawv muaj 65 xyoos lawm, yog li nws yog ib qho tseem ceeb uas yuav tau paub kom meej txog cov ntsiab lus no.  </a:t>
            </a:r>
            <a:r>
              <a:rPr lang="x-none" b="1" i="1" dirty="0"/>
              <a:t>Cov neeg feem coob tau txais Part A dawb, yog li yog lawv tseem ua hauj lwm, lawv teev npe nkag rau Part A tab sis yuav ncua kev nkag Part B mus txog thaum lawv so hauj lwm.</a:t>
            </a:r>
          </a:p>
          <a:p>
            <a:pPr rtl="0">
              <a:lnSpc>
                <a:spcPct val="110000"/>
              </a:lnSpc>
              <a:spcBef>
                <a:spcPts val="600"/>
              </a:spcBef>
            </a:pPr>
            <a:endParaRPr lang="en-US" dirty="0"/>
          </a:p>
          <a:p>
            <a:pPr marL="342900" indent="-342900" rtl="0">
              <a:buFont typeface="Arial" panose="020B0604020202020204" pitchFamily="34" charset="0"/>
              <a:buChar char="•"/>
            </a:pPr>
            <a:r>
              <a:rPr lang="x-none" sz="2400" b="1" dirty="0"/>
              <a:t>Koj tuaj yeem ncua sij hawm teev npe nkag rau Medicare tau yog tias</a:t>
            </a:r>
          </a:p>
          <a:p>
            <a:pPr marL="742950" lvl="1" indent="-285750" rtl="0">
              <a:buFont typeface="Arial" panose="020B0604020202020204" pitchFamily="34" charset="0"/>
              <a:buChar char="•"/>
            </a:pPr>
            <a:r>
              <a:rPr lang="x-none" dirty="0"/>
              <a:t>Koj/koj tus txij nkawm tab tom ua hauj lwm nyob rau tam sim no </a:t>
            </a:r>
            <a:r>
              <a:rPr lang="x-none" b="1" i="1" dirty="0"/>
              <a:t>thiab</a:t>
            </a:r>
          </a:p>
          <a:p>
            <a:pPr marL="742950" lvl="1" indent="-285750" rtl="0">
              <a:buFont typeface="Arial" panose="020B0604020202020204" pitchFamily="34" charset="0"/>
              <a:buChar char="•"/>
            </a:pPr>
            <a:r>
              <a:rPr lang="x-none" b="0" i="1" dirty="0"/>
              <a:t>Tau txais kev pab them nqi nyob rau hauv txoj phiaj xwm kho mob ua pab pawg raws li qhov kev ua hauj lwm ntawd</a:t>
            </a:r>
            <a:r>
              <a:rPr lang="x-none" b="1" i="1" dirty="0"/>
              <a:t>, thiab</a:t>
            </a:r>
          </a:p>
          <a:p>
            <a:pPr marL="742950" lvl="1" indent="-285750" rtl="0">
              <a:buFont typeface="Arial" panose="020B0604020202020204" pitchFamily="34" charset="0"/>
              <a:buChar char="•"/>
            </a:pPr>
            <a:r>
              <a:rPr lang="x-none" dirty="0"/>
              <a:t>Tus Tswv Ntiav Hauj Lwm muaj ntau dua 20 tus neeg ua hauj lwm (yog tias muaj tsawg dua 20 tus neeg ua hauj lwm koj yuav tsum tau nkag Medicare thaum muaj hnub nyoog 65 xyoos, txawm tias koj tseem ua hauj lwm los xij, vim yuav xam tias Medicare yog thawj qhov kev tuav pov hwm.)</a:t>
            </a:r>
          </a:p>
          <a:p>
            <a:pPr marL="285750" indent="-285750" rtl="0">
              <a:buFont typeface="Arial" panose="020B0604020202020204" pitchFamily="34" charset="0"/>
              <a:buChar char="•"/>
            </a:pPr>
            <a:endParaRPr lang="en-US" dirty="0"/>
          </a:p>
          <a:p>
            <a:pPr marL="342900" indent="-342900" rtl="0">
              <a:buFont typeface="Arial" panose="020B0604020202020204" pitchFamily="34" charset="0"/>
              <a:buChar char="•"/>
            </a:pPr>
            <a:r>
              <a:rPr lang="x-none" sz="2400" b="1" dirty="0"/>
              <a:t>Koj tuaj yeem Teev Npe Nkag rau Medicare tau txhua lub sij hawm thaum tseem ua hauj lwm</a:t>
            </a:r>
          </a:p>
          <a:p>
            <a:pPr marL="342900" indent="-342900" rtl="0">
              <a:buFont typeface="Arial" panose="020B0604020202020204" pitchFamily="34" charset="0"/>
              <a:buChar char="•"/>
            </a:pPr>
            <a:r>
              <a:rPr lang="x-none" sz="2400" b="1" i="1" dirty="0"/>
              <a:t>Nco ntsoov tias, yog tias koj tau ncua kev teev npe nkag Part B vim yog kev hauj lwm tam sim no, Ces Koj Yuav Tsum </a:t>
            </a:r>
            <a:r>
              <a:rPr lang="x-none" sz="2400" b="1" dirty="0"/>
              <a:t>teev npe nkag tsis pub dhau 8 lub hli txij li hnub koj:</a:t>
            </a:r>
          </a:p>
          <a:p>
            <a:pPr marL="742950" lvl="1" indent="-285750" rtl="0">
              <a:buFont typeface="Arial" panose="020B0604020202020204" pitchFamily="34" charset="0"/>
              <a:buChar char="•"/>
            </a:pPr>
            <a:r>
              <a:rPr lang="x-none" dirty="0"/>
              <a:t>Tsum tsis ua hauj lwm (tsis hais yog koj tawm los sis so hauj lwm), los sis</a:t>
            </a:r>
          </a:p>
          <a:p>
            <a:pPr marL="742950" lvl="1" indent="-285750" rtl="0">
              <a:buFont typeface="Arial" panose="020B0604020202020204" pitchFamily="34" charset="0"/>
              <a:buChar char="•"/>
            </a:pPr>
            <a:r>
              <a:rPr lang="x-none" dirty="0"/>
              <a:t>Plam kev tuav pov hwm kho mob los ntawm kev ua hauj lwm</a:t>
            </a:r>
          </a:p>
          <a:p>
            <a:pPr marL="285750" indent="-285750" rtl="0">
              <a:buFont typeface="Arial" panose="020B0604020202020204" pitchFamily="34" charset="0"/>
              <a:buChar char="•"/>
            </a:pPr>
            <a:endParaRPr lang="en-US" dirty="0"/>
          </a:p>
          <a:p>
            <a:pPr rtl="0"/>
            <a:r>
              <a:rPr lang="x-none" b="1" dirty="0"/>
              <a:t>Tom qab 8 lub hli no, yuav raug kev raug nplua rau kev teev npe nkag qeeb lig thiab koj yuav tsum tau tos kom txog Ncua Sij Hawm Teev Npe Nkag Nthuav Dav.</a:t>
            </a:r>
          </a:p>
          <a:p>
            <a:pPr rtl="0">
              <a:lnSpc>
                <a:spcPct val="110000"/>
              </a:lnSpc>
              <a:spcBef>
                <a:spcPts val="600"/>
              </a:spcBef>
            </a:pPr>
            <a:endParaRPr lang="en-US" dirty="0"/>
          </a:p>
          <a:p>
            <a:pPr marL="171450" indent="-171450" rtl="0">
              <a:lnSpc>
                <a:spcPct val="110000"/>
              </a:lnSpc>
              <a:spcBef>
                <a:spcPts val="600"/>
              </a:spcBef>
              <a:buFont typeface="Arial" panose="020B0604020202020204" pitchFamily="34" charset="0"/>
              <a:buChar char="•"/>
            </a:pPr>
            <a:r>
              <a:rPr lang="x-none" dirty="0"/>
              <a:t>Thov nco ntsoov tias COBRA thiab Kev Pab Them Nqi Rau Cov Neeg So Noj Nyiaj Laus tsis yog qhov kev pab them nqi rau tus tswv hauj lwm uas tseem ua hauj lwm.  Qhov ntawd txhais tau hais tias—yog tias koj muaj COBRA los sis Kev Pab Them Nqi Rau Cov Neeg So Noj Nyiaj Laus thiab koj tsis teev npe nkag rau Medicare nyob rau thaum koj ncua sij hawm teev npe xub pib, ces yuav muaj kev raug nplua rau kev teev npe qeeb lig thiab koj yuav tsum tau tos kom txog Ncua Sij Hawm Teev Npe Nthuav Dav.</a:t>
            </a:r>
          </a:p>
        </p:txBody>
      </p:sp>
      <p:sp>
        <p:nvSpPr>
          <p:cNvPr id="4" name="Slide Number Placeholder 3"/>
          <p:cNvSpPr>
            <a:spLocks noGrp="1"/>
          </p:cNvSpPr>
          <p:nvPr>
            <p:ph type="sldNum" sz="quarter" idx="10"/>
          </p:nvPr>
        </p:nvSpPr>
        <p:spPr/>
        <p:txBody>
          <a:bodyPr rtlCol="0"/>
          <a:lstStyle/>
          <a:p>
            <a:pPr rtl="0"/>
            <a:fld id="{7C9C807D-BE9E-427D-9F45-69604B66C095}" type="slidenum">
              <a:rPr lang="en-US" smtClean="0"/>
              <a:t>7</a:t>
            </a:fld>
            <a:endParaRPr lang="en-US"/>
          </a:p>
        </p:txBody>
      </p:sp>
    </p:spTree>
    <p:extLst>
      <p:ext uri="{BB962C8B-B14F-4D97-AF65-F5344CB8AC3E}">
        <p14:creationId xmlns:p14="http://schemas.microsoft.com/office/powerpoint/2010/main" val="68055533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x-none"/>
              <a:t>Cov phiaj xwm Medicare Part D pab them nqi rau:</a:t>
            </a:r>
          </a:p>
          <a:p>
            <a:pPr rtl="0"/>
            <a:endParaRPr lang="en-US" dirty="0"/>
          </a:p>
          <a:p>
            <a:pPr marL="342900" indent="-342900" rtl="0">
              <a:spcAft>
                <a:spcPts val="600"/>
              </a:spcAft>
              <a:buFont typeface="Wingdings" panose="05000000000000000000" pitchFamily="2" charset="2"/>
              <a:buChar char="§"/>
            </a:pPr>
            <a:r>
              <a:rPr lang="x-none" sz="1200">
                <a:cs typeface="Arial" charset="0"/>
              </a:rPr>
              <a:t>Cov tshuaj uas muaj ntawv yuav tshuaj.</a:t>
            </a:r>
          </a:p>
          <a:p>
            <a:pPr marL="342900" indent="-342900" rtl="0">
              <a:spcAft>
                <a:spcPts val="600"/>
              </a:spcAft>
              <a:buFont typeface="Wingdings" panose="05000000000000000000" pitchFamily="2" charset="2"/>
              <a:buChar char="§"/>
            </a:pPr>
            <a:r>
              <a:rPr lang="x-none" sz="1200">
                <a:cs typeface="Arial" charset="0"/>
              </a:rPr>
              <a:t>Tab sis tsis yog txhua yam tshuaj yuav tau txais kev pab them los ntawm tag nrho txhua txoj phiaj xwm.  Cov phiaj xwm Part D pab them nqi rau cov tshuaj uas muaj nyob rau hauv lawv txoj phiaj xwm tus qauv tshuaj—los sis nyobrau hauv daim ntawv teev cov npe tshuaj uas tau txais kev pab them nqi.</a:t>
            </a:r>
          </a:p>
          <a:p>
            <a:pPr marL="342900" marR="0" lvl="0" indent="-342900" algn="l" defTabSz="914400" rtl="0" eaLnBrk="1" fontAlgn="auto" latinLnBrk="0" hangingPunct="1">
              <a:lnSpc>
                <a:spcPct val="100000"/>
              </a:lnSpc>
              <a:spcBef>
                <a:spcPts val="0"/>
              </a:spcBef>
              <a:spcAft>
                <a:spcPts val="600"/>
              </a:spcAft>
              <a:buClrTx/>
              <a:buSzTx/>
              <a:buFont typeface="Wingdings" panose="05000000000000000000" pitchFamily="2" charset="2"/>
              <a:buChar char="§"/>
              <a:tabLst/>
              <a:defRPr/>
            </a:pPr>
            <a:r>
              <a:rPr lang="x-none" sz="1200">
                <a:cs typeface="Arial" charset="0"/>
              </a:rPr>
              <a:t>Cov phiaj xwm Part D pab them nqi rau tshuaj Insulin thiab cov koob nkaug thiab koob txhaj tshuaj rau kev txhaj tshuaj insulin.</a:t>
            </a:r>
          </a:p>
          <a:p>
            <a:pPr marL="342900" marR="0" lvl="0" indent="-342900" algn="l" defTabSz="914400" rtl="0" eaLnBrk="1" fontAlgn="auto" latinLnBrk="0" hangingPunct="1">
              <a:lnSpc>
                <a:spcPct val="100000"/>
              </a:lnSpc>
              <a:spcBef>
                <a:spcPts val="0"/>
              </a:spcBef>
              <a:spcAft>
                <a:spcPts val="600"/>
              </a:spcAft>
              <a:buClrTx/>
              <a:buSzTx/>
              <a:buFont typeface="Wingdings" panose="05000000000000000000" pitchFamily="2" charset="2"/>
              <a:buChar char="§"/>
              <a:tabLst/>
              <a:defRPr/>
            </a:pPr>
            <a:r>
              <a:rPr lang="x-none" sz="1200">
                <a:cs typeface="Arial" charset="0"/>
              </a:rPr>
              <a:t>Cov Tshuaj yuav tsum yog tshuaj siv raws daim ntawv yuav tshuaj rau kev kho mob es thiaj li tau txais kev pab them nqi.</a:t>
            </a:r>
          </a:p>
          <a:p>
            <a:pPr marL="342900" indent="-342900" rtl="0">
              <a:spcAft>
                <a:spcPts val="600"/>
              </a:spcAft>
              <a:buFont typeface="Wingdings" panose="05000000000000000000" pitchFamily="2" charset="2"/>
              <a:buChar char="§"/>
            </a:pPr>
            <a:r>
              <a:rPr lang="x-none" sz="1200">
                <a:cs typeface="Arial" charset="0"/>
              </a:rPr>
              <a:t>Txoj cai lij choj txwv tsis pub Part D pab them nqi rau qee yam tshuaj.</a:t>
            </a:r>
          </a:p>
          <a:p>
            <a:pPr rtl="0"/>
            <a:endParaRPr lang="en-US" dirty="0"/>
          </a:p>
        </p:txBody>
      </p:sp>
      <p:sp>
        <p:nvSpPr>
          <p:cNvPr id="4" name="Slide Number Placeholder 3"/>
          <p:cNvSpPr>
            <a:spLocks noGrp="1"/>
          </p:cNvSpPr>
          <p:nvPr>
            <p:ph type="sldNum" sz="quarter" idx="10"/>
          </p:nvPr>
        </p:nvSpPr>
        <p:spPr/>
        <p:txBody>
          <a:bodyPr rtlCol="0"/>
          <a:lstStyle/>
          <a:p>
            <a:pPr rtl="0"/>
            <a:fld id="{7C9C807D-BE9E-427D-9F45-69604B66C095}" type="slidenum">
              <a:rPr lang="en-US" smtClean="0"/>
              <a:t>70</a:t>
            </a:fld>
            <a:endParaRPr lang="en-US"/>
          </a:p>
        </p:txBody>
      </p:sp>
    </p:spTree>
    <p:extLst>
      <p:ext uri="{BB962C8B-B14F-4D97-AF65-F5344CB8AC3E}">
        <p14:creationId xmlns:p14="http://schemas.microsoft.com/office/powerpoint/2010/main" val="317669484"/>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x-none"/>
              <a:t>Cov hauv qab no yog tsis tau txais kev pab them nqi los ntawm Medicare Part D.  </a:t>
            </a:r>
          </a:p>
          <a:p>
            <a:pPr rtl="0"/>
            <a:endParaRPr lang="en-US" dirty="0"/>
          </a:p>
          <a:p>
            <a:pPr marL="342900" indent="-342900" rtl="0">
              <a:spcAft>
                <a:spcPts val="600"/>
              </a:spcAft>
              <a:buFont typeface="Wingdings" panose="05000000000000000000" pitchFamily="2" charset="2"/>
              <a:buChar char="§"/>
            </a:pPr>
            <a:r>
              <a:rPr lang="x-none" sz="2200">
                <a:cs typeface="Arial" charset="0"/>
              </a:rPr>
              <a:t>Cov tshuaj uas tsis nyob rau hauv txoj phiaj xwm tus qauv tshuaj</a:t>
            </a:r>
          </a:p>
          <a:p>
            <a:pPr marL="342900" indent="-342900" rtl="0">
              <a:spcAft>
                <a:spcPts val="600"/>
              </a:spcAft>
              <a:buFont typeface="Wingdings" panose="05000000000000000000" pitchFamily="2" charset="2"/>
              <a:buChar char="§"/>
            </a:pPr>
            <a:r>
              <a:rPr lang="x-none" sz="2200">
                <a:cs typeface="Arial" charset="0"/>
              </a:rPr>
              <a:t>Cov tshuaj tsis muaj ntawv yuav tshuaj, cov tshuaj cia li mus yuav tau tom khw muag tshuaj</a:t>
            </a:r>
          </a:p>
          <a:p>
            <a:pPr marL="342900" indent="-342900" rtl="0">
              <a:spcAft>
                <a:spcPts val="600"/>
              </a:spcAft>
              <a:buFont typeface="Wingdings" panose="05000000000000000000" pitchFamily="2" charset="2"/>
              <a:buChar char="§"/>
            </a:pPr>
            <a:r>
              <a:rPr lang="x-none" sz="2200">
                <a:cs typeface="Arial" charset="0"/>
              </a:rPr>
              <a:t>Cov tshuaj uas tsis tau txais kev pom zoo los ntawm Federal Drug Administration (Tsoom Hwv Lub Chaw Tswj Hwm Tshuaj, FDA)</a:t>
            </a:r>
          </a:p>
          <a:p>
            <a:pPr marL="342900" indent="-342900" rtl="0">
              <a:spcAft>
                <a:spcPts val="600"/>
              </a:spcAft>
              <a:buFont typeface="Wingdings" panose="05000000000000000000" pitchFamily="2" charset="2"/>
              <a:buChar char="§"/>
            </a:pPr>
            <a:r>
              <a:rPr lang="x-none" sz="2200">
                <a:cs typeface="Arial" charset="0"/>
              </a:rPr>
              <a:t>Cov tshuaj qab los thiab cov dej haus txhawb zog</a:t>
            </a:r>
          </a:p>
          <a:p>
            <a:pPr marL="342900" indent="-342900" rtl="0">
              <a:spcAft>
                <a:spcPts val="600"/>
              </a:spcAft>
              <a:buFont typeface="Wingdings" panose="05000000000000000000" pitchFamily="2" charset="2"/>
              <a:buChar char="§"/>
            </a:pPr>
            <a:r>
              <a:rPr lang="x-none" sz="2200">
                <a:cs typeface="Arial" charset="0"/>
              </a:rPr>
              <a:t>Tshuaj zoo hnoos</a:t>
            </a:r>
          </a:p>
          <a:p>
            <a:pPr marL="342900" indent="-342900" rtl="0">
              <a:spcAft>
                <a:spcPts val="600"/>
              </a:spcAft>
              <a:buFont typeface="Wingdings" panose="05000000000000000000" pitchFamily="2" charset="2"/>
              <a:buChar char="§"/>
            </a:pPr>
            <a:r>
              <a:rPr lang="x-none" sz="2200">
                <a:cs typeface="Arial" charset="0"/>
              </a:rPr>
              <a:t>Cov tshuaj Ua Kom Muaj Zog Nrog Poj Niam Pw</a:t>
            </a:r>
          </a:p>
          <a:p>
            <a:pPr marL="342900" indent="-342900" rtl="0">
              <a:buFont typeface="Wingdings" panose="05000000000000000000" pitchFamily="2" charset="2"/>
              <a:buChar char="§"/>
            </a:pPr>
            <a:r>
              <a:rPr lang="x-none" sz="2200">
                <a:cs typeface="Arial" charset="0"/>
              </a:rPr>
              <a:t>Thiab Cov Tshuaj ua kev zoo nkauj xws li</a:t>
            </a:r>
          </a:p>
          <a:p>
            <a:pPr marL="800100" lvl="1" indent="-342900" rtl="0">
              <a:buFont typeface="Wingdings" panose="05000000000000000000" pitchFamily="2" charset="2"/>
              <a:buChar char="§"/>
            </a:pPr>
            <a:r>
              <a:rPr lang="x-none" sz="2000">
                <a:cs typeface="Arial" charset="0"/>
              </a:rPr>
              <a:t>Tshuaj yuag los sis tshuaj rog, los sis</a:t>
            </a:r>
          </a:p>
          <a:p>
            <a:pPr marL="800100" lvl="1" indent="-342900" rtl="0">
              <a:buFont typeface="Wingdings" panose="05000000000000000000" pitchFamily="2" charset="2"/>
              <a:buChar char="§"/>
            </a:pPr>
            <a:r>
              <a:rPr lang="x-none" sz="2000">
                <a:cs typeface="Arial" charset="0"/>
              </a:rPr>
              <a:t>Cov tshuaj plaub hau hle</a:t>
            </a:r>
          </a:p>
          <a:p>
            <a:pPr rtl="0"/>
            <a:endParaRPr lang="en-US" dirty="0"/>
          </a:p>
          <a:p>
            <a:pPr rtl="0"/>
            <a:r>
              <a:rPr lang="x-none" b="1" i="1">
                <a:highlight>
                  <a:srgbClr val="FFFF00"/>
                </a:highlight>
              </a:rPr>
              <a:t>Tsis tas li xwb, thov nco ntsoov tias kev siv cov tshuaj muaj ntawv yuav tshuaj “yam tsis tau txais kev pom zoo” kuj yuav tsis tau txais kev pab them nqi los ntawm Part D thiab. Piv txwv li, yog tias tus kws kho mob tau sau tshuaj rau ib tug mob, tab sis FDA tsis pom zoo siv cov tshuaj no rau tus mob ntawd—ces cov tshuaj no yuav tsis tau txais kev pab them nqi—txawm tias nws nyob rau hauv txoj phiaj xwm tus qauv tshuaj kom muab siv rau lwm yam mob los xij!</a:t>
            </a:r>
          </a:p>
          <a:p>
            <a:pPr rtl="0"/>
            <a:endParaRPr lang="en-US" dirty="0"/>
          </a:p>
        </p:txBody>
      </p:sp>
      <p:sp>
        <p:nvSpPr>
          <p:cNvPr id="4" name="Slide Number Placeholder 3"/>
          <p:cNvSpPr>
            <a:spLocks noGrp="1"/>
          </p:cNvSpPr>
          <p:nvPr>
            <p:ph type="sldNum" sz="quarter" idx="10"/>
          </p:nvPr>
        </p:nvSpPr>
        <p:spPr/>
        <p:txBody>
          <a:bodyPr rtlCol="0"/>
          <a:lstStyle/>
          <a:p>
            <a:pPr rtl="0"/>
            <a:fld id="{7C9C807D-BE9E-427D-9F45-69604B66C095}" type="slidenum">
              <a:rPr lang="en-US" smtClean="0"/>
              <a:t>71</a:t>
            </a:fld>
            <a:endParaRPr lang="en-US"/>
          </a:p>
        </p:txBody>
      </p:sp>
    </p:spTree>
    <p:extLst>
      <p:ext uri="{BB962C8B-B14F-4D97-AF65-F5344CB8AC3E}">
        <p14:creationId xmlns:p14="http://schemas.microsoft.com/office/powerpoint/2010/main" val="161457520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x-none"/>
              <a:t>Lwm cov kev xaiv rau kev pab them nqi rau cov tshuaj uas muaj ntawv yuav tshuaj ces yog Wisconsin lub khoos kas pab them nqi rau cov tshuaj uas muaj ntawv yuav tshuaj uas hu ua SeniorCare.</a:t>
            </a:r>
          </a:p>
          <a:p>
            <a:pPr rtl="0"/>
            <a:endParaRPr lang="en-US" dirty="0"/>
          </a:p>
          <a:p>
            <a:pPr rtl="0"/>
            <a:r>
              <a:rPr lang="x-none"/>
              <a:t>Lub khoos kas no muaj rau cov neeg nyob hauv Wisconsin uas muaj hnub nyoog 65 xyoos nce mus uas yog neeg xam xaj Meskas los sis yog neeg nkag teb chaws uas tsim nyog tau txais.  Nws TSIS MUAJ QHOV NQI TUAV POV HWM THEM TXHUA HLI—tsuas muaj qhov nqi ua ntawv thov txhua xyoo $30 xwb. SeniorCare raug xam hais tias yog qhov kev pab them nqi rau cov tshuaj uas muaj ntawv yuav tshuaj Uas Ntseeg Siab Tau.</a:t>
            </a:r>
          </a:p>
          <a:p>
            <a:pPr rtl="0"/>
            <a:endParaRPr lang="en-US" dirty="0"/>
          </a:p>
          <a:p>
            <a:pPr rtl="0"/>
            <a:r>
              <a:rPr lang="x-none"/>
              <a:t>Koj cov nyiaj khwv tau los txhua xyoo yuav txiav txim txog koj qib kev pab them nqi los ntawm SeniorCare.  Cov neeg uas khwv tau nyiaj tsawg, ntawm SeniorCare Qib 1 TSIS muaj Tus Nqi Yuav Tsum Xub Them Kom Txwm Ua Ntej rau lawv cov ntawv yuav tshuaj thiab lawv them qhov nqi sib koom them $5 rau cov tshuaj nthuav dav thiab $15 rau cov tshuaj muaj npe.  Yog xav paub ntxiv los sis yog xav tau daim ntawv thov,tiv tauj rau SeniorCare huav online los sis hu rau 1-800-657-2038.</a:t>
            </a:r>
          </a:p>
        </p:txBody>
      </p:sp>
      <p:sp>
        <p:nvSpPr>
          <p:cNvPr id="4" name="Slide Number Placeholder 3"/>
          <p:cNvSpPr>
            <a:spLocks noGrp="1"/>
          </p:cNvSpPr>
          <p:nvPr>
            <p:ph type="sldNum" sz="quarter" idx="10"/>
          </p:nvPr>
        </p:nvSpPr>
        <p:spPr/>
        <p:txBody>
          <a:bodyPr rtlCol="0"/>
          <a:lstStyle/>
          <a:p>
            <a:pPr rtl="0"/>
            <a:fld id="{7C9C807D-BE9E-427D-9F45-69604B66C095}" type="slidenum">
              <a:rPr lang="en-US" smtClean="0"/>
              <a:t>72</a:t>
            </a:fld>
            <a:endParaRPr lang="en-US"/>
          </a:p>
        </p:txBody>
      </p:sp>
    </p:spTree>
    <p:extLst>
      <p:ext uri="{BB962C8B-B14F-4D97-AF65-F5344CB8AC3E}">
        <p14:creationId xmlns:p14="http://schemas.microsoft.com/office/powerpoint/2010/main" val="3231879697"/>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r>
              <a:rPr lang="x-none">
                <a:solidFill>
                  <a:prstClr val="black"/>
                </a:solidFill>
              </a:rPr>
              <a:t>Ncua Sij Hawm Qhib Teev Npe Nkag Hauv Ib Lub Xyoos rau part D thiab cov phiaj xwm Medicare Advantage yog pib txij Lub Kaum Hli Tim 15 - Kaum Ob Hlis Tim 7 txhua xyoo.  </a:t>
            </a:r>
          </a:p>
          <a:p>
            <a:pPr marL="0" marR="0" lvl="0" indent="0" algn="l" defTabSz="914400" rtl="0" eaLnBrk="1" fontAlgn="auto" latinLnBrk="0" hangingPunct="1">
              <a:lnSpc>
                <a:spcPct val="100000"/>
              </a:lnSpc>
              <a:spcBef>
                <a:spcPts val="0"/>
              </a:spcBef>
              <a:spcAft>
                <a:spcPts val="0"/>
              </a:spcAft>
              <a:buClrTx/>
              <a:buSzTx/>
              <a:buFontTx/>
              <a:buNone/>
              <a:tabLst/>
              <a:defRPr/>
            </a:pPr>
            <a:r>
              <a:rPr lang="x-none">
                <a:solidFill>
                  <a:prstClr val="black"/>
                </a:solidFill>
              </a:rPr>
              <a:t>Cov phiaj xwm no ua ntawv cog lus 1 xyoos uas pib txij Lub Ib Hlis Tim 1 txog Lub Kaum Ob Hli Tim 31.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x-none">
                <a:solidFill>
                  <a:prstClr val="black"/>
                </a:solidFill>
              </a:rPr>
              <a:t>Cov phiaj xwm no tuaj yeem hloov lawv cov ntsiab lus hauv txoj phiaj xwm txhua xyoo.  Cov phiaj xwm</a:t>
            </a:r>
            <a:r>
              <a:rPr lang="x-none" b="1">
                <a:solidFill>
                  <a:prstClr val="black"/>
                </a:solidFill>
              </a:rPr>
              <a:t> yuav tsum xa Tsab Ntawv Ceeb Toom Txog Kev Hloov rau koj txhua xyoo tsis pub dhau lub qab Cuaj Hlis Ntuj.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solidFill>
                <a:prstClr val="black"/>
              </a:solidFill>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x-none">
                <a:solidFill>
                  <a:prstClr val="black"/>
                </a:solidFill>
              </a:rPr>
              <a:t>Siv ncua sij hawm qhib teev npe nkag Hauv Ib Lub Xyoos los tshuaj xyuas koj txoj phiaj xwm thiab muab piv nrog lwm cov phiaj xwm uas muaj thiab xyuas kom ntseeg tau tias koj muaj qhov kev pab them nqi uas tsim nyog rau lub xyoo tshiab.  Yog tias koj teev npe nkag rau hauv txoj phiaj xwm tshiab ces koj qhov kev pab them nqi tshiab yuav pib rau Lub Ib Hlis Tim 1. </a:t>
            </a:r>
            <a:endParaRPr lang="en-US" dirty="0"/>
          </a:p>
        </p:txBody>
      </p:sp>
      <p:sp>
        <p:nvSpPr>
          <p:cNvPr id="4" name="Slide Number Placeholder 3"/>
          <p:cNvSpPr>
            <a:spLocks noGrp="1"/>
          </p:cNvSpPr>
          <p:nvPr>
            <p:ph type="sldNum" sz="quarter" idx="10"/>
          </p:nvPr>
        </p:nvSpPr>
        <p:spPr/>
        <p:txBody>
          <a:bodyPr rtlCol="0"/>
          <a:lstStyle/>
          <a:p>
            <a:pPr rtl="0"/>
            <a:fld id="{7C9C807D-BE9E-427D-9F45-69604B66C095}" type="slidenum">
              <a:rPr lang="en-US" smtClean="0"/>
              <a:t>73</a:t>
            </a:fld>
            <a:endParaRPr lang="en-US"/>
          </a:p>
        </p:txBody>
      </p:sp>
    </p:spTree>
    <p:extLst>
      <p:ext uri="{BB962C8B-B14F-4D97-AF65-F5344CB8AC3E}">
        <p14:creationId xmlns:p14="http://schemas.microsoft.com/office/powerpoint/2010/main" val="174808884"/>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marL="0" indent="0" rtl="0">
              <a:buFont typeface="Arial" panose="020B0604020202020204" pitchFamily="34" charset="0"/>
              <a:buNone/>
            </a:pPr>
            <a:r>
              <a:rPr lang="x-none" dirty="0"/>
              <a:t>Txoj hauv kev zoo tshaj plaws los nrhiav thiab sib piv cov phiaj xwm ces yog siv lub cuab yeej sib piv txoj phiaj xwm, hu ua Plan Finder, ntawm Medicare tus vev xaib: www.Medicare.gov.  </a:t>
            </a:r>
          </a:p>
          <a:p>
            <a:pPr marL="0" indent="0" rtl="0">
              <a:buFont typeface="Arial" panose="020B0604020202020204" pitchFamily="34" charset="0"/>
              <a:buNone/>
            </a:pPr>
            <a:endParaRPr lang="en-US" dirty="0"/>
          </a:p>
          <a:p>
            <a:pPr marL="0" indent="0" rtl="0">
              <a:buFont typeface="Arial" panose="020B0604020202020204" pitchFamily="34" charset="0"/>
              <a:buNone/>
            </a:pPr>
            <a:r>
              <a:rPr lang="x-none" dirty="0"/>
              <a:t>Hais txog rau kev pab txog cov lus nug hais txog Medicare los sis txog kev sib piv cov phiaj xwm, koj tuaj yeem hu ncaj nraim rau Medicare ntawm 1-800-633-4227.</a:t>
            </a:r>
          </a:p>
          <a:p>
            <a:pPr marL="0" indent="0" rtl="0">
              <a:buFont typeface="Arial" panose="020B0604020202020204" pitchFamily="34" charset="0"/>
              <a:buNone/>
            </a:pPr>
            <a:r>
              <a:rPr lang="x-none" dirty="0"/>
              <a:t>Tsis tas li xwb, koj kuj tseem tuaj yeem thov tau kev pab los ntawm: WI SHIP/Medigap tus Xov Tooj Muab Kev Pab ntawm 1-800-242-1060 tib si thiab,</a:t>
            </a:r>
          </a:p>
          <a:p>
            <a:pPr marL="0" indent="0" rtl="0">
              <a:buFont typeface="Arial" panose="020B0604020202020204" pitchFamily="34" charset="0"/>
              <a:buNone/>
            </a:pPr>
            <a:r>
              <a:rPr lang="x-none"/>
              <a:t>Los </a:t>
            </a:r>
            <a:r>
              <a:rPr lang="x-none" dirty="0"/>
              <a:t>sis yog los ntawm koj Cov Kws Pab Sab Laj Hauv lub khoos kas SHIP hauv cheeb tsam. Koj tuaj yeem nrhiav koj Tus Kws Pab Sab Laj Hauv lub khoos kas SHIP hauv cheeb tsam tau los ntawm kev tiv tauj koj lub nroog lub Aging and Disability Resource Center los sis hu rau SHIP tus nab npawb xov tooj.</a:t>
            </a:r>
          </a:p>
          <a:p>
            <a:pPr marL="171450" indent="-171450" rtl="0">
              <a:buFont typeface="Arial" panose="020B0604020202020204" pitchFamily="34" charset="0"/>
              <a:buChar cha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rtlCol="0"/>
          <a:lstStyle/>
          <a:p>
            <a:pPr rtl="0"/>
            <a:fld id="{7C9C807D-BE9E-427D-9F45-69604B66C095}" type="slidenum">
              <a:rPr lang="en-US" smtClean="0"/>
              <a:t>74</a:t>
            </a:fld>
            <a:endParaRPr lang="en-US"/>
          </a:p>
        </p:txBody>
      </p:sp>
    </p:spTree>
    <p:extLst>
      <p:ext uri="{BB962C8B-B14F-4D97-AF65-F5344CB8AC3E}">
        <p14:creationId xmlns:p14="http://schemas.microsoft.com/office/powerpoint/2010/main" val="2174894472"/>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r>
              <a:rPr lang="x-none" b="0" i="0" u="none"/>
              <a:t>YOG TIAS koj tuaj yeem siv tau khoos phis tawj, ces nkag</a:t>
            </a:r>
            <a:r>
              <a:rPr lang="x-none"/>
              <a:t>mus rau </a:t>
            </a:r>
            <a:r>
              <a:rPr lang="x-none" b="1" u="sng"/>
              <a:t>Medicare.gov </a:t>
            </a:r>
            <a:r>
              <a:rPr lang="x-none" b="0" u="none"/>
              <a:t>thiab nias rau "Nrhiav Cov Phiaj Xwm Kev Kho Mob thiab Tshuaj".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u="none" dirty="0"/>
          </a:p>
          <a:p>
            <a:pPr marL="0" marR="0" lvl="0" indent="0" algn="l" defTabSz="914400" rtl="0" eaLnBrk="1" fontAlgn="auto" latinLnBrk="0" hangingPunct="1">
              <a:lnSpc>
                <a:spcPct val="100000"/>
              </a:lnSpc>
              <a:spcBef>
                <a:spcPts val="0"/>
              </a:spcBef>
              <a:spcAft>
                <a:spcPts val="0"/>
              </a:spcAft>
              <a:buClrTx/>
              <a:buSzTx/>
              <a:buFontTx/>
              <a:buNone/>
              <a:tabLst/>
              <a:defRPr/>
            </a:pPr>
            <a:r>
              <a:rPr lang="x-none" b="0" u="none"/>
              <a:t>Qhov no yuav coj koj mus rau Medicare lub cuab yeej sib piv cov phiaj xwm uas hu ua Plan Finder. Lub cuab yeej Plan Finder yuav qhia cov kauj ruam los nrhiav thiab sib piv cov phiaj xwm rau koj.  Los ntawm kev ntaus koj cov ntaub ntawv kho mob tshwj xeeb, lub chaw muag tshuaj uas koj nyiam, thiab koj tus zauv chaw nyob nkag rau, ces koj yuav tuaj yeem tau txais cov nqi khwv yees txhua xyoo nrog rau txhua txoj phiaj xwm uas muaj nyob hauv koj cheeb tsam.  </a:t>
            </a:r>
            <a:r>
              <a:rPr lang="x-none"/>
              <a:t>Koj tuaj yeem teev npe nkag rau hauv txoj phiaj xwm tau hauv online dhau los ntawm Medicare lub cuab yeej Plan Finder, los sis hu rau Medicare, Los Sis, koj tuaj yeem tiv tauj ncaj qah rau txoj phiaj xwm tau.  Koj tuaj yeem nrhiav txoj phiaj xwm cov ntaub ntawv tiv tauj tau ntawm Medicare lub cuab yeej Plan Finder. </a:t>
            </a:r>
            <a:endParaRPr lang="en-US" b="0" u="none"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u="none" dirty="0"/>
          </a:p>
          <a:p>
            <a:pPr marL="0" marR="0" lvl="0" indent="0" algn="l" defTabSz="914400" rtl="0" eaLnBrk="1" fontAlgn="auto" latinLnBrk="0" hangingPunct="1">
              <a:lnSpc>
                <a:spcPct val="100000"/>
              </a:lnSpc>
              <a:spcBef>
                <a:spcPts val="0"/>
              </a:spcBef>
              <a:spcAft>
                <a:spcPts val="0"/>
              </a:spcAft>
              <a:buClrTx/>
              <a:buSzTx/>
              <a:buFontTx/>
              <a:buNone/>
              <a:tabLst/>
              <a:defRPr/>
            </a:pPr>
            <a:r>
              <a:rPr lang="x-none" b="0" u="none"/>
              <a:t>Dua ib zaug ntxiv, yog tias koj tsis muaj khoos phis tawj siv los sis yog tias koj xav tau kev pab nrhiav thiab sib piv cov phiaj xwm, ces nco ntsoov hu rau ib qho ntawm cov chaw muab kev pab uas tau teev tseg rau hauv daim slide kawg nkaus.  </a:t>
            </a:r>
          </a:p>
          <a:p>
            <a:pPr rtl="0"/>
            <a:endParaRPr lang="en-US" b="0" u="none" dirty="0"/>
          </a:p>
          <a:p>
            <a:pPr rtl="0"/>
            <a:endParaRPr lang="en-US" dirty="0"/>
          </a:p>
        </p:txBody>
      </p:sp>
      <p:sp>
        <p:nvSpPr>
          <p:cNvPr id="4" name="Slide Number Placeholder 3"/>
          <p:cNvSpPr>
            <a:spLocks noGrp="1"/>
          </p:cNvSpPr>
          <p:nvPr>
            <p:ph type="sldNum" sz="quarter" idx="10"/>
          </p:nvPr>
        </p:nvSpPr>
        <p:spPr/>
        <p:txBody>
          <a:bodyPr rtlCol="0"/>
          <a:lstStyle/>
          <a:p>
            <a:pPr rtl="0"/>
            <a:fld id="{7C9C807D-BE9E-427D-9F45-69604B66C095}" type="slidenum">
              <a:rPr lang="en-US" smtClean="0"/>
              <a:t>75</a:t>
            </a:fld>
            <a:endParaRPr lang="en-US"/>
          </a:p>
        </p:txBody>
      </p:sp>
    </p:spTree>
    <p:extLst>
      <p:ext uri="{BB962C8B-B14F-4D97-AF65-F5344CB8AC3E}">
        <p14:creationId xmlns:p14="http://schemas.microsoft.com/office/powerpoint/2010/main" val="2091762101"/>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r>
              <a:rPr lang="x-none"/>
              <a:t>Qhov no sua cov ntsiab lus rau Ntu 1 hais txog lub khoos kas Zoo Siab Txais Tos rau Medicare.  Kuv vam tias cov ntaub ntawv no yuav pab tau koj. Ntu tom ntej hauv xuv ntaub ntawv no yuav hais txog Medicare Basics, suav nrog Medicare Part A thiab B.</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x-none"/>
              <a:t>Qhov kev nthuav qhia no yog muab rau koj los ntawm Lav Wisconsin lub Health Insurance Assistance Program (Lub Khoos Kas Pab Tuav Pov Hwm Kho Mob) los sis SHIP, uas yog ib qho kev pab cuam zej tsoom hauv zos uas muab kev pab pub dawb thiab ncaj ncees rau cov neeg muaj Medicare. Yog tias koj muaj lus nug txog Medicare, ces hu rau ib tug ntawm peb cov xov tooj muab kev pab uas hu dawb los sis hu rau tus kws pab tswv yim SHIP Medicare hauv zos kiag tam siv. Koj tsis tas yuav mus ib leeg! </a:t>
            </a:r>
          </a:p>
        </p:txBody>
      </p:sp>
      <p:sp>
        <p:nvSpPr>
          <p:cNvPr id="4" name="Slide Number Placeholder 3"/>
          <p:cNvSpPr>
            <a:spLocks noGrp="1"/>
          </p:cNvSpPr>
          <p:nvPr>
            <p:ph type="sldNum" sz="quarter" idx="10"/>
          </p:nvPr>
        </p:nvSpPr>
        <p:spPr/>
        <p:txBody>
          <a:bodyPr rtlCol="0"/>
          <a:lstStyle/>
          <a:p>
            <a:pPr rtl="0"/>
            <a:fld id="{7C9C807D-BE9E-427D-9F45-69604B66C095}" type="slidenum">
              <a:rPr lang="en-US" smtClean="0"/>
              <a:t>76</a:t>
            </a:fld>
            <a:endParaRPr lang="en-US"/>
          </a:p>
        </p:txBody>
      </p:sp>
    </p:spTree>
    <p:extLst>
      <p:ext uri="{BB962C8B-B14F-4D97-AF65-F5344CB8AC3E}">
        <p14:creationId xmlns:p14="http://schemas.microsoft.com/office/powerpoint/2010/main" val="1173221041"/>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x-none"/>
              <a:t>Nyob zoo thiab zoo siab txais tos rau xuv ntaub ntawv qhia paub no uas yog hu ua Zoo Siab Txais Tos rau Medicare.  </a:t>
            </a:r>
          </a:p>
          <a:p>
            <a:pPr rtl="0"/>
            <a:endParaRPr lang="en-US" dirty="0"/>
          </a:p>
          <a:p>
            <a:pPr rtl="0"/>
            <a:r>
              <a:rPr lang="x-none"/>
              <a:t>Lub khoos kas no yog ua tawm los ntawm WI Department of Health Services (Feem Hauj Lwm Saib Xyuas Kev Noj Qab Haus Huv), uas yog tus khiav Lav Wisconsin lub Health Insurance Assistance Program (Lub Khoos Kas Pab Tuav Pov Hwm Kho Mob) los sis SHIP, uas yog ib qho kev pab cuam zej tsoom hauv cheeb tsam rau cov neeg muaj Medicare.  Txhua lub lav puav leej muaj lub khoos kas SHIP.  Hauv Wisconsin, koj tuaj yeem tau txais kev pab pub dawb thiab ncaj ncees txog Medicare los ntawm SHIP tus kws pab tswv yim hauv zos los sis ib qho ntawm peb cov xov tooj muab kev pab uas hu dawb.</a:t>
            </a:r>
          </a:p>
          <a:p>
            <a:pPr rtl="0"/>
            <a:endParaRPr lang="en-US" b="1" dirty="0"/>
          </a:p>
          <a:p>
            <a:pPr rtl="0"/>
            <a:r>
              <a:rPr lang="x-none" b="0"/>
              <a:t>Koj tuaj yeem rub cov slides nthuav qhia no tawm tau los ntawm kev nias rau qhov chaw txuas hauv cov lus piav qhia txog daim vis dis aus hauv YouTube los sis mus rau gwaar.org/educational-videos-for-medicare-outreach. </a:t>
            </a:r>
          </a:p>
        </p:txBody>
      </p:sp>
      <p:sp>
        <p:nvSpPr>
          <p:cNvPr id="4" name="Slide Number Placeholder 3"/>
          <p:cNvSpPr>
            <a:spLocks noGrp="1"/>
          </p:cNvSpPr>
          <p:nvPr>
            <p:ph type="sldNum" sz="quarter" idx="10"/>
          </p:nvPr>
        </p:nvSpPr>
        <p:spPr/>
        <p:txBody>
          <a:bodyPr rtlCol="0"/>
          <a:lstStyle/>
          <a:p>
            <a:pPr rtl="0"/>
            <a:fld id="{7C9C807D-BE9E-427D-9F45-69604B66C095}" type="slidenum">
              <a:rPr lang="en-US" smtClean="0"/>
              <a:t>77</a:t>
            </a:fld>
            <a:endParaRPr lang="en-US"/>
          </a:p>
        </p:txBody>
      </p:sp>
    </p:spTree>
    <p:extLst>
      <p:ext uri="{BB962C8B-B14F-4D97-AF65-F5344CB8AC3E}">
        <p14:creationId xmlns:p14="http://schemas.microsoft.com/office/powerpoint/2010/main" val="3251327936"/>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x-none"/>
              <a:t>Lub khoos kas no tau txais kev txhawb pab los ntawm pob nyiaj pab los ntawm tsoom hwv teb chaws Lub Loos Kam Tswj Hwm Kev Ua Neej Nyob Rau Lub Zej Zog.</a:t>
            </a:r>
          </a:p>
        </p:txBody>
      </p:sp>
      <p:sp>
        <p:nvSpPr>
          <p:cNvPr id="4" name="Slide Number Placeholder 3"/>
          <p:cNvSpPr>
            <a:spLocks noGrp="1"/>
          </p:cNvSpPr>
          <p:nvPr>
            <p:ph type="sldNum" sz="quarter" idx="5"/>
          </p:nvPr>
        </p:nvSpPr>
        <p:spPr/>
        <p:txBody>
          <a:bodyPr rtlCol="0"/>
          <a:lstStyle/>
          <a:p>
            <a:pPr rtl="0"/>
            <a:fld id="{7C9C807D-BE9E-427D-9F45-69604B66C095}" type="slidenum">
              <a:rPr lang="en-US" smtClean="0"/>
              <a:t>78</a:t>
            </a:fld>
            <a:endParaRPr lang="en-US"/>
          </a:p>
        </p:txBody>
      </p:sp>
    </p:spTree>
    <p:extLst>
      <p:ext uri="{BB962C8B-B14F-4D97-AF65-F5344CB8AC3E}">
        <p14:creationId xmlns:p14="http://schemas.microsoft.com/office/powerpoint/2010/main" val="2119717388"/>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r>
              <a:rPr lang="x-none"/>
              <a:t>Lub khoos kas no yuav muab cov ntsiab lus qhia txog Medicare thiab muab faib ua 6 ntu.</a:t>
            </a:r>
            <a:endParaRPr lang="en-US" dirty="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x-none" b="1"/>
              <a:t>Koj tuaj yeem nrhiav cov ntaub ntawv no kom ntxaws ntxiv tau hauv koj Phau Ntawv Qhia Rau Medicare thiab Koj, uas yog yeej tau muab xa tuaj mus rau cov neeg muaj Medicare lawm thiab kuj tseem tuaj yeem nrhiav tau ntawm tus vev xaib Medicare.gov tib si thiab.  Txhawm rau kom nkag siab yooj yim, peb thov txhawb kom koj saib cov ntu ntawm xuv ntaub ntawv no kom raws ib ntu zuj zus. </a:t>
            </a:r>
            <a:endParaRPr lang="en-US" b="1" dirty="0">
              <a:solidFill>
                <a:srgbClr val="FF0000"/>
              </a:solidFill>
            </a:endParaRPr>
          </a:p>
        </p:txBody>
      </p:sp>
      <p:sp>
        <p:nvSpPr>
          <p:cNvPr id="4" name="Slide Number Placeholder 3"/>
          <p:cNvSpPr>
            <a:spLocks noGrp="1"/>
          </p:cNvSpPr>
          <p:nvPr>
            <p:ph type="sldNum" sz="quarter" idx="10"/>
          </p:nvPr>
        </p:nvSpPr>
        <p:spPr/>
        <p:txBody>
          <a:bodyPr rtlCol="0"/>
          <a:lstStyle/>
          <a:p>
            <a:pPr rtl="0"/>
            <a:fld id="{7C9C807D-BE9E-427D-9F45-69604B66C095}" type="slidenum">
              <a:rPr lang="en-US" smtClean="0"/>
              <a:t>79</a:t>
            </a:fld>
            <a:endParaRPr lang="en-US"/>
          </a:p>
        </p:txBody>
      </p:sp>
    </p:spTree>
    <p:extLst>
      <p:ext uri="{BB962C8B-B14F-4D97-AF65-F5344CB8AC3E}">
        <p14:creationId xmlns:p14="http://schemas.microsoft.com/office/powerpoint/2010/main" val="19534069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defRPr/>
            </a:pPr>
            <a:r>
              <a:rPr lang="x-none" b="1"/>
              <a:t>Nco ntsoov Suav Sau qee cov ntaub ntawv ua ntej yuav txiav txim siab teev npe nkag:</a:t>
            </a:r>
          </a:p>
          <a:p>
            <a:pPr marL="171450" indent="-171450" rtl="0">
              <a:buFont typeface="Arial" panose="020B0604020202020204" pitchFamily="34" charset="0"/>
              <a:buChar char="•"/>
              <a:defRPr/>
            </a:pPr>
            <a:r>
              <a:rPr lang="x-none"/>
              <a:t>Yog tias koj tseem tab tom ua hauj lwm thiab muaj hnub nyoog 65 xyoos, ces tshuaj xyuas nrog koj lub tuam txhab tuav pov hwm kho mob thiab koj feem hauj lwm saib xyuas tib neeg ua hauj lwm kom paub seb koj yuav tsum ua dab tsi thaum koj muaj cai tsim nyog tau txais Medicare lawm. </a:t>
            </a:r>
          </a:p>
          <a:p>
            <a:pPr marL="171450" indent="-171450" rtl="0">
              <a:buFont typeface="Arial" panose="020B0604020202020204" pitchFamily="34" charset="0"/>
              <a:buChar char="•"/>
              <a:defRPr/>
            </a:pPr>
            <a:r>
              <a:rPr lang="x-none"/>
              <a:t>Nug seb koj puas yuav tsum tau nkag tag nrho Part A thiab B tib si los sis tsuas nkag Part A xwb. –Nco ntsoov cov cai rau kev ncua kev teev npe nkag Part B qeeb lig.</a:t>
            </a:r>
          </a:p>
          <a:p>
            <a:pPr marL="171450" indent="-171450" rtl="0">
              <a:buFont typeface="Arial" panose="020B0604020202020204" pitchFamily="34" charset="0"/>
              <a:buChar char="•"/>
              <a:defRPr/>
            </a:pPr>
            <a:r>
              <a:rPr lang="x-none"/>
              <a:t>Yog tias koj xaiv ncua kev teev npe nkag Part B, ces koj yuav tsum ua li ntawd dhau los ntawm Xaus Saus.  Tom qab ntawd koj yuav muaj ncua sij hawm teev npe nkag tshwj xeeb—thaum koj qhov kev pab them nqi ua pab pawg xaus los sis koj txoj hauj lwm xaus, nyob rau lub sij hawm uas koj tuaj yeem rau npe nkag rau Part B yam tsis muaj Kev Raug Nplua.</a:t>
            </a:r>
          </a:p>
          <a:p>
            <a:pPr rtl="0"/>
            <a:endParaRPr lang="en-US" dirty="0"/>
          </a:p>
          <a:p>
            <a:pPr rtl="0"/>
            <a:r>
              <a:rPr lang="x-none"/>
              <a:t>Thiab ntawm no yog Lus Ceeb Toom tseem ceeb rau txhua tus neeg uas muaj Tus Askhauj Txuag Nyiaj Tseg Kho Mob, los sis H.S.A.</a:t>
            </a:r>
          </a:p>
          <a:p>
            <a:pPr marL="628650" lvl="1" indent="-171450" rtl="0">
              <a:buFont typeface="Arial" panose="020B0604020202020204" pitchFamily="34" charset="0"/>
              <a:buChar char="•"/>
            </a:pPr>
            <a:r>
              <a:rPr lang="x-none"/>
              <a:t>Tsis txhob them nyiaj nkag rau koj tus HAS rau lub hlis ua ntej Part A yuav pib txhawm rau zam kom tsis txhob raug nplua se.</a:t>
            </a:r>
          </a:p>
          <a:p>
            <a:pPr marL="628650" lvl="1" indent="-171450" rtl="0">
              <a:buFont typeface="Arial" panose="020B0604020202020204" pitchFamily="34" charset="0"/>
              <a:buChar char="•"/>
            </a:pPr>
            <a:r>
              <a:rPr lang="x-none"/>
              <a:t>Yuav tsis tuaj yeem them nyiaj nkag rau koj tus HSA ntxiv lawm thaum koj muaj Medicare lawm. Txawm hais tias koj tsuas muaj Part A xwb los xij.</a:t>
            </a:r>
          </a:p>
          <a:p>
            <a:pPr marL="628650" lvl="1" indent="-171450" rtl="0">
              <a:buFont typeface="Arial" panose="020B0604020202020204" pitchFamily="34" charset="0"/>
              <a:buChar char="•"/>
            </a:pPr>
            <a:r>
              <a:rPr lang="x-none"/>
              <a:t>Yog tias koj qhov chaw ua hauj lwm muaj HSA, ces tiv tauj rau koj Feem Hauj Lwm Saib Xyuas Neeg Ua Hauj Lwm ua ntej yuav teev npe nkag rau Medicare Part A los sis B.</a:t>
            </a:r>
          </a:p>
        </p:txBody>
      </p:sp>
      <p:sp>
        <p:nvSpPr>
          <p:cNvPr id="4" name="Slide Number Placeholder 3"/>
          <p:cNvSpPr>
            <a:spLocks noGrp="1"/>
          </p:cNvSpPr>
          <p:nvPr>
            <p:ph type="sldNum" sz="quarter" idx="10"/>
          </p:nvPr>
        </p:nvSpPr>
        <p:spPr/>
        <p:txBody>
          <a:bodyPr rtlCol="0"/>
          <a:lstStyle/>
          <a:p>
            <a:pPr rtl="0"/>
            <a:fld id="{7C9C807D-BE9E-427D-9F45-69604B66C095}" type="slidenum">
              <a:rPr lang="en-US" smtClean="0"/>
              <a:t>8</a:t>
            </a:fld>
            <a:endParaRPr lang="en-US"/>
          </a:p>
        </p:txBody>
      </p:sp>
    </p:spTree>
    <p:extLst>
      <p:ext uri="{BB962C8B-B14F-4D97-AF65-F5344CB8AC3E}">
        <p14:creationId xmlns:p14="http://schemas.microsoft.com/office/powerpoint/2010/main" val="1617635103"/>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x-none"/>
              <a:t>Zoo siab txais tos rau Ntu 6 ntawm xuv ntaub ntawv no.  Ntu no yuav muaj cov ntaub ntawv hais txog Medicare cov khoos kas rau cov neeg khwv tau nyiaj tsawg, cov lus qhia los pab koj tiv thaiv koj tus kheej thiab pov thaiv kev dag noj dag haus, thiab yuav xaus nrog kev tshuaj xyuas thiab cov npe ntawm cov chaw muab kev pab uas muaj.  </a:t>
            </a:r>
          </a:p>
        </p:txBody>
      </p:sp>
      <p:sp>
        <p:nvSpPr>
          <p:cNvPr id="4" name="Slide Number Placeholder 3"/>
          <p:cNvSpPr>
            <a:spLocks noGrp="1"/>
          </p:cNvSpPr>
          <p:nvPr>
            <p:ph type="sldNum" sz="quarter" idx="10"/>
          </p:nvPr>
        </p:nvSpPr>
        <p:spPr/>
        <p:txBody>
          <a:bodyPr rtlCol="0"/>
          <a:lstStyle/>
          <a:p>
            <a:pPr rtl="0"/>
            <a:fld id="{7C9C807D-BE9E-427D-9F45-69604B66C095}" type="slidenum">
              <a:rPr lang="en-US" smtClean="0"/>
              <a:t>80</a:t>
            </a:fld>
            <a:endParaRPr lang="en-US"/>
          </a:p>
        </p:txBody>
      </p:sp>
    </p:spTree>
    <p:extLst>
      <p:ext uri="{BB962C8B-B14F-4D97-AF65-F5344CB8AC3E}">
        <p14:creationId xmlns:p14="http://schemas.microsoft.com/office/powerpoint/2010/main" val="3335584589"/>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x-none"/>
              <a:t>Ntau tus neeg uas muaj Medicare pheej ntsib teeb meem thaum hais txog kev them nqi kho mob thiab tshuaj noj.  Qhov tseeb tiag peb hom kheev tau hnov ​​​​txog cov neeg uas yuav tsum tau xaiv txog tias seb yuav them nyiaj rau khoom noj haus los sis yuav them nyiaj rau kev kho mob los sis tshuaj noj.  </a:t>
            </a:r>
          </a:p>
          <a:p>
            <a:pPr rtl="0"/>
            <a:endParaRPr lang="en-US" dirty="0"/>
          </a:p>
          <a:p>
            <a:pPr rtl="0"/>
            <a:r>
              <a:rPr lang="x-none"/>
              <a:t>Yog tias koj paub txog ib tug neeg uas poob rau qhov xwm txheej no, ces tej zaum koj yuav xav paub txog Medicare qee cov khoos kas tseem ceeb uas tuaj yeem pab tau.</a:t>
            </a:r>
          </a:p>
        </p:txBody>
      </p:sp>
      <p:sp>
        <p:nvSpPr>
          <p:cNvPr id="4" name="Slide Number Placeholder 3"/>
          <p:cNvSpPr>
            <a:spLocks noGrp="1"/>
          </p:cNvSpPr>
          <p:nvPr>
            <p:ph type="sldNum" sz="quarter" idx="10"/>
          </p:nvPr>
        </p:nvSpPr>
        <p:spPr/>
        <p:txBody>
          <a:bodyPr rtlCol="0"/>
          <a:lstStyle/>
          <a:p>
            <a:pPr rtl="0"/>
            <a:fld id="{7C9C807D-BE9E-427D-9F45-69604B66C095}" type="slidenum">
              <a:rPr lang="en-US" smtClean="0"/>
              <a:t>81</a:t>
            </a:fld>
            <a:endParaRPr lang="en-US"/>
          </a:p>
        </p:txBody>
      </p:sp>
    </p:spTree>
    <p:extLst>
      <p:ext uri="{BB962C8B-B14F-4D97-AF65-F5344CB8AC3E}">
        <p14:creationId xmlns:p14="http://schemas.microsoft.com/office/powerpoint/2010/main" val="3693958687"/>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x-none"/>
              <a:t>Peb lub khoos kas hauv qab no yuav yog kev pab rau cov neeg uas khwv tau nyiaj tsawg.</a:t>
            </a:r>
          </a:p>
          <a:p>
            <a:pPr rtl="0"/>
            <a:endParaRPr lang="en-US" dirty="0"/>
          </a:p>
          <a:p>
            <a:pPr rtl="0">
              <a:spcAft>
                <a:spcPts val="600"/>
              </a:spcAft>
              <a:buFont typeface="Wingdings" panose="05000000000000000000" pitchFamily="2" charset="2"/>
              <a:buChar char="§"/>
              <a:defRPr/>
            </a:pPr>
            <a:r>
              <a:rPr lang="x-none" sz="3000" b="1">
                <a:cs typeface="Arial" panose="020B0604020202020204" pitchFamily="34" charset="0"/>
              </a:rPr>
              <a:t>Medicare Savings Plans muab kev pab los ntawm lub lav rau cov neeg uas muaj cov nyiaj khwv tau los thiab muaj cov chaw muab kev pab tsawg.</a:t>
            </a:r>
          </a:p>
          <a:p>
            <a:pPr lvl="1" rtl="0">
              <a:buFont typeface="Wingdings" panose="05000000000000000000" pitchFamily="2" charset="2"/>
              <a:buChar char="§"/>
              <a:defRPr/>
            </a:pPr>
            <a:r>
              <a:rPr lang="x-none" sz="1800">
                <a:cs typeface="Arial" panose="020B0604020202020204" pitchFamily="34" charset="0"/>
              </a:rPr>
              <a:t>Yog tias muaj cai tsim nyog tau txais, ces nws yuav pab them koj qhov nqi tuav pov hwm hauv Medicare Part B rau koj.</a:t>
            </a:r>
          </a:p>
          <a:p>
            <a:pPr lvl="1" rtl="0">
              <a:buFont typeface="Wingdings" panose="05000000000000000000" pitchFamily="2" charset="2"/>
              <a:buChar char="§"/>
              <a:defRPr/>
            </a:pPr>
            <a:r>
              <a:rPr lang="x-none" sz="1800">
                <a:cs typeface="Arial" panose="020B0604020202020204" pitchFamily="34" charset="0"/>
              </a:rPr>
              <a:t>Tsis tas li xwb, qee tus neeg kuj tseem yuav tau txais kev pab them lawv cov nqi sib koom them thiab cov nqi uas yuav tsum tau xub them kom txwm ua ntej hauv Medicare, uas yog saib raws li lawv cov nyiaj khwv tau los thiab cov khoom vaj khoom tsev.</a:t>
            </a:r>
          </a:p>
          <a:p>
            <a:pPr marL="457200" lvl="1" indent="0" rtl="0">
              <a:buNone/>
              <a:defRPr/>
            </a:pPr>
            <a:endParaRPr lang="en-US" sz="1800" dirty="0">
              <a:cs typeface="Arial" panose="020B0604020202020204" pitchFamily="34" charset="0"/>
            </a:endParaRPr>
          </a:p>
          <a:p>
            <a:pPr rtl="0">
              <a:spcAft>
                <a:spcPts val="600"/>
              </a:spcAft>
              <a:buFont typeface="Wingdings" panose="05000000000000000000" pitchFamily="2" charset="2"/>
              <a:buChar char="§"/>
              <a:defRPr/>
            </a:pPr>
            <a:r>
              <a:rPr lang="x-none" sz="3000" b="1">
                <a:cs typeface="Arial" panose="020B0604020202020204" pitchFamily="34" charset="0"/>
              </a:rPr>
              <a:t>Extra Help yog Medicare ib lub khoos kas uas tsim los pab cov neeg uas muaj cov nyiaj khwv tau los thiab muaj cov chaw muab kev pab tsawg them lawv cov nqi tshuaj uas muaj ntawv yuav tshuaj hauv Medicare. </a:t>
            </a:r>
          </a:p>
          <a:p>
            <a:pPr lvl="1" rtl="0">
              <a:buFont typeface="Wingdings" panose="05000000000000000000" pitchFamily="2" charset="2"/>
              <a:buChar char="§"/>
              <a:defRPr/>
            </a:pPr>
            <a:r>
              <a:rPr lang="x-none" sz="1800">
                <a:cs typeface="Arial" panose="020B0604020202020204" pitchFamily="34" charset="0"/>
              </a:rPr>
              <a:t> Cov neeg uas tsim nyog yuav tau txais kev pab them lawv cov nqi tuav pov hwm, cov nqi uas yuav tsum tau xub them kom txwm ua ntej thiab cov nqi sib koom them ntawm daom phiaj xwm Part D uas yog saib raws li lawv cov nyiaj khwv tau los thiab cov khoom vaj khoom tsev.  Tsis tas li xwb, lub khoos kas no kuj tseem yuav TSIS muaj kis khoob ntawm kev pab them nqi thiab TSIS muaj kev nplua rau kev teev npe qrrb lig thiab.</a:t>
            </a:r>
          </a:p>
          <a:p>
            <a:pPr marL="457200" lvl="1" indent="0" rtl="0">
              <a:spcBef>
                <a:spcPts val="0"/>
              </a:spcBef>
              <a:buNone/>
              <a:defRPr/>
            </a:pPr>
            <a:endParaRPr lang="en-US" b="1" dirty="0">
              <a:cs typeface="Arial" panose="020B0604020202020204" pitchFamily="34" charset="0"/>
            </a:endParaRPr>
          </a:p>
          <a:p>
            <a:pPr rtl="0">
              <a:buFont typeface="Wingdings" panose="05000000000000000000" pitchFamily="2" charset="2"/>
              <a:buChar char="§"/>
              <a:defRPr/>
            </a:pPr>
            <a:r>
              <a:rPr lang="x-none" sz="3000" b="1">
                <a:cs typeface="Arial" panose="020B0604020202020204" pitchFamily="34" charset="0"/>
              </a:rPr>
              <a:t>  Nyob rau ntu kawg ntawm xuv ntaub ntawv no, peb tau tham txog WI SeniorCare.  Nov yog dua ib lub khoos kas uas tuaj yeem pab cov neeg khwv tau nyiaj tsawg thiab.   </a:t>
            </a:r>
          </a:p>
          <a:p>
            <a:pPr lvl="1" rtl="0">
              <a:buFont typeface="Wingdings" panose="05000000000000000000" pitchFamily="2" charset="2"/>
              <a:buChar char="§"/>
              <a:defRPr/>
            </a:pPr>
            <a:r>
              <a:rPr lang="x-none" sz="1800">
                <a:cs typeface="Arial" panose="020B0604020202020204" pitchFamily="34" charset="0"/>
              </a:rPr>
              <a:t> Dau ib zaug ntxiv, Qib kev pab los ntawm lub khoos kas no yuav nce rau tus tib neeg cov nyiaj khwv tau los hauv ib lub xyoos.  </a:t>
            </a:r>
          </a:p>
          <a:p>
            <a:pPr rtl="0"/>
            <a:endParaRPr lang="en-US" dirty="0"/>
          </a:p>
        </p:txBody>
      </p:sp>
      <p:sp>
        <p:nvSpPr>
          <p:cNvPr id="4" name="Slide Number Placeholder 3"/>
          <p:cNvSpPr>
            <a:spLocks noGrp="1"/>
          </p:cNvSpPr>
          <p:nvPr>
            <p:ph type="sldNum" sz="quarter" idx="10"/>
          </p:nvPr>
        </p:nvSpPr>
        <p:spPr/>
        <p:txBody>
          <a:bodyPr rtlCol="0"/>
          <a:lstStyle/>
          <a:p>
            <a:pPr rtl="0"/>
            <a:fld id="{7C9C807D-BE9E-427D-9F45-69604B66C095}" type="slidenum">
              <a:rPr lang="en-US" smtClean="0"/>
              <a:t>82</a:t>
            </a:fld>
            <a:endParaRPr lang="en-US"/>
          </a:p>
        </p:txBody>
      </p:sp>
    </p:spTree>
    <p:extLst>
      <p:ext uri="{BB962C8B-B14F-4D97-AF65-F5344CB8AC3E}">
        <p14:creationId xmlns:p14="http://schemas.microsoft.com/office/powerpoint/2010/main" val="916659469"/>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x-none"/>
              <a:t>Txhua lub khoos kas pab nyiaj txiag muaj cov cai hais txog kev muaj cai tsim nyog tau txais sib txawv. Nias rau cov chaw txuas los sis hu rau cov nab npawb xov tooj teev tseg txhawm rau kawm paub tias seb koj puas yuav tuaj yeem tau txais kev pab los ntawm cov khoos kas no. Yog tias koj xav tau kev pab, ces koj tuaj yeem tiv tauj rau tus kws paub tshwj xeeb txog fab nyiaj txiaj ntsig hauv cheeb tsam kom tau txais kev pab ib tauj ib. </a:t>
            </a:r>
          </a:p>
        </p:txBody>
      </p:sp>
      <p:sp>
        <p:nvSpPr>
          <p:cNvPr id="4" name="Slide Number Placeholder 3"/>
          <p:cNvSpPr>
            <a:spLocks noGrp="1"/>
          </p:cNvSpPr>
          <p:nvPr>
            <p:ph type="sldNum" sz="quarter" idx="10"/>
          </p:nvPr>
        </p:nvSpPr>
        <p:spPr/>
        <p:txBody>
          <a:bodyPr rtlCol="0"/>
          <a:lstStyle/>
          <a:p>
            <a:pPr rtl="0"/>
            <a:fld id="{7C9C807D-BE9E-427D-9F45-69604B66C095}" type="slidenum">
              <a:rPr lang="en-US" smtClean="0"/>
              <a:t>83</a:t>
            </a:fld>
            <a:endParaRPr lang="en-US"/>
          </a:p>
        </p:txBody>
      </p:sp>
    </p:spTree>
    <p:extLst>
      <p:ext uri="{BB962C8B-B14F-4D97-AF65-F5344CB8AC3E}">
        <p14:creationId xmlns:p14="http://schemas.microsoft.com/office/powerpoint/2010/main" val="1895631188"/>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x-none"/>
              <a:t>Tiv Thaiv Koj Tus Kheej thiab Pov Thaiv Kev Dag Noj Dag Haus.  Kev dag noj dag haus thiab kev siv Medicare yam tsis raug tuaj yeem tshwm sim tau, tab sis muaj ob peb yam tseem ceeb uas koj tuaj yeem ua tau los tiv thaiv qhov no thiab tiv thaiv koj tus kheej.</a:t>
            </a:r>
          </a:p>
        </p:txBody>
      </p:sp>
      <p:sp>
        <p:nvSpPr>
          <p:cNvPr id="4" name="Slide Number Placeholder 3"/>
          <p:cNvSpPr>
            <a:spLocks noGrp="1"/>
          </p:cNvSpPr>
          <p:nvPr>
            <p:ph type="sldNum" sz="quarter" idx="10"/>
          </p:nvPr>
        </p:nvSpPr>
        <p:spPr/>
        <p:txBody>
          <a:bodyPr rtlCol="0"/>
          <a:lstStyle/>
          <a:p>
            <a:pPr rtl="0"/>
            <a:fld id="{7C9C807D-BE9E-427D-9F45-69604B66C095}" type="slidenum">
              <a:rPr lang="en-US" smtClean="0"/>
              <a:t>84</a:t>
            </a:fld>
            <a:endParaRPr lang="en-US"/>
          </a:p>
        </p:txBody>
      </p:sp>
    </p:spTree>
    <p:extLst>
      <p:ext uri="{BB962C8B-B14F-4D97-AF65-F5344CB8AC3E}">
        <p14:creationId xmlns:p14="http://schemas.microsoft.com/office/powerpoint/2010/main" val="986312291"/>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x-none"/>
              <a:t>Wisconsin Senior Medicare Patrol qhia txog ntau kauj ruam uas yuav tau ua xws li:</a:t>
            </a:r>
          </a:p>
          <a:p>
            <a:pPr rtl="0"/>
            <a:endParaRPr lang="en-US" dirty="0"/>
          </a:p>
          <a:p>
            <a:pPr rtl="0"/>
            <a:r>
              <a:rPr lang="x-none"/>
              <a:t>Kauj Ruam 1:  Tiv thaiv Koj Tus Kheej thiab lwm tus los ntawm Kev Dag Noj Dag Haus Medicare.</a:t>
            </a:r>
          </a:p>
          <a:p>
            <a:pPr rtl="0"/>
            <a:r>
              <a:rPr lang="x-none"/>
              <a:t>Tsis txhob muab koj tus nab npawb Medicare rau lwm tus tshwj kiag tias yog muab rau koj tus kws kho mob los sis lwm tus neeg muab kev kho mob hauv Medicare nkaus xwb.</a:t>
            </a:r>
          </a:p>
          <a:p>
            <a:pPr rtl="0"/>
            <a:r>
              <a:rPr lang="x-none"/>
              <a:t>Ua: khaws koj daim npav Medicare kom zoo tib yam li daim npav credit.  Ceev faj raug nyiag cov ntaub ntawv txheeb qhia tus kheej. NCO NTSOOV tias Medicare yeej tsis hu xov tooj los sis tuaj muag ib yam dab tsi rau koj li.  Ua tib zoo ceev faj txog txhua yam kev pab kho mob "pub dawb".  (Nco ntsoov tias—yog tias qee yam uas saib zoo li zoo dhau qhov tseeb lawm, ces tej zaum yuav yog lawm ntag!)  Thiab cia nws dhau mus—faib qhia yam uas Ua thiab Txhob Ua rau cov phooj ywg thiab tsev neeg.</a:t>
            </a:r>
          </a:p>
          <a:p>
            <a:pPr rtl="0"/>
            <a:endParaRPr lang="en-US" dirty="0"/>
          </a:p>
          <a:p>
            <a:pPr rtl="0"/>
            <a:endParaRPr lang="en-US" dirty="0"/>
          </a:p>
        </p:txBody>
      </p:sp>
      <p:sp>
        <p:nvSpPr>
          <p:cNvPr id="4" name="Slide Number Placeholder 3"/>
          <p:cNvSpPr>
            <a:spLocks noGrp="1"/>
          </p:cNvSpPr>
          <p:nvPr>
            <p:ph type="sldNum" sz="quarter" idx="10"/>
          </p:nvPr>
        </p:nvSpPr>
        <p:spPr/>
        <p:txBody>
          <a:bodyPr rtlCol="0"/>
          <a:lstStyle/>
          <a:p>
            <a:pPr rtl="0"/>
            <a:fld id="{7C9C807D-BE9E-427D-9F45-69604B66C095}" type="slidenum">
              <a:rPr lang="en-US" smtClean="0"/>
              <a:t>85</a:t>
            </a:fld>
            <a:endParaRPr lang="en-US"/>
          </a:p>
        </p:txBody>
      </p:sp>
    </p:spTree>
    <p:extLst>
      <p:ext uri="{BB962C8B-B14F-4D97-AF65-F5344CB8AC3E}">
        <p14:creationId xmlns:p14="http://schemas.microsoft.com/office/powerpoint/2010/main" val="1056275082"/>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x-none"/>
              <a:t>Kauj Ruam 2:  Tshawb Nrhiav Kev Dag Noj Dag Haus Medicare los ntawm kev nyeem koj li Medicare Daim Ntawv Ceeb Toom Sua Ntsiab Lus.</a:t>
            </a:r>
          </a:p>
          <a:p>
            <a:pPr rtl="0"/>
            <a:r>
              <a:rPr lang="x-none"/>
              <a:t>YOG TIAS koj teev npe siv MyMedicare.gov, ces koj tuaj yeem nkag mus rau koj cov ntaub ntawv Medicare ntiag tug tau hauv online.  </a:t>
            </a:r>
          </a:p>
          <a:p>
            <a:pPr rtl="0"/>
            <a:r>
              <a:rPr lang="x-none"/>
              <a:t>Tsis tas li xwb, peb kuj tseem thov txhawb kom koj khaws ib phau ntawv teev kev kho saib xyuas kho mob ntawm tus kheej tseg cia thiab kom koj tuaj yeem taug qab saib koj txoj kev mus ntsib kws kho mob thiab cov kev pab cuam tau.  Nqa phau ntawv no nrog koj mus rau koj qhov kev teem caij. ntsib kws kho mob.  Tom qab ntawd koj tuaj yeem muab koj li Medicare Daim Ntawv Ceeb Toom Sua Ntsiab Lus sib piv nrog koj phau ntawv teev tseg tau.</a:t>
            </a:r>
          </a:p>
        </p:txBody>
      </p:sp>
      <p:sp>
        <p:nvSpPr>
          <p:cNvPr id="4" name="Slide Number Placeholder 3"/>
          <p:cNvSpPr>
            <a:spLocks noGrp="1"/>
          </p:cNvSpPr>
          <p:nvPr>
            <p:ph type="sldNum" sz="quarter" idx="10"/>
          </p:nvPr>
        </p:nvSpPr>
        <p:spPr/>
        <p:txBody>
          <a:bodyPr rtlCol="0"/>
          <a:lstStyle/>
          <a:p>
            <a:pPr rtl="0"/>
            <a:fld id="{7C9C807D-BE9E-427D-9F45-69604B66C095}" type="slidenum">
              <a:rPr lang="en-US" smtClean="0"/>
              <a:t>86</a:t>
            </a:fld>
            <a:endParaRPr lang="en-US"/>
          </a:p>
        </p:txBody>
      </p:sp>
    </p:spTree>
    <p:extLst>
      <p:ext uri="{BB962C8B-B14F-4D97-AF65-F5344CB8AC3E}">
        <p14:creationId xmlns:p14="http://schemas.microsoft.com/office/powerpoint/2010/main" val="2553107814"/>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x-none"/>
              <a:t>Medicare Daim Ntawv Ceeb Toom Sua Ntsiab Lus (MSN) yog yuav xa tuaj txhua peb lub hlis twg rau cov neeg uas muaj Medicare.  </a:t>
            </a:r>
            <a:r>
              <a:rPr lang="x-none" i="1"/>
              <a:t> </a:t>
            </a:r>
          </a:p>
          <a:p>
            <a:pPr rtl="0"/>
            <a:endParaRPr lang="en-US" dirty="0"/>
          </a:p>
          <a:p>
            <a:pPr rtl="0"/>
            <a:r>
              <a:rPr lang="x-none"/>
              <a:t>Nco ntsoov muab nyeem thaum koj tau txais tsab ntawv ceeb toom no.  </a:t>
            </a:r>
          </a:p>
          <a:p>
            <a:pPr marL="342900" indent="-342900" rtl="0">
              <a:spcAft>
                <a:spcPts val="600"/>
              </a:spcAft>
              <a:buFont typeface="Wingdings" panose="05000000000000000000" pitchFamily="2" charset="2"/>
              <a:buChar char="§"/>
            </a:pPr>
            <a:r>
              <a:rPr lang="x-none" sz="1200">
                <a:cs typeface="Arial" charset="0"/>
              </a:rPr>
              <a:t>Tsab ntawv no tsis yog ib daim ntawv sau nqi. </a:t>
            </a:r>
          </a:p>
          <a:p>
            <a:pPr marL="342900" indent="-342900" rtl="0">
              <a:spcAft>
                <a:spcPts val="600"/>
              </a:spcAft>
              <a:buFont typeface="Wingdings" panose="05000000000000000000" pitchFamily="2" charset="2"/>
              <a:buChar char="§"/>
            </a:pPr>
            <a:r>
              <a:rPr lang="x-none" sz="1200">
                <a:cs typeface="Arial" charset="0"/>
              </a:rPr>
              <a:t>Tshuaj xyuas lub npe, chaw nyob, thiab tus nab npawb Medicare seb puas raug.</a:t>
            </a:r>
          </a:p>
          <a:p>
            <a:pPr marL="342900" indent="-342900" rtl="0">
              <a:spcAft>
                <a:spcPts val="600"/>
              </a:spcAft>
              <a:buFont typeface="Wingdings" panose="05000000000000000000" pitchFamily="2" charset="2"/>
              <a:buChar char="§"/>
            </a:pPr>
            <a:r>
              <a:rPr lang="x-none" sz="1200">
                <a:cs typeface="Arial" charset="0"/>
              </a:rPr>
              <a:t>Koj puas tau txais kev pab cuam ntawd?—</a:t>
            </a:r>
            <a:r>
              <a:rPr lang="x-none" sz="1200" i="1">
                <a:cs typeface="Arial" charset="0"/>
              </a:rPr>
              <a:t>dua ib zaug ntxiv, muab nws piv nrog koj phau ntawv teev kev kho mob.</a:t>
            </a:r>
            <a:r>
              <a:rPr lang="x-none" sz="1200">
                <a:cs typeface="Arial" charset="0"/>
              </a:rPr>
              <a:t>	</a:t>
            </a:r>
          </a:p>
          <a:p>
            <a:pPr marL="342900" indent="-342900" rtl="0">
              <a:spcAft>
                <a:spcPts val="600"/>
              </a:spcAft>
              <a:buFont typeface="Wingdings" panose="05000000000000000000" pitchFamily="2" charset="2"/>
              <a:buChar char="§"/>
            </a:pPr>
            <a:r>
              <a:rPr lang="x-none" sz="1200">
                <a:cs typeface="Arial" charset="0"/>
              </a:rPr>
              <a:t>Xyuas kom ntseeg tau tias koj daim ntawv tsib nyiaj yog raug lis thiab them nyiaj lawm. Yog tias muaj ib yam twg tsis raug pom zoo, ces hu rau koj tus kws kho mob lub chaw ua hauj lwm kom paub tseeb tias seb daim ntawv tsib nyiaj yog ua raug raws tus zauv lawm los tsis tau. Yog tias tsis raug, tus kws kho mob lub chaw ua hauj lwm yuav tuaj yeem rov xa daim ntawv tsib dua tshiab tau.</a:t>
            </a:r>
          </a:p>
          <a:p>
            <a:pPr marL="342900" indent="-342900" rtl="0">
              <a:spcAft>
                <a:spcPts val="600"/>
              </a:spcAft>
              <a:buFont typeface="Wingdings" panose="05000000000000000000" pitchFamily="2" charset="2"/>
              <a:buChar char="§"/>
            </a:pPr>
            <a:r>
              <a:rPr lang="x-none" sz="1200">
                <a:cs typeface="Arial" charset="0"/>
              </a:rPr>
              <a:t>Yog tias daim ntawv tsib tsis raug lees txais, ces koj muaj cai thov kom rov txiav txim dua tau.  Lub sij hawj rau Kev Thov Kom Rov Txiav Txim Dua yog 120 hnub.</a:t>
            </a:r>
          </a:p>
          <a:p>
            <a:pPr marL="0" indent="0" rtl="0">
              <a:buFont typeface="Wingdings" panose="05000000000000000000" pitchFamily="2" charset="2"/>
              <a:buNone/>
            </a:pPr>
            <a:endParaRPr lang="en-US" dirty="0"/>
          </a:p>
        </p:txBody>
      </p:sp>
      <p:sp>
        <p:nvSpPr>
          <p:cNvPr id="4" name="Slide Number Placeholder 3"/>
          <p:cNvSpPr>
            <a:spLocks noGrp="1"/>
          </p:cNvSpPr>
          <p:nvPr>
            <p:ph type="sldNum" sz="quarter" idx="10"/>
          </p:nvPr>
        </p:nvSpPr>
        <p:spPr/>
        <p:txBody>
          <a:bodyPr rtlCol="0"/>
          <a:lstStyle/>
          <a:p>
            <a:pPr rtl="0"/>
            <a:fld id="{7C9C807D-BE9E-427D-9F45-69604B66C095}" type="slidenum">
              <a:rPr lang="en-US" smtClean="0"/>
              <a:t>87</a:t>
            </a:fld>
            <a:endParaRPr lang="en-US"/>
          </a:p>
        </p:txBody>
      </p:sp>
    </p:spTree>
    <p:extLst>
      <p:ext uri="{BB962C8B-B14F-4D97-AF65-F5344CB8AC3E}">
        <p14:creationId xmlns:p14="http://schemas.microsoft.com/office/powerpoint/2010/main" val="38137864"/>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x-none"/>
              <a:t>Thiab Kauj Ruam 3:  Tshaj qhia tej kev dag noj dag haus los sis kev siv Medicare yam tsis raug uas xoom xaim.</a:t>
            </a:r>
          </a:p>
          <a:p>
            <a:pPr marL="171450" indent="-171450" rtl="0">
              <a:buFont typeface="Arial" panose="020B0604020202020204" pitchFamily="34" charset="0"/>
              <a:buChar char="•"/>
            </a:pPr>
            <a:r>
              <a:rPr lang="x-none"/>
              <a:t>YOG TIAS koj pom muaj qee yam uas tsis raug nyob rau hauv koj daim ntawv sau nqi, ces thawj yam uas yuav tsum tau xub ua ces yog Hu Rau tus kws kho mob los sib tham txog koj cov kev txhawj xeeb.</a:t>
            </a:r>
          </a:p>
          <a:p>
            <a:pPr marL="171450" indent="-171450" rtl="0">
              <a:buFont typeface="Arial" panose="020B0604020202020204" pitchFamily="34" charset="0"/>
              <a:buChar char="•"/>
            </a:pPr>
            <a:r>
              <a:rPr lang="x-none"/>
              <a:t>Nco ntsoov suav sau koj cov ntaub ntawv—xws li koj phau ntawv teev kev kho mob rau tus kheej, daim ntawv sau nqi, thiab koj li Medicare Daim Ntawv Ceeb Toom Sua Ntsiab Lus. </a:t>
            </a:r>
          </a:p>
          <a:p>
            <a:pPr marL="171450" indent="-171450" rtl="0">
              <a:buFont typeface="Arial" panose="020B0604020202020204" pitchFamily="34" charset="0"/>
              <a:buChar char="•"/>
            </a:pPr>
            <a:r>
              <a:rPr lang="x-none"/>
              <a:t>Thiab yog tias qhov teeb meem tsis raug hais daws, Tiv tauj rau WI Senior Medicare Patrol txhawm rau thov kev pab dawb thiab tsis pub lwm tus paub!</a:t>
            </a:r>
          </a:p>
          <a:p>
            <a:pPr marL="628650" lvl="1" indent="-171450" rtl="0">
              <a:buFont typeface="Arial" panose="020B0604020202020204" pitchFamily="34" charset="0"/>
              <a:buChar char="•"/>
            </a:pPr>
            <a:r>
              <a:rPr lang="x-none"/>
              <a:t>Hu rau tus xov tooj hu dawb ntawm 1-888-818-2611</a:t>
            </a:r>
          </a:p>
        </p:txBody>
      </p:sp>
      <p:sp>
        <p:nvSpPr>
          <p:cNvPr id="4" name="Slide Number Placeholder 3"/>
          <p:cNvSpPr>
            <a:spLocks noGrp="1"/>
          </p:cNvSpPr>
          <p:nvPr>
            <p:ph type="sldNum" sz="quarter" idx="10"/>
          </p:nvPr>
        </p:nvSpPr>
        <p:spPr/>
        <p:txBody>
          <a:bodyPr rtlCol="0"/>
          <a:lstStyle/>
          <a:p>
            <a:pPr rtl="0"/>
            <a:fld id="{7C9C807D-BE9E-427D-9F45-69604B66C095}" type="slidenum">
              <a:rPr lang="en-US" smtClean="0"/>
              <a:t>88</a:t>
            </a:fld>
            <a:endParaRPr lang="en-US"/>
          </a:p>
        </p:txBody>
      </p:sp>
    </p:spTree>
    <p:extLst>
      <p:ext uri="{BB962C8B-B14F-4D97-AF65-F5344CB8AC3E}">
        <p14:creationId xmlns:p14="http://schemas.microsoft.com/office/powerpoint/2010/main" val="400932758"/>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spcBef>
                <a:spcPts val="623"/>
              </a:spcBef>
              <a:defRPr/>
            </a:pPr>
            <a:r>
              <a:rPr lang="x-none"/>
              <a:t>Peb tau hais txog ntau yam ntaub ntawv qhia paub nyob rau hauv xuv ntaub ntawv uas muaj 6 ntu no, yog li ua ntej peb yuav xaus, cia peb ua ib qho kev tshuaj xyuas luv-luv txog cov kev xaiv rau kev pab them nqi uas koj kawm tau.  Nco ntsoov tias, muaj ob txoj hauv kev kom tau txais koj qhov kev pov pab them nqi los ntawm Medicare: Original Medicare los sis Medicare Txoj Phiaj Xwm Advantage.</a:t>
            </a:r>
          </a:p>
          <a:p>
            <a:pPr rtl="0">
              <a:spcBef>
                <a:spcPts val="623"/>
              </a:spcBef>
              <a:defRPr/>
            </a:pPr>
            <a:endParaRPr lang="en-US" dirty="0"/>
          </a:p>
          <a:p>
            <a:pPr marL="239276" indent="-239276" rtl="0">
              <a:spcBef>
                <a:spcPts val="623"/>
              </a:spcBef>
              <a:buFont typeface="Wingdings" panose="05000000000000000000" pitchFamily="2" charset="2"/>
              <a:buChar char="§"/>
              <a:defRPr/>
            </a:pPr>
            <a:r>
              <a:rPr lang="x-none" b="1"/>
              <a:t>Original Medicare </a:t>
            </a:r>
            <a:r>
              <a:rPr lang="x-none"/>
              <a:t>muaj Part A thiab/los sis Part B. Thiab koj tuaj yeem ntxiv kev pab them nqi ntau ntxiv rau tau xws li:  </a:t>
            </a:r>
          </a:p>
          <a:p>
            <a:pPr marL="696476" lvl="1" indent="-239276" rtl="0">
              <a:spcBef>
                <a:spcPts val="623"/>
              </a:spcBef>
              <a:buFont typeface="Wingdings" panose="05000000000000000000" pitchFamily="2" charset="2"/>
              <a:buChar char="§"/>
              <a:defRPr/>
            </a:pPr>
            <a:r>
              <a:rPr lang="x-none"/>
              <a:t>Txoj policy Medigap los pab them yam uas Original Medicare tsi them.</a:t>
            </a:r>
          </a:p>
          <a:p>
            <a:pPr marL="696476" lvl="1" indent="-239276" rtl="0">
              <a:spcBef>
                <a:spcPts val="623"/>
              </a:spcBef>
              <a:buFont typeface="Wingdings" panose="05000000000000000000" pitchFamily="2" charset="2"/>
              <a:buChar char="§"/>
              <a:defRPr/>
            </a:pPr>
            <a:r>
              <a:rPr lang="x-none"/>
              <a:t>Tsis tas li xwb, koj kuj tseem yuav tuaj yeem xaiv yuav Medicare qhov kev pab them nqi rau cov tshuaj uas muaj ntawv yuav tshuaj (Part D). (Thiab/los sis SeniorCare.)</a:t>
            </a:r>
          </a:p>
          <a:p>
            <a:pPr marL="239276" indent="-239276" rtl="0">
              <a:spcBef>
                <a:spcPts val="623"/>
              </a:spcBef>
              <a:buFont typeface="Wingdings" panose="05000000000000000000" pitchFamily="2" charset="2"/>
              <a:buChar char="§"/>
              <a:defRPr/>
            </a:pPr>
            <a:endParaRPr lang="en-US" dirty="0"/>
          </a:p>
          <a:p>
            <a:pPr marL="239276" indent="-239276" rtl="0">
              <a:spcBef>
                <a:spcPts val="623"/>
              </a:spcBef>
              <a:buFont typeface="Wingdings" panose="05000000000000000000" pitchFamily="2" charset="2"/>
              <a:buChar char="§"/>
            </a:pPr>
            <a:r>
              <a:rPr lang="x-none" b="1"/>
              <a:t>Los sis koj tuaj yeem xaiv kom tau txais koj qhov kev pab them nqi dhau los ntawm Txoj Phiaj Xwm Medicare Advantage, uas yuav</a:t>
            </a:r>
            <a:r>
              <a:rPr lang="x-none"/>
              <a:t> pab them nqi rau cov kev pab cuam thiab cov khoom siv hauv Part A thiab Part B thiab feem ntau suav nrog qhov kev pab them nqi los ntawm Part D.  Tej zaum koj yuav tuaj yeem ntxiv kev pab them nqi tshuaj rau qee cov phiaj xwm Advantage tau yog tias tseem tsis tau muaj. (Thiab dua ib zaug ntxiv, thov nco ntsoov qhov kev xaiv ntawd rau SeniorCare.)</a:t>
            </a:r>
          </a:p>
          <a:p>
            <a:pPr marL="0" indent="0" rtl="0">
              <a:spcBef>
                <a:spcPts val="623"/>
              </a:spcBef>
              <a:buFont typeface="Wingdings" panose="05000000000000000000" pitchFamily="2" charset="2"/>
              <a:buNone/>
            </a:pPr>
            <a:endParaRPr lang="en-US" dirty="0"/>
          </a:p>
        </p:txBody>
      </p:sp>
      <p:sp>
        <p:nvSpPr>
          <p:cNvPr id="4" name="Slide Number Placeholder 3"/>
          <p:cNvSpPr>
            <a:spLocks noGrp="1"/>
          </p:cNvSpPr>
          <p:nvPr>
            <p:ph type="sldNum" sz="quarter" idx="10"/>
          </p:nvPr>
        </p:nvSpPr>
        <p:spPr/>
        <p:txBody>
          <a:bodyPr rtlCol="0"/>
          <a:lstStyle/>
          <a:p>
            <a:pPr rtl="0"/>
            <a:fld id="{7C9C807D-BE9E-427D-9F45-69604B66C095}" type="slidenum">
              <a:rPr lang="en-US" smtClean="0"/>
              <a:t>89</a:t>
            </a:fld>
            <a:endParaRPr lang="en-US"/>
          </a:p>
        </p:txBody>
      </p:sp>
    </p:spTree>
    <p:extLst>
      <p:ext uri="{BB962C8B-B14F-4D97-AF65-F5344CB8AC3E}">
        <p14:creationId xmlns:p14="http://schemas.microsoft.com/office/powerpoint/2010/main" val="17552963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x-none" b="1"/>
              <a:t>Nov yog ib qho qauv piv txwv ntawm Daim Npav Medicare.</a:t>
            </a:r>
          </a:p>
          <a:p>
            <a:pPr rtl="0"/>
            <a:r>
              <a:rPr lang="x-none" b="1"/>
              <a:t>Nco ntsoov tiv thaiv koj daim npav!</a:t>
            </a:r>
          </a:p>
          <a:p>
            <a:pPr rtl="0"/>
            <a:endParaRPr lang="en-US" altLang="en-US" b="1" dirty="0"/>
          </a:p>
          <a:p>
            <a:pPr rtl="0" eaLnBrk="1" hangingPunct="1">
              <a:spcBef>
                <a:spcPct val="0"/>
              </a:spcBef>
            </a:pPr>
            <a:r>
              <a:rPr lang="x-none"/>
              <a:t>Kev siv koj Daim Npav Medicare yuav sib txawv mus raws li hom kev pab them nqi los ntawm Medicare uas koj xaiv.  Yog tias koj xaiv Original Medicare, koj yuav siv daim npav Medicare xim liab, xim dawb, thiab xim xiav thaum mus kho mob.</a:t>
            </a:r>
          </a:p>
          <a:p>
            <a:pPr rtl="0" eaLnBrk="1" hangingPunct="1">
              <a:spcBef>
                <a:spcPct val="0"/>
              </a:spcBef>
            </a:pPr>
            <a:endParaRPr lang="en-US" altLang="en-US" dirty="0"/>
          </a:p>
          <a:p>
            <a:pPr rtl="0" eaLnBrk="1" hangingPunct="1">
              <a:spcBef>
                <a:spcPct val="0"/>
              </a:spcBef>
            </a:pPr>
            <a:r>
              <a:rPr lang="x-none"/>
              <a:t>Tsis tas li xwb, koj daim npav kuj tseem teev cov ntu ntawm Medicare uas koj tau teev npe nkag thiab cov hnub uas pib siv tau. </a:t>
            </a:r>
          </a:p>
          <a:p>
            <a:pPr rtl="0" eaLnBrk="1" hangingPunct="1">
              <a:spcBef>
                <a:spcPct val="0"/>
              </a:spcBef>
            </a:pPr>
            <a:endParaRPr lang="en-US" altLang="en-US" dirty="0"/>
          </a:p>
          <a:p>
            <a:pPr rtl="0" eaLnBrk="1" hangingPunct="1">
              <a:spcBef>
                <a:spcPct val="0"/>
              </a:spcBef>
            </a:pPr>
            <a:r>
              <a:rPr lang="x-none" i="1"/>
              <a:t>(Medicare Part A thiab B yog </a:t>
            </a:r>
            <a:r>
              <a:rPr lang="x-none" i="1" u="sng"/>
              <a:t>tib</a:t>
            </a:r>
            <a:r>
              <a:rPr lang="x-none" i="1"/>
              <a:t> ntu uas yuav muaj tshwm hauv daim npav no.  Medicare Part C los sis D yog muab dhau los ntawm cov tuam txhab ntiag tug.)</a:t>
            </a:r>
          </a:p>
          <a:p>
            <a:pPr rtl="0"/>
            <a:endParaRPr lang="en-US" dirty="0"/>
          </a:p>
        </p:txBody>
      </p:sp>
      <p:sp>
        <p:nvSpPr>
          <p:cNvPr id="4" name="Slide Number Placeholder 3"/>
          <p:cNvSpPr>
            <a:spLocks noGrp="1"/>
          </p:cNvSpPr>
          <p:nvPr>
            <p:ph type="sldNum" sz="quarter" idx="10"/>
          </p:nvPr>
        </p:nvSpPr>
        <p:spPr/>
        <p:txBody>
          <a:bodyPr rtlCol="0"/>
          <a:lstStyle/>
          <a:p>
            <a:pPr rtl="0"/>
            <a:fld id="{7C9C807D-BE9E-427D-9F45-69604B66C095}" type="slidenum">
              <a:rPr lang="en-US" smtClean="0"/>
              <a:t>9</a:t>
            </a:fld>
            <a:endParaRPr lang="en-US"/>
          </a:p>
        </p:txBody>
      </p:sp>
    </p:spTree>
    <p:extLst>
      <p:ext uri="{BB962C8B-B14F-4D97-AF65-F5344CB8AC3E}">
        <p14:creationId xmlns:p14="http://schemas.microsoft.com/office/powerpoint/2010/main" val="3306561583"/>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r>
              <a:rPr lang="x-none" dirty="0"/>
              <a:t>Qhov no sua cov ntsiab lus rau Ntu 1 hais txog lub khoos kas Zoo Siab Txais Tos rau Medicare.  Kuv vam tias cov ntaub ntawv no yuav pab tau koj. Ntu tom ntej hauv xuv ntaub ntawv no yuav hais txog Medicare Basics, suav nrog Medicare </a:t>
            </a:r>
            <a:r>
              <a:rPr lang="en-US" dirty="0" err="1"/>
              <a:t>Ntu</a:t>
            </a:r>
            <a:r>
              <a:rPr lang="x-none" dirty="0"/>
              <a:t> A thiab B.</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x-none" dirty="0"/>
              <a:t>Qhov kev nthuav qhia no yog muab rau koj los ntawm Lav Wisconsin Health Insurance Assistance Program (Lub Khoos Kas Pab Tuav Pov Hwm Kho Mob) los sis SHIP, uas yog ib qho kev pab cuam zej tsoom hauv zos uas muab kev pab pub dawb thiab ncaj ncees rau cov neeg muaj Medicare. Yog tias koj muaj lus nug txog Medicare, ces hu rau ib tug ntawm peb cov xov tooj muab kev pab uas hu dawb los sis hu rau tus kws pab tswv yim SHIP Medicare hauv zos kiag tam siv. Koj tsis tas yuav mus ib leeg! </a:t>
            </a:r>
          </a:p>
        </p:txBody>
      </p:sp>
      <p:sp>
        <p:nvSpPr>
          <p:cNvPr id="4" name="Slide Number Placeholder 3"/>
          <p:cNvSpPr>
            <a:spLocks noGrp="1"/>
          </p:cNvSpPr>
          <p:nvPr>
            <p:ph type="sldNum" sz="quarter" idx="10"/>
          </p:nvPr>
        </p:nvSpPr>
        <p:spPr/>
        <p:txBody>
          <a:bodyPr rtlCol="0"/>
          <a:lstStyle/>
          <a:p>
            <a:pPr rtl="0"/>
            <a:fld id="{7C9C807D-BE9E-427D-9F45-69604B66C095}" type="slidenum">
              <a:rPr lang="en-US" smtClean="0"/>
              <a:t>90</a:t>
            </a:fld>
            <a:endParaRPr lang="en-US"/>
          </a:p>
        </p:txBody>
      </p:sp>
    </p:spTree>
    <p:extLst>
      <p:ext uri="{BB962C8B-B14F-4D97-AF65-F5344CB8AC3E}">
        <p14:creationId xmlns:p14="http://schemas.microsoft.com/office/powerpoint/2010/main" val="5398019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E04EAB-B6C7-4D22-B954-7DD3E1583B2B}"/>
              </a:ext>
            </a:extLst>
          </p:cNvPr>
          <p:cNvSpPr>
            <a:spLocks noGrp="1"/>
          </p:cNvSpPr>
          <p:nvPr>
            <p:ph type="ctrTitle"/>
          </p:nvPr>
        </p:nvSpPr>
        <p:spPr>
          <a:xfrm>
            <a:off x="1524000" y="1122363"/>
            <a:ext cx="9144000" cy="2387600"/>
          </a:xfrm>
        </p:spPr>
        <p:txBody>
          <a:bodyPr rtlCol="0" anchor="b"/>
          <a:lstStyle>
            <a:lvl1pPr algn="ctr">
              <a:defRPr sz="6000"/>
            </a:lvl1pPr>
          </a:lstStyle>
          <a:p>
            <a:pPr rtl="0"/>
            <a:r>
              <a:rPr lang="x-none"/>
              <a:t>Click to edit Master title style</a:t>
            </a:r>
          </a:p>
        </p:txBody>
      </p:sp>
      <p:sp>
        <p:nvSpPr>
          <p:cNvPr id="3" name="Subtitle 2">
            <a:extLst>
              <a:ext uri="{FF2B5EF4-FFF2-40B4-BE49-F238E27FC236}">
                <a16:creationId xmlns:a16="http://schemas.microsoft.com/office/drawing/2014/main" id="{F9A8D132-B30C-4C52-9F5D-2632FB167BA3}"/>
              </a:ext>
            </a:extLst>
          </p:cNvPr>
          <p:cNvSpPr>
            <a:spLocks noGrp="1"/>
          </p:cNvSpPr>
          <p:nvPr>
            <p:ph type="subTitle" idx="1"/>
          </p:nvPr>
        </p:nvSpPr>
        <p:spPr>
          <a:xfrm>
            <a:off x="1524000" y="3602038"/>
            <a:ext cx="9144000" cy="1655762"/>
          </a:xfrm>
        </p:spPr>
        <p:txBody>
          <a:bodyPr rtlCol="0"/>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x-none"/>
              <a:t>Click to edit Master subtitle style</a:t>
            </a:r>
          </a:p>
        </p:txBody>
      </p:sp>
      <p:sp>
        <p:nvSpPr>
          <p:cNvPr id="6" name="Slide Number Placeholder 5">
            <a:extLst>
              <a:ext uri="{FF2B5EF4-FFF2-40B4-BE49-F238E27FC236}">
                <a16:creationId xmlns:a16="http://schemas.microsoft.com/office/drawing/2014/main" id="{17AB2106-253D-4180-AFEC-3DFD7AEF8E44}"/>
              </a:ext>
            </a:extLst>
          </p:cNvPr>
          <p:cNvSpPr>
            <a:spLocks noGrp="1"/>
          </p:cNvSpPr>
          <p:nvPr>
            <p:ph type="sldNum" sz="quarter" idx="12"/>
          </p:nvPr>
        </p:nvSpPr>
        <p:spPr/>
        <p:txBody>
          <a:bodyPr rtlCol="0"/>
          <a:lstStyle/>
          <a:p>
            <a:pPr rtl="0"/>
            <a:fld id="{844A7B69-93E2-4D34-896D-EFDD7F03AB74}" type="slidenum">
              <a:rPr lang="en-US" smtClean="0"/>
              <a:t>‹#›</a:t>
            </a:fld>
            <a:endParaRPr lang="en-US"/>
          </a:p>
        </p:txBody>
      </p:sp>
    </p:spTree>
    <p:extLst>
      <p:ext uri="{BB962C8B-B14F-4D97-AF65-F5344CB8AC3E}">
        <p14:creationId xmlns:p14="http://schemas.microsoft.com/office/powerpoint/2010/main" val="9701383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8C880-B226-4398-BCA4-43622506CEA3}"/>
              </a:ext>
            </a:extLst>
          </p:cNvPr>
          <p:cNvSpPr>
            <a:spLocks noGrp="1"/>
          </p:cNvSpPr>
          <p:nvPr>
            <p:ph type="title"/>
          </p:nvPr>
        </p:nvSpPr>
        <p:spPr/>
        <p:txBody>
          <a:bodyPr rtlCol="0"/>
          <a:lstStyle/>
          <a:p>
            <a:pPr rtl="0"/>
            <a:r>
              <a:rPr lang="x-none"/>
              <a:t>Click to edit Master title style</a:t>
            </a:r>
          </a:p>
        </p:txBody>
      </p:sp>
      <p:sp>
        <p:nvSpPr>
          <p:cNvPr id="3" name="Vertical Text Placeholder 2">
            <a:extLst>
              <a:ext uri="{FF2B5EF4-FFF2-40B4-BE49-F238E27FC236}">
                <a16:creationId xmlns:a16="http://schemas.microsoft.com/office/drawing/2014/main" id="{185E85CD-D23D-4EF6-8D2B-DC6BCBA331F8}"/>
              </a:ext>
            </a:extLst>
          </p:cNvPr>
          <p:cNvSpPr>
            <a:spLocks noGrp="1"/>
          </p:cNvSpPr>
          <p:nvPr>
            <p:ph type="body" orient="vert" idx="1"/>
          </p:nvPr>
        </p:nvSpPr>
        <p:spPr/>
        <p:txBody>
          <a:bodyPr vert="eaVert" rtlCol="0"/>
          <a:lstStyle/>
          <a:p>
            <a:pPr lvl="0" rtl="0"/>
            <a:r>
              <a:rPr lang="x-none"/>
              <a:t>Edit Master text styles</a:t>
            </a:r>
          </a:p>
          <a:p>
            <a:pPr lvl="1" rtl="0"/>
            <a:r>
              <a:rPr lang="x-none"/>
              <a:t>Second level</a:t>
            </a:r>
          </a:p>
          <a:p>
            <a:pPr lvl="2" rtl="0"/>
            <a:r>
              <a:rPr lang="x-none"/>
              <a:t>Third level</a:t>
            </a:r>
          </a:p>
          <a:p>
            <a:pPr lvl="3" rtl="0"/>
            <a:r>
              <a:rPr lang="x-none"/>
              <a:t>Fourth level</a:t>
            </a:r>
          </a:p>
          <a:p>
            <a:pPr lvl="4" rtl="0"/>
            <a:r>
              <a:rPr lang="x-none"/>
              <a:t>Fifth level</a:t>
            </a:r>
          </a:p>
        </p:txBody>
      </p:sp>
      <p:sp>
        <p:nvSpPr>
          <p:cNvPr id="4" name="Date Placeholder 3">
            <a:extLst>
              <a:ext uri="{FF2B5EF4-FFF2-40B4-BE49-F238E27FC236}">
                <a16:creationId xmlns:a16="http://schemas.microsoft.com/office/drawing/2014/main" id="{C1F73135-83AA-430C-802A-C3CB73DCBA2C}"/>
              </a:ext>
            </a:extLst>
          </p:cNvPr>
          <p:cNvSpPr>
            <a:spLocks noGrp="1"/>
          </p:cNvSpPr>
          <p:nvPr>
            <p:ph type="dt" sz="half" idx="10"/>
          </p:nvPr>
        </p:nvSpPr>
        <p:spPr>
          <a:xfrm>
            <a:off x="838200" y="6356350"/>
            <a:ext cx="2743200" cy="365125"/>
          </a:xfrm>
          <a:prstGeom prst="rect">
            <a:avLst/>
          </a:prstGeom>
        </p:spPr>
        <p:txBody>
          <a:bodyPr rtlCol="0"/>
          <a:lstStyle/>
          <a:p>
            <a:pPr rtl="0"/>
            <a:endParaRPr lang="en-US" dirty="0"/>
          </a:p>
        </p:txBody>
      </p:sp>
      <p:sp>
        <p:nvSpPr>
          <p:cNvPr id="5" name="Footer Placeholder 4">
            <a:extLst>
              <a:ext uri="{FF2B5EF4-FFF2-40B4-BE49-F238E27FC236}">
                <a16:creationId xmlns:a16="http://schemas.microsoft.com/office/drawing/2014/main" id="{A04B1A2B-8532-465D-8B1A-6DA8600154F8}"/>
              </a:ext>
            </a:extLst>
          </p:cNvPr>
          <p:cNvSpPr>
            <a:spLocks noGrp="1"/>
          </p:cNvSpPr>
          <p:nvPr>
            <p:ph type="ftr" sz="quarter" idx="11"/>
          </p:nvPr>
        </p:nvSpPr>
        <p:spPr>
          <a:xfrm>
            <a:off x="4038600" y="6356350"/>
            <a:ext cx="4114800" cy="365125"/>
          </a:xfrm>
          <a:prstGeom prst="rect">
            <a:avLst/>
          </a:prstGeom>
        </p:spPr>
        <p:txBody>
          <a:bodyPr rtlCol="0"/>
          <a:lstStyle/>
          <a:p>
            <a:pPr rtl="0"/>
            <a:endParaRPr lang="en-US" dirty="0"/>
          </a:p>
        </p:txBody>
      </p:sp>
      <p:sp>
        <p:nvSpPr>
          <p:cNvPr id="6" name="Slide Number Placeholder 5">
            <a:extLst>
              <a:ext uri="{FF2B5EF4-FFF2-40B4-BE49-F238E27FC236}">
                <a16:creationId xmlns:a16="http://schemas.microsoft.com/office/drawing/2014/main" id="{C78DE536-E3C5-47A8-89E9-0C79EBBF5D21}"/>
              </a:ext>
            </a:extLst>
          </p:cNvPr>
          <p:cNvSpPr>
            <a:spLocks noGrp="1"/>
          </p:cNvSpPr>
          <p:nvPr>
            <p:ph type="sldNum" sz="quarter" idx="12"/>
          </p:nvPr>
        </p:nvSpPr>
        <p:spPr/>
        <p:txBody>
          <a:bodyPr rtlCol="0"/>
          <a:lstStyle/>
          <a:p>
            <a:pPr rtl="0"/>
            <a:fld id="{844A7B69-93E2-4D34-896D-EFDD7F03AB74}" type="slidenum">
              <a:rPr lang="en-US" smtClean="0"/>
              <a:t>‹#›</a:t>
            </a:fld>
            <a:endParaRPr lang="en-US"/>
          </a:p>
        </p:txBody>
      </p:sp>
    </p:spTree>
    <p:extLst>
      <p:ext uri="{BB962C8B-B14F-4D97-AF65-F5344CB8AC3E}">
        <p14:creationId xmlns:p14="http://schemas.microsoft.com/office/powerpoint/2010/main" val="38227856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985BC0C-7C29-41DD-BE09-6F0F0AE2CF0E}"/>
              </a:ext>
            </a:extLst>
          </p:cNvPr>
          <p:cNvSpPr>
            <a:spLocks noGrp="1"/>
          </p:cNvSpPr>
          <p:nvPr>
            <p:ph type="title" orient="vert"/>
          </p:nvPr>
        </p:nvSpPr>
        <p:spPr>
          <a:xfrm>
            <a:off x="8724900" y="365125"/>
            <a:ext cx="2628900" cy="5811838"/>
          </a:xfrm>
        </p:spPr>
        <p:txBody>
          <a:bodyPr vert="eaVert" rtlCol="0"/>
          <a:lstStyle/>
          <a:p>
            <a:pPr rtl="0"/>
            <a:r>
              <a:rPr lang="x-none"/>
              <a:t>Click to edit Master title style</a:t>
            </a:r>
          </a:p>
        </p:txBody>
      </p:sp>
      <p:sp>
        <p:nvSpPr>
          <p:cNvPr id="3" name="Vertical Text Placeholder 2">
            <a:extLst>
              <a:ext uri="{FF2B5EF4-FFF2-40B4-BE49-F238E27FC236}">
                <a16:creationId xmlns:a16="http://schemas.microsoft.com/office/drawing/2014/main" id="{CD279281-2059-4211-A100-C1471644A2AC}"/>
              </a:ext>
            </a:extLst>
          </p:cNvPr>
          <p:cNvSpPr>
            <a:spLocks noGrp="1"/>
          </p:cNvSpPr>
          <p:nvPr>
            <p:ph type="body" orient="vert" idx="1"/>
          </p:nvPr>
        </p:nvSpPr>
        <p:spPr>
          <a:xfrm>
            <a:off x="838200" y="365125"/>
            <a:ext cx="7734300" cy="5811838"/>
          </a:xfrm>
        </p:spPr>
        <p:txBody>
          <a:bodyPr vert="eaVert" rtlCol="0"/>
          <a:lstStyle/>
          <a:p>
            <a:pPr lvl="0" rtl="0"/>
            <a:r>
              <a:rPr lang="x-none"/>
              <a:t>Edit Master text styles</a:t>
            </a:r>
          </a:p>
          <a:p>
            <a:pPr lvl="1" rtl="0"/>
            <a:r>
              <a:rPr lang="x-none"/>
              <a:t>Second level</a:t>
            </a:r>
          </a:p>
          <a:p>
            <a:pPr lvl="2" rtl="0"/>
            <a:r>
              <a:rPr lang="x-none"/>
              <a:t>Third level</a:t>
            </a:r>
          </a:p>
          <a:p>
            <a:pPr lvl="3" rtl="0"/>
            <a:r>
              <a:rPr lang="x-none"/>
              <a:t>Fourth level</a:t>
            </a:r>
          </a:p>
          <a:p>
            <a:pPr lvl="4" rtl="0"/>
            <a:r>
              <a:rPr lang="x-none"/>
              <a:t>Fifth level</a:t>
            </a:r>
          </a:p>
        </p:txBody>
      </p:sp>
      <p:sp>
        <p:nvSpPr>
          <p:cNvPr id="4" name="Date Placeholder 3">
            <a:extLst>
              <a:ext uri="{FF2B5EF4-FFF2-40B4-BE49-F238E27FC236}">
                <a16:creationId xmlns:a16="http://schemas.microsoft.com/office/drawing/2014/main" id="{2DABF43A-8C71-466A-9C48-954246555149}"/>
              </a:ext>
            </a:extLst>
          </p:cNvPr>
          <p:cNvSpPr>
            <a:spLocks noGrp="1"/>
          </p:cNvSpPr>
          <p:nvPr>
            <p:ph type="dt" sz="half" idx="10"/>
          </p:nvPr>
        </p:nvSpPr>
        <p:spPr>
          <a:xfrm>
            <a:off x="838200" y="6356350"/>
            <a:ext cx="2743200" cy="365125"/>
          </a:xfrm>
          <a:prstGeom prst="rect">
            <a:avLst/>
          </a:prstGeom>
        </p:spPr>
        <p:txBody>
          <a:bodyPr rtlCol="0"/>
          <a:lstStyle/>
          <a:p>
            <a:pPr rtl="0"/>
            <a:endParaRPr lang="en-US" dirty="0"/>
          </a:p>
        </p:txBody>
      </p:sp>
      <p:sp>
        <p:nvSpPr>
          <p:cNvPr id="5" name="Footer Placeholder 4">
            <a:extLst>
              <a:ext uri="{FF2B5EF4-FFF2-40B4-BE49-F238E27FC236}">
                <a16:creationId xmlns:a16="http://schemas.microsoft.com/office/drawing/2014/main" id="{BED58433-0810-47AE-A50E-CEB645943652}"/>
              </a:ext>
            </a:extLst>
          </p:cNvPr>
          <p:cNvSpPr>
            <a:spLocks noGrp="1"/>
          </p:cNvSpPr>
          <p:nvPr>
            <p:ph type="ftr" sz="quarter" idx="11"/>
          </p:nvPr>
        </p:nvSpPr>
        <p:spPr>
          <a:xfrm>
            <a:off x="4038600" y="6356350"/>
            <a:ext cx="4114800" cy="365125"/>
          </a:xfrm>
          <a:prstGeom prst="rect">
            <a:avLst/>
          </a:prstGeom>
        </p:spPr>
        <p:txBody>
          <a:bodyPr rtlCol="0"/>
          <a:lstStyle/>
          <a:p>
            <a:pPr rtl="0"/>
            <a:endParaRPr lang="en-US" dirty="0"/>
          </a:p>
        </p:txBody>
      </p:sp>
      <p:sp>
        <p:nvSpPr>
          <p:cNvPr id="6" name="Slide Number Placeholder 5">
            <a:extLst>
              <a:ext uri="{FF2B5EF4-FFF2-40B4-BE49-F238E27FC236}">
                <a16:creationId xmlns:a16="http://schemas.microsoft.com/office/drawing/2014/main" id="{34EF24DF-E31E-4BD2-B7C7-16FEBB79E4E7}"/>
              </a:ext>
            </a:extLst>
          </p:cNvPr>
          <p:cNvSpPr>
            <a:spLocks noGrp="1"/>
          </p:cNvSpPr>
          <p:nvPr>
            <p:ph type="sldNum" sz="quarter" idx="12"/>
          </p:nvPr>
        </p:nvSpPr>
        <p:spPr/>
        <p:txBody>
          <a:bodyPr rtlCol="0"/>
          <a:lstStyle/>
          <a:p>
            <a:pPr rtl="0"/>
            <a:fld id="{844A7B69-93E2-4D34-896D-EFDD7F03AB74}" type="slidenum">
              <a:rPr lang="en-US" smtClean="0"/>
              <a:t>‹#›</a:t>
            </a:fld>
            <a:endParaRPr lang="en-US"/>
          </a:p>
        </p:txBody>
      </p:sp>
    </p:spTree>
    <p:extLst>
      <p:ext uri="{BB962C8B-B14F-4D97-AF65-F5344CB8AC3E}">
        <p14:creationId xmlns:p14="http://schemas.microsoft.com/office/powerpoint/2010/main" val="38808433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7688C2-1FEA-49A3-8C9B-24D41E71D19E}"/>
              </a:ext>
            </a:extLst>
          </p:cNvPr>
          <p:cNvSpPr>
            <a:spLocks noGrp="1"/>
          </p:cNvSpPr>
          <p:nvPr>
            <p:ph type="title"/>
          </p:nvPr>
        </p:nvSpPr>
        <p:spPr/>
        <p:txBody>
          <a:bodyPr rtlCol="0"/>
          <a:lstStyle/>
          <a:p>
            <a:pPr rtl="0"/>
            <a:r>
              <a:rPr lang="x-none"/>
              <a:t>Click to edit Master title style</a:t>
            </a:r>
          </a:p>
        </p:txBody>
      </p:sp>
      <p:sp>
        <p:nvSpPr>
          <p:cNvPr id="3" name="Content Placeholder 2">
            <a:extLst>
              <a:ext uri="{FF2B5EF4-FFF2-40B4-BE49-F238E27FC236}">
                <a16:creationId xmlns:a16="http://schemas.microsoft.com/office/drawing/2014/main" id="{BDBE0AD2-D2E4-4669-A327-CF2F10321201}"/>
              </a:ext>
            </a:extLst>
          </p:cNvPr>
          <p:cNvSpPr>
            <a:spLocks noGrp="1"/>
          </p:cNvSpPr>
          <p:nvPr>
            <p:ph idx="1"/>
          </p:nvPr>
        </p:nvSpPr>
        <p:spPr/>
        <p:txBody>
          <a:bodyPr rtlCol="0"/>
          <a:lstStyle/>
          <a:p>
            <a:pPr lvl="0" rtl="0"/>
            <a:r>
              <a:rPr lang="x-none"/>
              <a:t>Edit Master text styles</a:t>
            </a:r>
          </a:p>
          <a:p>
            <a:pPr lvl="1" rtl="0"/>
            <a:r>
              <a:rPr lang="x-none"/>
              <a:t>Second level</a:t>
            </a:r>
          </a:p>
          <a:p>
            <a:pPr lvl="2" rtl="0"/>
            <a:r>
              <a:rPr lang="x-none"/>
              <a:t>Third level</a:t>
            </a:r>
          </a:p>
          <a:p>
            <a:pPr lvl="3" rtl="0"/>
            <a:r>
              <a:rPr lang="x-none"/>
              <a:t>Fourth level</a:t>
            </a:r>
          </a:p>
          <a:p>
            <a:pPr lvl="4" rtl="0"/>
            <a:r>
              <a:rPr lang="x-none"/>
              <a:t>Fifth level</a:t>
            </a:r>
          </a:p>
        </p:txBody>
      </p:sp>
      <p:sp>
        <p:nvSpPr>
          <p:cNvPr id="6" name="Slide Number Placeholder 5">
            <a:extLst>
              <a:ext uri="{FF2B5EF4-FFF2-40B4-BE49-F238E27FC236}">
                <a16:creationId xmlns:a16="http://schemas.microsoft.com/office/drawing/2014/main" id="{FFA412E4-A7C7-4B76-83EB-D51687C30D2C}"/>
              </a:ext>
            </a:extLst>
          </p:cNvPr>
          <p:cNvSpPr>
            <a:spLocks noGrp="1"/>
          </p:cNvSpPr>
          <p:nvPr>
            <p:ph type="sldNum" sz="quarter" idx="12"/>
          </p:nvPr>
        </p:nvSpPr>
        <p:spPr/>
        <p:txBody>
          <a:bodyPr rtlCol="0"/>
          <a:lstStyle/>
          <a:p>
            <a:pPr rtl="0"/>
            <a:fld id="{844A7B69-93E2-4D34-896D-EFDD7F03AB74}" type="slidenum">
              <a:rPr lang="en-US" smtClean="0"/>
              <a:t>‹#›</a:t>
            </a:fld>
            <a:endParaRPr lang="en-US"/>
          </a:p>
        </p:txBody>
      </p:sp>
      <p:sp>
        <p:nvSpPr>
          <p:cNvPr id="7" name="Footer Placeholder 4">
            <a:extLst>
              <a:ext uri="{FF2B5EF4-FFF2-40B4-BE49-F238E27FC236}">
                <a16:creationId xmlns:a16="http://schemas.microsoft.com/office/drawing/2014/main" id="{56DE1503-2989-4D16-B4AA-8C09AF541785}"/>
              </a:ext>
            </a:extLst>
          </p:cNvPr>
          <p:cNvSpPr>
            <a:spLocks noGrp="1"/>
          </p:cNvSpPr>
          <p:nvPr>
            <p:ph type="ftr" sz="quarter" idx="11"/>
          </p:nvPr>
        </p:nvSpPr>
        <p:spPr>
          <a:xfrm>
            <a:off x="4038600" y="6356350"/>
            <a:ext cx="4114800" cy="365125"/>
          </a:xfrm>
          <a:prstGeom prst="rect">
            <a:avLst/>
          </a:prstGeom>
        </p:spPr>
        <p:txBody>
          <a:bodyPr rtlCol="0"/>
          <a:lstStyle/>
          <a:p>
            <a:pPr rtl="0"/>
            <a:r>
              <a:rPr lang="x-none"/>
              <a:t>2023 Welcome to Medicare</a:t>
            </a:r>
          </a:p>
        </p:txBody>
      </p:sp>
    </p:spTree>
    <p:extLst>
      <p:ext uri="{BB962C8B-B14F-4D97-AF65-F5344CB8AC3E}">
        <p14:creationId xmlns:p14="http://schemas.microsoft.com/office/powerpoint/2010/main" val="23401872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284C7B-3FB8-4FB6-AB43-C70855CCA627}"/>
              </a:ext>
            </a:extLst>
          </p:cNvPr>
          <p:cNvSpPr>
            <a:spLocks noGrp="1"/>
          </p:cNvSpPr>
          <p:nvPr>
            <p:ph type="title"/>
          </p:nvPr>
        </p:nvSpPr>
        <p:spPr>
          <a:xfrm>
            <a:off x="831850" y="1709738"/>
            <a:ext cx="10515600" cy="2852737"/>
          </a:xfrm>
        </p:spPr>
        <p:txBody>
          <a:bodyPr rtlCol="0" anchor="b"/>
          <a:lstStyle>
            <a:lvl1pPr>
              <a:defRPr sz="6000"/>
            </a:lvl1pPr>
          </a:lstStyle>
          <a:p>
            <a:pPr rtl="0"/>
            <a:r>
              <a:rPr lang="x-none"/>
              <a:t>Click to edit Master title style</a:t>
            </a:r>
          </a:p>
        </p:txBody>
      </p:sp>
      <p:sp>
        <p:nvSpPr>
          <p:cNvPr id="3" name="Text Placeholder 2">
            <a:extLst>
              <a:ext uri="{FF2B5EF4-FFF2-40B4-BE49-F238E27FC236}">
                <a16:creationId xmlns:a16="http://schemas.microsoft.com/office/drawing/2014/main" id="{0F0CF1B0-8E3E-40DE-BDD4-679108DBAC94}"/>
              </a:ext>
            </a:extLst>
          </p:cNvPr>
          <p:cNvSpPr>
            <a:spLocks noGrp="1"/>
          </p:cNvSpPr>
          <p:nvPr>
            <p:ph type="body" idx="1"/>
          </p:nvPr>
        </p:nvSpPr>
        <p:spPr>
          <a:xfrm>
            <a:off x="831850" y="4589463"/>
            <a:ext cx="10515600" cy="1500187"/>
          </a:xfrm>
        </p:spPr>
        <p:txBody>
          <a:bodyPr rtlCol="0"/>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x-none"/>
              <a:t>Edit Master text styles</a:t>
            </a:r>
          </a:p>
        </p:txBody>
      </p:sp>
      <p:sp>
        <p:nvSpPr>
          <p:cNvPr id="4" name="Date Placeholder 3">
            <a:extLst>
              <a:ext uri="{FF2B5EF4-FFF2-40B4-BE49-F238E27FC236}">
                <a16:creationId xmlns:a16="http://schemas.microsoft.com/office/drawing/2014/main" id="{DE354A65-4792-4B18-B5BB-7EB095415DB4}"/>
              </a:ext>
            </a:extLst>
          </p:cNvPr>
          <p:cNvSpPr>
            <a:spLocks noGrp="1"/>
          </p:cNvSpPr>
          <p:nvPr>
            <p:ph type="dt" sz="half" idx="10"/>
          </p:nvPr>
        </p:nvSpPr>
        <p:spPr>
          <a:xfrm>
            <a:off x="838200" y="6356350"/>
            <a:ext cx="2743200" cy="365125"/>
          </a:xfrm>
          <a:prstGeom prst="rect">
            <a:avLst/>
          </a:prstGeom>
        </p:spPr>
        <p:txBody>
          <a:bodyPr rtlCol="0"/>
          <a:lstStyle/>
          <a:p>
            <a:pPr rtl="0"/>
            <a:endParaRPr lang="en-US" dirty="0"/>
          </a:p>
        </p:txBody>
      </p:sp>
      <p:sp>
        <p:nvSpPr>
          <p:cNvPr id="5" name="Footer Placeholder 4">
            <a:extLst>
              <a:ext uri="{FF2B5EF4-FFF2-40B4-BE49-F238E27FC236}">
                <a16:creationId xmlns:a16="http://schemas.microsoft.com/office/drawing/2014/main" id="{3E96D2B0-81D9-4B8E-B52D-44E8FAB87445}"/>
              </a:ext>
            </a:extLst>
          </p:cNvPr>
          <p:cNvSpPr>
            <a:spLocks noGrp="1"/>
          </p:cNvSpPr>
          <p:nvPr>
            <p:ph type="ftr" sz="quarter" idx="11"/>
          </p:nvPr>
        </p:nvSpPr>
        <p:spPr>
          <a:xfrm>
            <a:off x="4038600" y="6356350"/>
            <a:ext cx="4114800" cy="365125"/>
          </a:xfrm>
          <a:prstGeom prst="rect">
            <a:avLst/>
          </a:prstGeom>
        </p:spPr>
        <p:txBody>
          <a:bodyPr rtlCol="0"/>
          <a:lstStyle/>
          <a:p>
            <a:pPr rtl="0"/>
            <a:endParaRPr lang="en-US" dirty="0"/>
          </a:p>
        </p:txBody>
      </p:sp>
      <p:sp>
        <p:nvSpPr>
          <p:cNvPr id="6" name="Slide Number Placeholder 5">
            <a:extLst>
              <a:ext uri="{FF2B5EF4-FFF2-40B4-BE49-F238E27FC236}">
                <a16:creationId xmlns:a16="http://schemas.microsoft.com/office/drawing/2014/main" id="{D1A75D42-6C63-490D-80AD-DBA9BB33DDC5}"/>
              </a:ext>
            </a:extLst>
          </p:cNvPr>
          <p:cNvSpPr>
            <a:spLocks noGrp="1"/>
          </p:cNvSpPr>
          <p:nvPr>
            <p:ph type="sldNum" sz="quarter" idx="12"/>
          </p:nvPr>
        </p:nvSpPr>
        <p:spPr/>
        <p:txBody>
          <a:bodyPr rtlCol="0"/>
          <a:lstStyle/>
          <a:p>
            <a:pPr rtl="0"/>
            <a:fld id="{844A7B69-93E2-4D34-896D-EFDD7F03AB74}" type="slidenum">
              <a:rPr lang="en-US" smtClean="0"/>
              <a:t>‹#›</a:t>
            </a:fld>
            <a:endParaRPr lang="en-US"/>
          </a:p>
        </p:txBody>
      </p:sp>
    </p:spTree>
    <p:extLst>
      <p:ext uri="{BB962C8B-B14F-4D97-AF65-F5344CB8AC3E}">
        <p14:creationId xmlns:p14="http://schemas.microsoft.com/office/powerpoint/2010/main" val="35406287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CD1462-2006-4ED5-BDCC-6D9A5809EB6A}"/>
              </a:ext>
            </a:extLst>
          </p:cNvPr>
          <p:cNvSpPr>
            <a:spLocks noGrp="1"/>
          </p:cNvSpPr>
          <p:nvPr>
            <p:ph type="title"/>
          </p:nvPr>
        </p:nvSpPr>
        <p:spPr/>
        <p:txBody>
          <a:bodyPr rtlCol="0"/>
          <a:lstStyle/>
          <a:p>
            <a:pPr rtl="0"/>
            <a:r>
              <a:rPr lang="x-none"/>
              <a:t>Click to edit Master title style</a:t>
            </a:r>
          </a:p>
        </p:txBody>
      </p:sp>
      <p:sp>
        <p:nvSpPr>
          <p:cNvPr id="3" name="Content Placeholder 2">
            <a:extLst>
              <a:ext uri="{FF2B5EF4-FFF2-40B4-BE49-F238E27FC236}">
                <a16:creationId xmlns:a16="http://schemas.microsoft.com/office/drawing/2014/main" id="{FBEE73D7-E61E-450E-9733-7A7F2F9A6B87}"/>
              </a:ext>
            </a:extLst>
          </p:cNvPr>
          <p:cNvSpPr>
            <a:spLocks noGrp="1"/>
          </p:cNvSpPr>
          <p:nvPr>
            <p:ph sz="half" idx="1"/>
          </p:nvPr>
        </p:nvSpPr>
        <p:spPr>
          <a:xfrm>
            <a:off x="838200" y="1825625"/>
            <a:ext cx="5181600" cy="4351338"/>
          </a:xfrm>
        </p:spPr>
        <p:txBody>
          <a:bodyPr rtlCol="0"/>
          <a:lstStyle/>
          <a:p>
            <a:pPr lvl="0" rtl="0"/>
            <a:r>
              <a:rPr lang="x-none"/>
              <a:t>Edit Master text styles</a:t>
            </a:r>
          </a:p>
          <a:p>
            <a:pPr lvl="1" rtl="0"/>
            <a:r>
              <a:rPr lang="x-none"/>
              <a:t>Second level</a:t>
            </a:r>
          </a:p>
          <a:p>
            <a:pPr lvl="2" rtl="0"/>
            <a:r>
              <a:rPr lang="x-none"/>
              <a:t>Third level</a:t>
            </a:r>
          </a:p>
          <a:p>
            <a:pPr lvl="3" rtl="0"/>
            <a:r>
              <a:rPr lang="x-none"/>
              <a:t>Fourth level</a:t>
            </a:r>
          </a:p>
          <a:p>
            <a:pPr lvl="4" rtl="0"/>
            <a:r>
              <a:rPr lang="x-none"/>
              <a:t>Fifth level</a:t>
            </a:r>
          </a:p>
        </p:txBody>
      </p:sp>
      <p:sp>
        <p:nvSpPr>
          <p:cNvPr id="4" name="Content Placeholder 3">
            <a:extLst>
              <a:ext uri="{FF2B5EF4-FFF2-40B4-BE49-F238E27FC236}">
                <a16:creationId xmlns:a16="http://schemas.microsoft.com/office/drawing/2014/main" id="{E71922C8-6AD4-463D-BAF9-56423D1C3517}"/>
              </a:ext>
            </a:extLst>
          </p:cNvPr>
          <p:cNvSpPr>
            <a:spLocks noGrp="1"/>
          </p:cNvSpPr>
          <p:nvPr>
            <p:ph sz="half" idx="2"/>
          </p:nvPr>
        </p:nvSpPr>
        <p:spPr>
          <a:xfrm>
            <a:off x="6172200" y="1825625"/>
            <a:ext cx="5181600" cy="4351338"/>
          </a:xfrm>
        </p:spPr>
        <p:txBody>
          <a:bodyPr rtlCol="0"/>
          <a:lstStyle/>
          <a:p>
            <a:pPr lvl="0" rtl="0"/>
            <a:r>
              <a:rPr lang="x-none"/>
              <a:t>Edit Master text styles</a:t>
            </a:r>
          </a:p>
          <a:p>
            <a:pPr lvl="1" rtl="0"/>
            <a:r>
              <a:rPr lang="x-none"/>
              <a:t>Second level</a:t>
            </a:r>
          </a:p>
          <a:p>
            <a:pPr lvl="2" rtl="0"/>
            <a:r>
              <a:rPr lang="x-none"/>
              <a:t>Third level</a:t>
            </a:r>
          </a:p>
          <a:p>
            <a:pPr lvl="3" rtl="0"/>
            <a:r>
              <a:rPr lang="x-none"/>
              <a:t>Fourth level</a:t>
            </a:r>
          </a:p>
          <a:p>
            <a:pPr lvl="4" rtl="0"/>
            <a:r>
              <a:rPr lang="x-none"/>
              <a:t>Fifth level</a:t>
            </a:r>
          </a:p>
        </p:txBody>
      </p:sp>
      <p:sp>
        <p:nvSpPr>
          <p:cNvPr id="5" name="Date Placeholder 4">
            <a:extLst>
              <a:ext uri="{FF2B5EF4-FFF2-40B4-BE49-F238E27FC236}">
                <a16:creationId xmlns:a16="http://schemas.microsoft.com/office/drawing/2014/main" id="{63751F0E-AA9C-4F37-99A9-A75CF66B4D41}"/>
              </a:ext>
            </a:extLst>
          </p:cNvPr>
          <p:cNvSpPr>
            <a:spLocks noGrp="1"/>
          </p:cNvSpPr>
          <p:nvPr>
            <p:ph type="dt" sz="half" idx="10"/>
          </p:nvPr>
        </p:nvSpPr>
        <p:spPr>
          <a:xfrm>
            <a:off x="838200" y="6356350"/>
            <a:ext cx="2743200" cy="365125"/>
          </a:xfrm>
          <a:prstGeom prst="rect">
            <a:avLst/>
          </a:prstGeom>
        </p:spPr>
        <p:txBody>
          <a:bodyPr rtlCol="0"/>
          <a:lstStyle/>
          <a:p>
            <a:pPr rtl="0"/>
            <a:endParaRPr lang="en-US" dirty="0"/>
          </a:p>
        </p:txBody>
      </p:sp>
      <p:sp>
        <p:nvSpPr>
          <p:cNvPr id="6" name="Footer Placeholder 5">
            <a:extLst>
              <a:ext uri="{FF2B5EF4-FFF2-40B4-BE49-F238E27FC236}">
                <a16:creationId xmlns:a16="http://schemas.microsoft.com/office/drawing/2014/main" id="{F70BBA42-5B58-4DF0-8925-28B952D62342}"/>
              </a:ext>
            </a:extLst>
          </p:cNvPr>
          <p:cNvSpPr>
            <a:spLocks noGrp="1"/>
          </p:cNvSpPr>
          <p:nvPr>
            <p:ph type="ftr" sz="quarter" idx="11"/>
          </p:nvPr>
        </p:nvSpPr>
        <p:spPr>
          <a:xfrm>
            <a:off x="4038600" y="6356350"/>
            <a:ext cx="4114800" cy="365125"/>
          </a:xfrm>
          <a:prstGeom prst="rect">
            <a:avLst/>
          </a:prstGeom>
        </p:spPr>
        <p:txBody>
          <a:bodyPr rtlCol="0"/>
          <a:lstStyle/>
          <a:p>
            <a:pPr rtl="0"/>
            <a:endParaRPr lang="en-US" dirty="0"/>
          </a:p>
        </p:txBody>
      </p:sp>
      <p:sp>
        <p:nvSpPr>
          <p:cNvPr id="7" name="Slide Number Placeholder 6">
            <a:extLst>
              <a:ext uri="{FF2B5EF4-FFF2-40B4-BE49-F238E27FC236}">
                <a16:creationId xmlns:a16="http://schemas.microsoft.com/office/drawing/2014/main" id="{11BE2168-C511-44DB-9B05-6E53F0ECEA56}"/>
              </a:ext>
            </a:extLst>
          </p:cNvPr>
          <p:cNvSpPr>
            <a:spLocks noGrp="1"/>
          </p:cNvSpPr>
          <p:nvPr>
            <p:ph type="sldNum" sz="quarter" idx="12"/>
          </p:nvPr>
        </p:nvSpPr>
        <p:spPr/>
        <p:txBody>
          <a:bodyPr rtlCol="0"/>
          <a:lstStyle/>
          <a:p>
            <a:pPr rtl="0"/>
            <a:fld id="{844A7B69-93E2-4D34-896D-EFDD7F03AB74}" type="slidenum">
              <a:rPr lang="en-US" smtClean="0"/>
              <a:t>‹#›</a:t>
            </a:fld>
            <a:endParaRPr lang="en-US"/>
          </a:p>
        </p:txBody>
      </p:sp>
    </p:spTree>
    <p:extLst>
      <p:ext uri="{BB962C8B-B14F-4D97-AF65-F5344CB8AC3E}">
        <p14:creationId xmlns:p14="http://schemas.microsoft.com/office/powerpoint/2010/main" val="16709018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999D86-8A55-488A-AA2F-4C5A805496C2}"/>
              </a:ext>
            </a:extLst>
          </p:cNvPr>
          <p:cNvSpPr>
            <a:spLocks noGrp="1"/>
          </p:cNvSpPr>
          <p:nvPr>
            <p:ph type="title"/>
          </p:nvPr>
        </p:nvSpPr>
        <p:spPr>
          <a:xfrm>
            <a:off x="839788" y="365125"/>
            <a:ext cx="10515600" cy="1325563"/>
          </a:xfrm>
        </p:spPr>
        <p:txBody>
          <a:bodyPr rtlCol="0"/>
          <a:lstStyle/>
          <a:p>
            <a:pPr rtl="0"/>
            <a:r>
              <a:rPr lang="x-none"/>
              <a:t>Click to edit Master title style</a:t>
            </a:r>
          </a:p>
        </p:txBody>
      </p:sp>
      <p:sp>
        <p:nvSpPr>
          <p:cNvPr id="3" name="Text Placeholder 2">
            <a:extLst>
              <a:ext uri="{FF2B5EF4-FFF2-40B4-BE49-F238E27FC236}">
                <a16:creationId xmlns:a16="http://schemas.microsoft.com/office/drawing/2014/main" id="{0A020FAD-D74C-49C7-A756-D1E5D3096B17}"/>
              </a:ext>
            </a:extLst>
          </p:cNvPr>
          <p:cNvSpPr>
            <a:spLocks noGrp="1"/>
          </p:cNvSpPr>
          <p:nvPr>
            <p:ph type="body" idx="1"/>
          </p:nvPr>
        </p:nvSpPr>
        <p:spPr>
          <a:xfrm>
            <a:off x="839788" y="1681163"/>
            <a:ext cx="5157787" cy="82391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x-none"/>
              <a:t>Edit Master text styles</a:t>
            </a:r>
          </a:p>
        </p:txBody>
      </p:sp>
      <p:sp>
        <p:nvSpPr>
          <p:cNvPr id="4" name="Content Placeholder 3">
            <a:extLst>
              <a:ext uri="{FF2B5EF4-FFF2-40B4-BE49-F238E27FC236}">
                <a16:creationId xmlns:a16="http://schemas.microsoft.com/office/drawing/2014/main" id="{44CADBAA-90D5-493E-A801-3AAEDECEC808}"/>
              </a:ext>
            </a:extLst>
          </p:cNvPr>
          <p:cNvSpPr>
            <a:spLocks noGrp="1"/>
          </p:cNvSpPr>
          <p:nvPr>
            <p:ph sz="half" idx="2"/>
          </p:nvPr>
        </p:nvSpPr>
        <p:spPr>
          <a:xfrm>
            <a:off x="839788" y="2505075"/>
            <a:ext cx="5157787" cy="3684588"/>
          </a:xfrm>
        </p:spPr>
        <p:txBody>
          <a:bodyPr rtlCol="0"/>
          <a:lstStyle/>
          <a:p>
            <a:pPr lvl="0" rtl="0"/>
            <a:r>
              <a:rPr lang="x-none"/>
              <a:t>Edit Master text styles</a:t>
            </a:r>
          </a:p>
          <a:p>
            <a:pPr lvl="1" rtl="0"/>
            <a:r>
              <a:rPr lang="x-none"/>
              <a:t>Second level</a:t>
            </a:r>
          </a:p>
          <a:p>
            <a:pPr lvl="2" rtl="0"/>
            <a:r>
              <a:rPr lang="x-none"/>
              <a:t>Third level</a:t>
            </a:r>
          </a:p>
          <a:p>
            <a:pPr lvl="3" rtl="0"/>
            <a:r>
              <a:rPr lang="x-none"/>
              <a:t>Fourth level</a:t>
            </a:r>
          </a:p>
          <a:p>
            <a:pPr lvl="4" rtl="0"/>
            <a:r>
              <a:rPr lang="x-none"/>
              <a:t>Fifth level</a:t>
            </a:r>
          </a:p>
        </p:txBody>
      </p:sp>
      <p:sp>
        <p:nvSpPr>
          <p:cNvPr id="5" name="Text Placeholder 4">
            <a:extLst>
              <a:ext uri="{FF2B5EF4-FFF2-40B4-BE49-F238E27FC236}">
                <a16:creationId xmlns:a16="http://schemas.microsoft.com/office/drawing/2014/main" id="{08B81075-3BCD-48A1-89F0-4B96BBD0486C}"/>
              </a:ext>
            </a:extLst>
          </p:cNvPr>
          <p:cNvSpPr>
            <a:spLocks noGrp="1"/>
          </p:cNvSpPr>
          <p:nvPr>
            <p:ph type="body" sz="quarter" idx="3"/>
          </p:nvPr>
        </p:nvSpPr>
        <p:spPr>
          <a:xfrm>
            <a:off x="6172200" y="1681163"/>
            <a:ext cx="5183188" cy="82391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x-none"/>
              <a:t>Edit Master text styles</a:t>
            </a:r>
          </a:p>
        </p:txBody>
      </p:sp>
      <p:sp>
        <p:nvSpPr>
          <p:cNvPr id="6" name="Content Placeholder 5">
            <a:extLst>
              <a:ext uri="{FF2B5EF4-FFF2-40B4-BE49-F238E27FC236}">
                <a16:creationId xmlns:a16="http://schemas.microsoft.com/office/drawing/2014/main" id="{5D93397D-3C00-4B0C-A381-4AF933FEBE8E}"/>
              </a:ext>
            </a:extLst>
          </p:cNvPr>
          <p:cNvSpPr>
            <a:spLocks noGrp="1"/>
          </p:cNvSpPr>
          <p:nvPr>
            <p:ph sz="quarter" idx="4"/>
          </p:nvPr>
        </p:nvSpPr>
        <p:spPr>
          <a:xfrm>
            <a:off x="6172200" y="2505075"/>
            <a:ext cx="5183188" cy="3684588"/>
          </a:xfrm>
        </p:spPr>
        <p:txBody>
          <a:bodyPr rtlCol="0"/>
          <a:lstStyle/>
          <a:p>
            <a:pPr lvl="0" rtl="0"/>
            <a:r>
              <a:rPr lang="x-none"/>
              <a:t>Edit Master text styles</a:t>
            </a:r>
          </a:p>
          <a:p>
            <a:pPr lvl="1" rtl="0"/>
            <a:r>
              <a:rPr lang="x-none"/>
              <a:t>Second level</a:t>
            </a:r>
          </a:p>
          <a:p>
            <a:pPr lvl="2" rtl="0"/>
            <a:r>
              <a:rPr lang="x-none"/>
              <a:t>Third level</a:t>
            </a:r>
          </a:p>
          <a:p>
            <a:pPr lvl="3" rtl="0"/>
            <a:r>
              <a:rPr lang="x-none"/>
              <a:t>Fourth level</a:t>
            </a:r>
          </a:p>
          <a:p>
            <a:pPr lvl="4" rtl="0"/>
            <a:r>
              <a:rPr lang="x-none"/>
              <a:t>Fifth level</a:t>
            </a:r>
          </a:p>
        </p:txBody>
      </p:sp>
      <p:sp>
        <p:nvSpPr>
          <p:cNvPr id="7" name="Date Placeholder 6">
            <a:extLst>
              <a:ext uri="{FF2B5EF4-FFF2-40B4-BE49-F238E27FC236}">
                <a16:creationId xmlns:a16="http://schemas.microsoft.com/office/drawing/2014/main" id="{25AF1BFB-D59F-4EA2-AA66-BEBBDA7B1D0B}"/>
              </a:ext>
            </a:extLst>
          </p:cNvPr>
          <p:cNvSpPr>
            <a:spLocks noGrp="1"/>
          </p:cNvSpPr>
          <p:nvPr>
            <p:ph type="dt" sz="half" idx="10"/>
          </p:nvPr>
        </p:nvSpPr>
        <p:spPr>
          <a:xfrm>
            <a:off x="838200" y="6356350"/>
            <a:ext cx="2743200" cy="365125"/>
          </a:xfrm>
          <a:prstGeom prst="rect">
            <a:avLst/>
          </a:prstGeom>
        </p:spPr>
        <p:txBody>
          <a:bodyPr rtlCol="0"/>
          <a:lstStyle/>
          <a:p>
            <a:pPr rtl="0"/>
            <a:endParaRPr lang="en-US" dirty="0"/>
          </a:p>
        </p:txBody>
      </p:sp>
      <p:sp>
        <p:nvSpPr>
          <p:cNvPr id="8" name="Footer Placeholder 7">
            <a:extLst>
              <a:ext uri="{FF2B5EF4-FFF2-40B4-BE49-F238E27FC236}">
                <a16:creationId xmlns:a16="http://schemas.microsoft.com/office/drawing/2014/main" id="{A580BF20-0EB0-4B60-AF90-F7EBF00E3593}"/>
              </a:ext>
            </a:extLst>
          </p:cNvPr>
          <p:cNvSpPr>
            <a:spLocks noGrp="1"/>
          </p:cNvSpPr>
          <p:nvPr>
            <p:ph type="ftr" sz="quarter" idx="11"/>
          </p:nvPr>
        </p:nvSpPr>
        <p:spPr>
          <a:xfrm>
            <a:off x="4038600" y="6356350"/>
            <a:ext cx="4114800" cy="365125"/>
          </a:xfrm>
          <a:prstGeom prst="rect">
            <a:avLst/>
          </a:prstGeom>
        </p:spPr>
        <p:txBody>
          <a:bodyPr rtlCol="0"/>
          <a:lstStyle/>
          <a:p>
            <a:pPr rtl="0"/>
            <a:endParaRPr lang="en-US" dirty="0"/>
          </a:p>
        </p:txBody>
      </p:sp>
      <p:sp>
        <p:nvSpPr>
          <p:cNvPr id="9" name="Slide Number Placeholder 8">
            <a:extLst>
              <a:ext uri="{FF2B5EF4-FFF2-40B4-BE49-F238E27FC236}">
                <a16:creationId xmlns:a16="http://schemas.microsoft.com/office/drawing/2014/main" id="{3947694B-7540-4560-AAA1-BB7137AC1512}"/>
              </a:ext>
            </a:extLst>
          </p:cNvPr>
          <p:cNvSpPr>
            <a:spLocks noGrp="1"/>
          </p:cNvSpPr>
          <p:nvPr>
            <p:ph type="sldNum" sz="quarter" idx="12"/>
          </p:nvPr>
        </p:nvSpPr>
        <p:spPr/>
        <p:txBody>
          <a:bodyPr rtlCol="0"/>
          <a:lstStyle/>
          <a:p>
            <a:pPr rtl="0"/>
            <a:fld id="{844A7B69-93E2-4D34-896D-EFDD7F03AB74}" type="slidenum">
              <a:rPr lang="en-US" smtClean="0"/>
              <a:t>‹#›</a:t>
            </a:fld>
            <a:endParaRPr lang="en-US"/>
          </a:p>
        </p:txBody>
      </p:sp>
    </p:spTree>
    <p:extLst>
      <p:ext uri="{BB962C8B-B14F-4D97-AF65-F5344CB8AC3E}">
        <p14:creationId xmlns:p14="http://schemas.microsoft.com/office/powerpoint/2010/main" val="11254872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3B8AB-ED4A-4838-8099-2B19B7B6046C}"/>
              </a:ext>
            </a:extLst>
          </p:cNvPr>
          <p:cNvSpPr>
            <a:spLocks noGrp="1"/>
          </p:cNvSpPr>
          <p:nvPr>
            <p:ph type="title"/>
          </p:nvPr>
        </p:nvSpPr>
        <p:spPr/>
        <p:txBody>
          <a:bodyPr rtlCol="0"/>
          <a:lstStyle/>
          <a:p>
            <a:pPr rtl="0"/>
            <a:r>
              <a:rPr lang="x-none"/>
              <a:t>Click to edit Master title style</a:t>
            </a:r>
          </a:p>
        </p:txBody>
      </p:sp>
      <p:sp>
        <p:nvSpPr>
          <p:cNvPr id="3" name="Date Placeholder 2">
            <a:extLst>
              <a:ext uri="{FF2B5EF4-FFF2-40B4-BE49-F238E27FC236}">
                <a16:creationId xmlns:a16="http://schemas.microsoft.com/office/drawing/2014/main" id="{A440E884-BCDC-45DB-8066-2C54182DD484}"/>
              </a:ext>
            </a:extLst>
          </p:cNvPr>
          <p:cNvSpPr>
            <a:spLocks noGrp="1"/>
          </p:cNvSpPr>
          <p:nvPr>
            <p:ph type="dt" sz="half" idx="10"/>
          </p:nvPr>
        </p:nvSpPr>
        <p:spPr>
          <a:xfrm>
            <a:off x="838200" y="6356350"/>
            <a:ext cx="2743200" cy="365125"/>
          </a:xfrm>
          <a:prstGeom prst="rect">
            <a:avLst/>
          </a:prstGeom>
        </p:spPr>
        <p:txBody>
          <a:bodyPr rtlCol="0"/>
          <a:lstStyle/>
          <a:p>
            <a:pPr rtl="0"/>
            <a:endParaRPr lang="en-US" dirty="0"/>
          </a:p>
        </p:txBody>
      </p:sp>
      <p:sp>
        <p:nvSpPr>
          <p:cNvPr id="4" name="Footer Placeholder 3">
            <a:extLst>
              <a:ext uri="{FF2B5EF4-FFF2-40B4-BE49-F238E27FC236}">
                <a16:creationId xmlns:a16="http://schemas.microsoft.com/office/drawing/2014/main" id="{581A4611-CBBF-4900-B61A-21A49E1D358E}"/>
              </a:ext>
            </a:extLst>
          </p:cNvPr>
          <p:cNvSpPr>
            <a:spLocks noGrp="1"/>
          </p:cNvSpPr>
          <p:nvPr>
            <p:ph type="ftr" sz="quarter" idx="11"/>
          </p:nvPr>
        </p:nvSpPr>
        <p:spPr>
          <a:xfrm>
            <a:off x="4038600" y="6356350"/>
            <a:ext cx="4114800" cy="365125"/>
          </a:xfrm>
          <a:prstGeom prst="rect">
            <a:avLst/>
          </a:prstGeom>
        </p:spPr>
        <p:txBody>
          <a:bodyPr rtlCol="0"/>
          <a:lstStyle/>
          <a:p>
            <a:pPr rtl="0"/>
            <a:endParaRPr lang="en-US" dirty="0"/>
          </a:p>
        </p:txBody>
      </p:sp>
      <p:sp>
        <p:nvSpPr>
          <p:cNvPr id="5" name="Slide Number Placeholder 4">
            <a:extLst>
              <a:ext uri="{FF2B5EF4-FFF2-40B4-BE49-F238E27FC236}">
                <a16:creationId xmlns:a16="http://schemas.microsoft.com/office/drawing/2014/main" id="{2D1A0E02-7062-4FF2-9A13-0BC63338E995}"/>
              </a:ext>
            </a:extLst>
          </p:cNvPr>
          <p:cNvSpPr>
            <a:spLocks noGrp="1"/>
          </p:cNvSpPr>
          <p:nvPr>
            <p:ph type="sldNum" sz="quarter" idx="12"/>
          </p:nvPr>
        </p:nvSpPr>
        <p:spPr/>
        <p:txBody>
          <a:bodyPr rtlCol="0"/>
          <a:lstStyle/>
          <a:p>
            <a:pPr rtl="0"/>
            <a:fld id="{844A7B69-93E2-4D34-896D-EFDD7F03AB74}" type="slidenum">
              <a:rPr lang="en-US" smtClean="0"/>
              <a:t>‹#›</a:t>
            </a:fld>
            <a:endParaRPr lang="en-US"/>
          </a:p>
        </p:txBody>
      </p:sp>
    </p:spTree>
    <p:extLst>
      <p:ext uri="{BB962C8B-B14F-4D97-AF65-F5344CB8AC3E}">
        <p14:creationId xmlns:p14="http://schemas.microsoft.com/office/powerpoint/2010/main" val="6784832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BA44D34-46FB-4991-A50F-779579D3A1C7}"/>
              </a:ext>
            </a:extLst>
          </p:cNvPr>
          <p:cNvSpPr>
            <a:spLocks noGrp="1"/>
          </p:cNvSpPr>
          <p:nvPr>
            <p:ph type="dt" sz="half" idx="10"/>
          </p:nvPr>
        </p:nvSpPr>
        <p:spPr>
          <a:xfrm>
            <a:off x="838200" y="6356350"/>
            <a:ext cx="2743200" cy="365125"/>
          </a:xfrm>
          <a:prstGeom prst="rect">
            <a:avLst/>
          </a:prstGeom>
        </p:spPr>
        <p:txBody>
          <a:bodyPr rtlCol="0"/>
          <a:lstStyle>
            <a:lvl1pPr>
              <a:defRPr/>
            </a:lvl1pPr>
          </a:lstStyle>
          <a:p>
            <a:pPr rtl="0"/>
            <a:endParaRPr lang="en-US" dirty="0"/>
          </a:p>
        </p:txBody>
      </p:sp>
      <p:sp>
        <p:nvSpPr>
          <p:cNvPr id="3" name="Footer Placeholder 2">
            <a:extLst>
              <a:ext uri="{FF2B5EF4-FFF2-40B4-BE49-F238E27FC236}">
                <a16:creationId xmlns:a16="http://schemas.microsoft.com/office/drawing/2014/main" id="{C9F00193-3353-4D29-8E1E-307817964BF6}"/>
              </a:ext>
            </a:extLst>
          </p:cNvPr>
          <p:cNvSpPr>
            <a:spLocks noGrp="1"/>
          </p:cNvSpPr>
          <p:nvPr>
            <p:ph type="ftr" sz="quarter" idx="11"/>
          </p:nvPr>
        </p:nvSpPr>
        <p:spPr>
          <a:xfrm>
            <a:off x="4038600" y="6356350"/>
            <a:ext cx="4114800" cy="365125"/>
          </a:xfrm>
          <a:prstGeom prst="rect">
            <a:avLst/>
          </a:prstGeom>
        </p:spPr>
        <p:txBody>
          <a:bodyPr rtlCol="0"/>
          <a:lstStyle/>
          <a:p>
            <a:pPr rtl="0"/>
            <a:endParaRPr lang="en-US" dirty="0"/>
          </a:p>
        </p:txBody>
      </p:sp>
      <p:sp>
        <p:nvSpPr>
          <p:cNvPr id="4" name="Slide Number Placeholder 3">
            <a:extLst>
              <a:ext uri="{FF2B5EF4-FFF2-40B4-BE49-F238E27FC236}">
                <a16:creationId xmlns:a16="http://schemas.microsoft.com/office/drawing/2014/main" id="{AAFAEFF6-57FD-407B-B5C9-8872BBB4AF9A}"/>
              </a:ext>
            </a:extLst>
          </p:cNvPr>
          <p:cNvSpPr>
            <a:spLocks noGrp="1"/>
          </p:cNvSpPr>
          <p:nvPr>
            <p:ph type="sldNum" sz="quarter" idx="12"/>
          </p:nvPr>
        </p:nvSpPr>
        <p:spPr/>
        <p:txBody>
          <a:bodyPr rtlCol="0"/>
          <a:lstStyle/>
          <a:p>
            <a:pPr rtl="0"/>
            <a:fld id="{844A7B69-93E2-4D34-896D-EFDD7F03AB74}" type="slidenum">
              <a:rPr lang="en-US" smtClean="0"/>
              <a:t>‹#›</a:t>
            </a:fld>
            <a:endParaRPr lang="en-US"/>
          </a:p>
        </p:txBody>
      </p:sp>
    </p:spTree>
    <p:extLst>
      <p:ext uri="{BB962C8B-B14F-4D97-AF65-F5344CB8AC3E}">
        <p14:creationId xmlns:p14="http://schemas.microsoft.com/office/powerpoint/2010/main" val="27216126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984BCA-96F9-4711-948A-8E005F362F1A}"/>
              </a:ext>
            </a:extLst>
          </p:cNvPr>
          <p:cNvSpPr>
            <a:spLocks noGrp="1"/>
          </p:cNvSpPr>
          <p:nvPr>
            <p:ph type="title"/>
          </p:nvPr>
        </p:nvSpPr>
        <p:spPr>
          <a:xfrm>
            <a:off x="839788" y="457200"/>
            <a:ext cx="3932237" cy="1600200"/>
          </a:xfrm>
        </p:spPr>
        <p:txBody>
          <a:bodyPr rtlCol="0" anchor="b"/>
          <a:lstStyle>
            <a:lvl1pPr>
              <a:defRPr sz="3200"/>
            </a:lvl1pPr>
          </a:lstStyle>
          <a:p>
            <a:pPr rtl="0"/>
            <a:r>
              <a:rPr lang="x-none"/>
              <a:t>Click to edit Master title style</a:t>
            </a:r>
          </a:p>
        </p:txBody>
      </p:sp>
      <p:sp>
        <p:nvSpPr>
          <p:cNvPr id="3" name="Content Placeholder 2">
            <a:extLst>
              <a:ext uri="{FF2B5EF4-FFF2-40B4-BE49-F238E27FC236}">
                <a16:creationId xmlns:a16="http://schemas.microsoft.com/office/drawing/2014/main" id="{0AF9FB24-6A3F-4E3B-A230-AA41EA93E1FF}"/>
              </a:ext>
            </a:extLst>
          </p:cNvPr>
          <p:cNvSpPr>
            <a:spLocks noGrp="1"/>
          </p:cNvSpPr>
          <p:nvPr>
            <p:ph idx="1"/>
          </p:nvPr>
        </p:nvSpPr>
        <p:spPr>
          <a:xfrm>
            <a:off x="5183188" y="987425"/>
            <a:ext cx="6172200" cy="4873625"/>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rtl="0"/>
            <a:r>
              <a:rPr lang="x-none"/>
              <a:t>Edit Master text styles</a:t>
            </a:r>
          </a:p>
          <a:p>
            <a:pPr lvl="1" rtl="0"/>
            <a:r>
              <a:rPr lang="x-none"/>
              <a:t>Second level</a:t>
            </a:r>
          </a:p>
          <a:p>
            <a:pPr lvl="2" rtl="0"/>
            <a:r>
              <a:rPr lang="x-none"/>
              <a:t>Third level</a:t>
            </a:r>
          </a:p>
          <a:p>
            <a:pPr lvl="3" rtl="0"/>
            <a:r>
              <a:rPr lang="x-none"/>
              <a:t>Fourth level</a:t>
            </a:r>
          </a:p>
          <a:p>
            <a:pPr lvl="4" rtl="0"/>
            <a:r>
              <a:rPr lang="x-none"/>
              <a:t>Fifth level</a:t>
            </a:r>
          </a:p>
        </p:txBody>
      </p:sp>
      <p:sp>
        <p:nvSpPr>
          <p:cNvPr id="4" name="Text Placeholder 3">
            <a:extLst>
              <a:ext uri="{FF2B5EF4-FFF2-40B4-BE49-F238E27FC236}">
                <a16:creationId xmlns:a16="http://schemas.microsoft.com/office/drawing/2014/main" id="{90105D71-216A-4480-98FD-72517F970BA9}"/>
              </a:ext>
            </a:extLst>
          </p:cNvPr>
          <p:cNvSpPr>
            <a:spLocks noGrp="1"/>
          </p:cNvSpPr>
          <p:nvPr>
            <p:ph type="body" sz="half" idx="2"/>
          </p:nvPr>
        </p:nvSpPr>
        <p:spPr>
          <a:xfrm>
            <a:off x="839788" y="2057400"/>
            <a:ext cx="3932237" cy="38115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x-none"/>
              <a:t>Edit Master text styles</a:t>
            </a:r>
          </a:p>
        </p:txBody>
      </p:sp>
      <p:sp>
        <p:nvSpPr>
          <p:cNvPr id="5" name="Date Placeholder 4">
            <a:extLst>
              <a:ext uri="{FF2B5EF4-FFF2-40B4-BE49-F238E27FC236}">
                <a16:creationId xmlns:a16="http://schemas.microsoft.com/office/drawing/2014/main" id="{86327057-8A61-4DD2-BE49-31647D2CF3A7}"/>
              </a:ext>
            </a:extLst>
          </p:cNvPr>
          <p:cNvSpPr>
            <a:spLocks noGrp="1"/>
          </p:cNvSpPr>
          <p:nvPr>
            <p:ph type="dt" sz="half" idx="10"/>
          </p:nvPr>
        </p:nvSpPr>
        <p:spPr>
          <a:xfrm>
            <a:off x="838200" y="6356350"/>
            <a:ext cx="2743200" cy="365125"/>
          </a:xfrm>
          <a:prstGeom prst="rect">
            <a:avLst/>
          </a:prstGeom>
        </p:spPr>
        <p:txBody>
          <a:bodyPr rtlCol="0"/>
          <a:lstStyle/>
          <a:p>
            <a:pPr rtl="0"/>
            <a:endParaRPr lang="en-US" dirty="0"/>
          </a:p>
        </p:txBody>
      </p:sp>
      <p:sp>
        <p:nvSpPr>
          <p:cNvPr id="6" name="Footer Placeholder 5">
            <a:extLst>
              <a:ext uri="{FF2B5EF4-FFF2-40B4-BE49-F238E27FC236}">
                <a16:creationId xmlns:a16="http://schemas.microsoft.com/office/drawing/2014/main" id="{F7987FC3-A055-4F80-8714-54388B850341}"/>
              </a:ext>
            </a:extLst>
          </p:cNvPr>
          <p:cNvSpPr>
            <a:spLocks noGrp="1"/>
          </p:cNvSpPr>
          <p:nvPr>
            <p:ph type="ftr" sz="quarter" idx="11"/>
          </p:nvPr>
        </p:nvSpPr>
        <p:spPr>
          <a:xfrm>
            <a:off x="4038600" y="6356350"/>
            <a:ext cx="4114800" cy="365125"/>
          </a:xfrm>
          <a:prstGeom prst="rect">
            <a:avLst/>
          </a:prstGeom>
        </p:spPr>
        <p:txBody>
          <a:bodyPr rtlCol="0"/>
          <a:lstStyle/>
          <a:p>
            <a:pPr rtl="0"/>
            <a:endParaRPr lang="en-US" dirty="0"/>
          </a:p>
        </p:txBody>
      </p:sp>
      <p:sp>
        <p:nvSpPr>
          <p:cNvPr id="7" name="Slide Number Placeholder 6">
            <a:extLst>
              <a:ext uri="{FF2B5EF4-FFF2-40B4-BE49-F238E27FC236}">
                <a16:creationId xmlns:a16="http://schemas.microsoft.com/office/drawing/2014/main" id="{5A5341BD-9EC9-472B-B1DA-AEB2C803C884}"/>
              </a:ext>
            </a:extLst>
          </p:cNvPr>
          <p:cNvSpPr>
            <a:spLocks noGrp="1"/>
          </p:cNvSpPr>
          <p:nvPr>
            <p:ph type="sldNum" sz="quarter" idx="12"/>
          </p:nvPr>
        </p:nvSpPr>
        <p:spPr/>
        <p:txBody>
          <a:bodyPr rtlCol="0"/>
          <a:lstStyle/>
          <a:p>
            <a:pPr rtl="0"/>
            <a:fld id="{844A7B69-93E2-4D34-896D-EFDD7F03AB74}" type="slidenum">
              <a:rPr lang="en-US" smtClean="0"/>
              <a:t>‹#›</a:t>
            </a:fld>
            <a:endParaRPr lang="en-US"/>
          </a:p>
        </p:txBody>
      </p:sp>
    </p:spTree>
    <p:extLst>
      <p:ext uri="{BB962C8B-B14F-4D97-AF65-F5344CB8AC3E}">
        <p14:creationId xmlns:p14="http://schemas.microsoft.com/office/powerpoint/2010/main" val="27529172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C021CC-E0F0-48FC-8C79-914445C572A2}"/>
              </a:ext>
            </a:extLst>
          </p:cNvPr>
          <p:cNvSpPr>
            <a:spLocks noGrp="1"/>
          </p:cNvSpPr>
          <p:nvPr>
            <p:ph type="title"/>
          </p:nvPr>
        </p:nvSpPr>
        <p:spPr>
          <a:xfrm>
            <a:off x="839788" y="457200"/>
            <a:ext cx="3932237" cy="1600200"/>
          </a:xfrm>
        </p:spPr>
        <p:txBody>
          <a:bodyPr rtlCol="0" anchor="b"/>
          <a:lstStyle>
            <a:lvl1pPr>
              <a:defRPr sz="3200"/>
            </a:lvl1pPr>
          </a:lstStyle>
          <a:p>
            <a:pPr rtl="0"/>
            <a:r>
              <a:rPr lang="x-none"/>
              <a:t>Click to edit Master title style</a:t>
            </a:r>
          </a:p>
        </p:txBody>
      </p:sp>
      <p:sp>
        <p:nvSpPr>
          <p:cNvPr id="3" name="Picture Placeholder 2">
            <a:extLst>
              <a:ext uri="{FF2B5EF4-FFF2-40B4-BE49-F238E27FC236}">
                <a16:creationId xmlns:a16="http://schemas.microsoft.com/office/drawing/2014/main" id="{9D349FDD-52EA-4AC5-B58A-BEEBBBAA03CE}"/>
              </a:ext>
            </a:extLst>
          </p:cNvPr>
          <p:cNvSpPr>
            <a:spLocks noGrp="1"/>
          </p:cNvSpPr>
          <p:nvPr>
            <p:ph type="pic" idx="1"/>
          </p:nvPr>
        </p:nvSpPr>
        <p:spPr>
          <a:xfrm>
            <a:off x="5183188" y="987425"/>
            <a:ext cx="6172200" cy="4873625"/>
          </a:xfrm>
        </p:spPr>
        <p:txBody>
          <a:bodyPr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endParaRPr lang="en-US"/>
          </a:p>
        </p:txBody>
      </p:sp>
      <p:sp>
        <p:nvSpPr>
          <p:cNvPr id="4" name="Text Placeholder 3">
            <a:extLst>
              <a:ext uri="{FF2B5EF4-FFF2-40B4-BE49-F238E27FC236}">
                <a16:creationId xmlns:a16="http://schemas.microsoft.com/office/drawing/2014/main" id="{F533205C-CA78-41E8-B3FB-11D215C13826}"/>
              </a:ext>
            </a:extLst>
          </p:cNvPr>
          <p:cNvSpPr>
            <a:spLocks noGrp="1"/>
          </p:cNvSpPr>
          <p:nvPr>
            <p:ph type="body" sz="half" idx="2"/>
          </p:nvPr>
        </p:nvSpPr>
        <p:spPr>
          <a:xfrm>
            <a:off x="839788" y="2057400"/>
            <a:ext cx="3932237" cy="38115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x-none"/>
              <a:t>Edit Master text styles</a:t>
            </a:r>
          </a:p>
        </p:txBody>
      </p:sp>
      <p:sp>
        <p:nvSpPr>
          <p:cNvPr id="5" name="Date Placeholder 4">
            <a:extLst>
              <a:ext uri="{FF2B5EF4-FFF2-40B4-BE49-F238E27FC236}">
                <a16:creationId xmlns:a16="http://schemas.microsoft.com/office/drawing/2014/main" id="{D5F6D38D-C2F8-4010-BF71-4F3216405DDF}"/>
              </a:ext>
            </a:extLst>
          </p:cNvPr>
          <p:cNvSpPr>
            <a:spLocks noGrp="1"/>
          </p:cNvSpPr>
          <p:nvPr>
            <p:ph type="dt" sz="half" idx="10"/>
          </p:nvPr>
        </p:nvSpPr>
        <p:spPr>
          <a:xfrm>
            <a:off x="838200" y="6356350"/>
            <a:ext cx="2743200" cy="365125"/>
          </a:xfrm>
          <a:prstGeom prst="rect">
            <a:avLst/>
          </a:prstGeom>
        </p:spPr>
        <p:txBody>
          <a:bodyPr rtlCol="0"/>
          <a:lstStyle/>
          <a:p>
            <a:pPr rtl="0"/>
            <a:endParaRPr lang="en-US" dirty="0"/>
          </a:p>
        </p:txBody>
      </p:sp>
      <p:sp>
        <p:nvSpPr>
          <p:cNvPr id="6" name="Footer Placeholder 5">
            <a:extLst>
              <a:ext uri="{FF2B5EF4-FFF2-40B4-BE49-F238E27FC236}">
                <a16:creationId xmlns:a16="http://schemas.microsoft.com/office/drawing/2014/main" id="{B3014F70-B60E-4BC8-863B-9BBFF8F4593E}"/>
              </a:ext>
            </a:extLst>
          </p:cNvPr>
          <p:cNvSpPr>
            <a:spLocks noGrp="1"/>
          </p:cNvSpPr>
          <p:nvPr>
            <p:ph type="ftr" sz="quarter" idx="11"/>
          </p:nvPr>
        </p:nvSpPr>
        <p:spPr>
          <a:xfrm>
            <a:off x="4038600" y="6356350"/>
            <a:ext cx="4114800" cy="365125"/>
          </a:xfrm>
          <a:prstGeom prst="rect">
            <a:avLst/>
          </a:prstGeom>
        </p:spPr>
        <p:txBody>
          <a:bodyPr rtlCol="0"/>
          <a:lstStyle/>
          <a:p>
            <a:pPr rtl="0"/>
            <a:endParaRPr lang="en-US" dirty="0"/>
          </a:p>
        </p:txBody>
      </p:sp>
      <p:sp>
        <p:nvSpPr>
          <p:cNvPr id="7" name="Slide Number Placeholder 6">
            <a:extLst>
              <a:ext uri="{FF2B5EF4-FFF2-40B4-BE49-F238E27FC236}">
                <a16:creationId xmlns:a16="http://schemas.microsoft.com/office/drawing/2014/main" id="{1E64C316-BFFF-47B9-BF70-6236B3E7C60C}"/>
              </a:ext>
            </a:extLst>
          </p:cNvPr>
          <p:cNvSpPr>
            <a:spLocks noGrp="1"/>
          </p:cNvSpPr>
          <p:nvPr>
            <p:ph type="sldNum" sz="quarter" idx="12"/>
          </p:nvPr>
        </p:nvSpPr>
        <p:spPr/>
        <p:txBody>
          <a:bodyPr rtlCol="0"/>
          <a:lstStyle/>
          <a:p>
            <a:pPr rtl="0"/>
            <a:fld id="{844A7B69-93E2-4D34-896D-EFDD7F03AB74}" type="slidenum">
              <a:rPr lang="en-US" smtClean="0"/>
              <a:t>‹#›</a:t>
            </a:fld>
            <a:endParaRPr lang="en-US"/>
          </a:p>
        </p:txBody>
      </p:sp>
    </p:spTree>
    <p:extLst>
      <p:ext uri="{BB962C8B-B14F-4D97-AF65-F5344CB8AC3E}">
        <p14:creationId xmlns:p14="http://schemas.microsoft.com/office/powerpoint/2010/main" val="36251947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B5A8B38-1AC9-49B5-B4D0-28104304849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pPr rtl="0"/>
            <a:r>
              <a:rPr lang="x-none"/>
              <a:t>Click to edit Master title style</a:t>
            </a:r>
          </a:p>
        </p:txBody>
      </p:sp>
      <p:sp>
        <p:nvSpPr>
          <p:cNvPr id="3" name="Text Placeholder 2">
            <a:extLst>
              <a:ext uri="{FF2B5EF4-FFF2-40B4-BE49-F238E27FC236}">
                <a16:creationId xmlns:a16="http://schemas.microsoft.com/office/drawing/2014/main" id="{686C7591-32EC-48A8-AFE7-044F88887C8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rtl="0"/>
            <a:r>
              <a:rPr lang="x-none"/>
              <a:t>Edit Master text styles</a:t>
            </a:r>
          </a:p>
          <a:p>
            <a:pPr lvl="1" rtl="0"/>
            <a:r>
              <a:rPr lang="x-none"/>
              <a:t>Second level</a:t>
            </a:r>
          </a:p>
          <a:p>
            <a:pPr lvl="2" rtl="0"/>
            <a:r>
              <a:rPr lang="x-none"/>
              <a:t>Third level</a:t>
            </a:r>
          </a:p>
          <a:p>
            <a:pPr lvl="3" rtl="0"/>
            <a:r>
              <a:rPr lang="x-none"/>
              <a:t>Fourth level</a:t>
            </a:r>
          </a:p>
          <a:p>
            <a:pPr lvl="4" rtl="0"/>
            <a:r>
              <a:rPr lang="x-none"/>
              <a:t>Fifth level</a:t>
            </a:r>
          </a:p>
        </p:txBody>
      </p:sp>
      <p:sp>
        <p:nvSpPr>
          <p:cNvPr id="6" name="Slide Number Placeholder 5">
            <a:extLst>
              <a:ext uri="{FF2B5EF4-FFF2-40B4-BE49-F238E27FC236}">
                <a16:creationId xmlns:a16="http://schemas.microsoft.com/office/drawing/2014/main" id="{C13DB3E8-17D6-4581-8FF7-17893DBE017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rtl="0"/>
            <a:fld id="{844A7B69-93E2-4D34-896D-EFDD7F03AB74}" type="slidenum">
              <a:rPr lang="en-US" smtClean="0"/>
              <a:t>‹#›</a:t>
            </a:fld>
            <a:endParaRPr lang="en-US"/>
          </a:p>
        </p:txBody>
      </p:sp>
    </p:spTree>
    <p:extLst>
      <p:ext uri="{BB962C8B-B14F-4D97-AF65-F5344CB8AC3E}">
        <p14:creationId xmlns:p14="http://schemas.microsoft.com/office/powerpoint/2010/main" val="11589143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dhs.wi.gov/medicare-help" TargetMode="External"/><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jpe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medicare.gov/medicare-and-you" TargetMode="External"/><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3.jpg"/></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jpeg"/></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hyperlink" Target="https://www.medicare.gov/basics/costs/medicare-costs"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hyperlink" Target="https://www.medicare.gov/basics/costs/medicare-costs" TargetMode="Externa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2.png"/><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hyperlink" Target="https://www.medicare.gov/basics/costs/medicare-costs"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hyperlink" Target="https://www.medicare.gov/basics/costs/medicare-costs" TargetMode="Externa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cad=rja&amp;uact=8&amp;ved=0ahUKEwi41N2G5fLKAhXF7iYKHTc8BnkQjRwIBw&amp;url=https://www.pinterest.com/pin/278519558182101666/&amp;psig=AFQjCNGWlTr4fEJcb75u9Cnkh3w84UIxsw&amp;ust=1455385831807792" TargetMode="External"/><Relationship Id="rId2" Type="http://schemas.openxmlformats.org/officeDocument/2006/relationships/notesSlide" Target="../notesSlides/notesSlide26.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14.jpeg"/></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hyperlink" Target="https://dhs.wi.gov/medicare-help" TargetMode="External"/><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1.jpeg"/></Relationships>
</file>

<file path=ppt/slides/_rels/slide3.xml.rels><?xml version="1.0" encoding="UTF-8" standalone="yes"?>
<Relationships xmlns="http://schemas.openxmlformats.org/package/2006/relationships"><Relationship Id="rId3" Type="http://schemas.openxmlformats.org/officeDocument/2006/relationships/hyperlink" Target="https://www.medicare.gov/medicare-and-you"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3.jpg"/></Relationships>
</file>

<file path=ppt/slides/_rels/slide3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www.medicare.gov/medicare-and-you" TargetMode="External"/><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image" Target="../media/image3.jpg"/></Relationships>
</file>

<file path=ppt/slides/_rels/slide3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9.png"/><Relationship Id="rId7" Type="http://schemas.openxmlformats.org/officeDocument/2006/relationships/image" Target="../media/image17.png"/><Relationship Id="rId2" Type="http://schemas.openxmlformats.org/officeDocument/2006/relationships/notesSlide" Target="../notesSlides/notesSlide35.xml"/><Relationship Id="rId1" Type="http://schemas.openxmlformats.org/officeDocument/2006/relationships/slideLayout" Target="../slideLayouts/slideLayout7.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0.png"/></Relationships>
</file>

<file path=ppt/slides/_rels/slide3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jpeg"/></Relationships>
</file>

<file path=ppt/slides/_rels/slide4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0.xml"/><Relationship Id="rId1" Type="http://schemas.openxmlformats.org/officeDocument/2006/relationships/slideLayout" Target="../slideLayouts/slideLayout7.xml"/><Relationship Id="rId4" Type="http://schemas.openxmlformats.org/officeDocument/2006/relationships/hyperlink" Target="https://oci.wi.gov/Pages/Consumers/PI-002.aspx" TargetMode="External"/></Relationships>
</file>

<file path=ppt/slides/_rels/slide4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6.xml"/><Relationship Id="rId1" Type="http://schemas.openxmlformats.org/officeDocument/2006/relationships/slideLayout" Target="../slideLayouts/slideLayout7.xml"/><Relationship Id="rId4" Type="http://schemas.openxmlformats.org/officeDocument/2006/relationships/hyperlink" Target="http://www.medicare.gov/" TargetMode="External"/></Relationships>
</file>

<file path=ppt/slides/_rels/slide47.xml.rels><?xml version="1.0" encoding="UTF-8" standalone="yes"?>
<Relationships xmlns="http://schemas.openxmlformats.org/package/2006/relationships"><Relationship Id="rId3" Type="http://schemas.openxmlformats.org/officeDocument/2006/relationships/hyperlink" Target="https://dhs.wi.gov/medicare-help" TargetMode="External"/><Relationship Id="rId2" Type="http://schemas.openxmlformats.org/officeDocument/2006/relationships/notesSlide" Target="../notesSlides/notesSlide47.xml"/><Relationship Id="rId1" Type="http://schemas.openxmlformats.org/officeDocument/2006/relationships/slideLayout" Target="../slideLayouts/slideLayout7.xml"/><Relationship Id="rId4" Type="http://schemas.openxmlformats.org/officeDocument/2006/relationships/image" Target="../media/image1.jpeg"/></Relationships>
</file>

<file path=ppt/slides/_rels/slide4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ssa.gov/"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hyperlink" Target="https://www.medicare.gov/" TargetMode="External"/><Relationship Id="rId4" Type="http://schemas.openxmlformats.org/officeDocument/2006/relationships/hyperlink" Target="https://secure.ssa.gov/ICON/main.jsp#officeResults" TargetMode="External"/></Relationships>
</file>

<file path=ppt/slides/_rels/slide50.xml.rels><?xml version="1.0" encoding="UTF-8" standalone="yes"?>
<Relationships xmlns="http://schemas.openxmlformats.org/package/2006/relationships"><Relationship Id="rId3" Type="http://schemas.openxmlformats.org/officeDocument/2006/relationships/hyperlink" Target="https://www.medicare.gov/medicare-and-you" TargetMode="External"/><Relationship Id="rId2" Type="http://schemas.openxmlformats.org/officeDocument/2006/relationships/notesSlide" Target="../notesSlides/notesSlide50.xml"/><Relationship Id="rId1" Type="http://schemas.openxmlformats.org/officeDocument/2006/relationships/slideLayout" Target="../slideLayouts/slideLayout7.xml"/><Relationship Id="rId4" Type="http://schemas.openxmlformats.org/officeDocument/2006/relationships/image" Target="../media/image3.jpg"/></Relationships>
</file>

<file path=ppt/slides/_rels/slide5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3.xml"/><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21.png"/></Relationships>
</file>

<file path=ppt/slides/_rels/slide5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4.xml"/><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21.png"/></Relationships>
</file>

<file path=ppt/slides/_rels/slide5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5.xml"/><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21.png"/></Relationships>
</file>

<file path=ppt/slides/_rels/slide5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6.xml"/><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21.png"/></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58.xml"/><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image" Target="../media/image24.jpeg"/></Relationships>
</file>

<file path=ppt/slides/_rels/slide59.xml.rels><?xml version="1.0" encoding="UTF-8" standalone="yes"?>
<Relationships xmlns="http://schemas.openxmlformats.org/package/2006/relationships"><Relationship Id="rId3" Type="http://schemas.openxmlformats.org/officeDocument/2006/relationships/hyperlink" Target="https://dhs.wi.gov/medicare-help" TargetMode="External"/><Relationship Id="rId2" Type="http://schemas.openxmlformats.org/officeDocument/2006/relationships/notesSlide" Target="../notesSlides/notesSlide59.xml"/><Relationship Id="rId1" Type="http://schemas.openxmlformats.org/officeDocument/2006/relationships/slideLayout" Target="../slideLayouts/slideLayout7.xml"/><Relationship Id="rId4" Type="http://schemas.openxmlformats.org/officeDocument/2006/relationships/image" Target="../media/image1.jpe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hyperlink" Target="https://www.medicare.gov/medicare-and-you" TargetMode="External"/><Relationship Id="rId2" Type="http://schemas.openxmlformats.org/officeDocument/2006/relationships/notesSlide" Target="../notesSlides/notesSlide62.xml"/><Relationship Id="rId1" Type="http://schemas.openxmlformats.org/officeDocument/2006/relationships/slideLayout" Target="../slideLayouts/slideLayout7.xml"/><Relationship Id="rId4" Type="http://schemas.openxmlformats.org/officeDocument/2006/relationships/image" Target="../media/image3.jpg"/></Relationships>
</file>

<file path=ppt/slides/_rels/slide6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63.xml"/><Relationship Id="rId1" Type="http://schemas.openxmlformats.org/officeDocument/2006/relationships/slideLayout" Target="../slideLayouts/slideLayout7.xml"/><Relationship Id="rId4" Type="http://schemas.openxmlformats.org/officeDocument/2006/relationships/image" Target="../media/image1.jpeg"/></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5.xml"/><Relationship Id="rId1" Type="http://schemas.openxmlformats.org/officeDocument/2006/relationships/slideLayout" Target="../slideLayouts/slideLayout7.xml"/><Relationship Id="rId4" Type="http://schemas.openxmlformats.org/officeDocument/2006/relationships/hyperlink" Target="http://www.medicare.gov/" TargetMode="External"/></Relationships>
</file>

<file path=ppt/slides/_rels/slide66.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7.png"/><Relationship Id="rId7" Type="http://schemas.openxmlformats.org/officeDocument/2006/relationships/diagramColors" Target="../diagrams/colors1.xml"/><Relationship Id="rId2" Type="http://schemas.openxmlformats.org/officeDocument/2006/relationships/notesSlide" Target="../notesSlides/notesSlide66.xml"/><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6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7.xml"/><Relationship Id="rId1" Type="http://schemas.openxmlformats.org/officeDocument/2006/relationships/slideLayout" Target="../slideLayouts/slideLayout7.xml"/><Relationship Id="rId4" Type="http://schemas.openxmlformats.org/officeDocument/2006/relationships/hyperlink" Target="https://www.medicare.gov/basics/costs/medicare-costs" TargetMode="External"/></Relationships>
</file>

<file path=ppt/slides/_rels/slide6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8.xml"/><Relationship Id="rId1" Type="http://schemas.openxmlformats.org/officeDocument/2006/relationships/slideLayout" Target="../slideLayouts/slideLayout7.xml"/><Relationship Id="rId4" Type="http://schemas.openxmlformats.org/officeDocument/2006/relationships/hyperlink" Target="https://www.dhs.wisconsin.gov/seniorcare/index.htm" TargetMode="Externa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0.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71.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hyperlink" Target="http://www.dhs.wisconsin.gov/seniorcare" TargetMode="External"/><Relationship Id="rId2" Type="http://schemas.openxmlformats.org/officeDocument/2006/relationships/notesSlide" Target="../notesSlides/notesSlide72.xml"/><Relationship Id="rId1" Type="http://schemas.openxmlformats.org/officeDocument/2006/relationships/slideLayout" Target="../slideLayouts/slideLayout7.xml"/><Relationship Id="rId4" Type="http://schemas.openxmlformats.org/officeDocument/2006/relationships/image" Target="../media/image28.jpg"/></Relationships>
</file>

<file path=ppt/slides/_rels/slide73.xml.rels><?xml version="1.0" encoding="UTF-8" standalone="yes"?>
<Relationships xmlns="http://schemas.openxmlformats.org/package/2006/relationships"><Relationship Id="rId3" Type="http://schemas.openxmlformats.org/officeDocument/2006/relationships/image" Target="../media/image29.gif"/><Relationship Id="rId2" Type="http://schemas.openxmlformats.org/officeDocument/2006/relationships/notesSlide" Target="../notesSlides/notesSlide73.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hyperlink" Target="http://www.medicare.gov/" TargetMode="External"/><Relationship Id="rId2" Type="http://schemas.openxmlformats.org/officeDocument/2006/relationships/notesSlide" Target="../notesSlides/notesSlide74.xml"/><Relationship Id="rId1" Type="http://schemas.openxmlformats.org/officeDocument/2006/relationships/slideLayout" Target="../slideLayouts/slideLayout7.xml"/><Relationship Id="rId4" Type="http://schemas.openxmlformats.org/officeDocument/2006/relationships/hyperlink" Target="https://www.dhs.wisconsin.gov/benefit-specialists/medicare-counseling.htm" TargetMode="External"/></Relationships>
</file>

<file path=ppt/slides/_rels/slide75.xml.rels><?xml version="1.0" encoding="UTF-8" standalone="yes"?>
<Relationships xmlns="http://schemas.openxmlformats.org/package/2006/relationships"><Relationship Id="rId3" Type="http://schemas.openxmlformats.org/officeDocument/2006/relationships/hyperlink" Target="http://www.medicare.gov/" TargetMode="External"/><Relationship Id="rId2" Type="http://schemas.openxmlformats.org/officeDocument/2006/relationships/notesSlide" Target="../notesSlides/notesSlide75.xml"/><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76.xml.rels><?xml version="1.0" encoding="UTF-8" standalone="yes"?>
<Relationships xmlns="http://schemas.openxmlformats.org/package/2006/relationships"><Relationship Id="rId3" Type="http://schemas.openxmlformats.org/officeDocument/2006/relationships/hyperlink" Target="https://dhs.wi.gov/medicare-help" TargetMode="External"/><Relationship Id="rId2" Type="http://schemas.openxmlformats.org/officeDocument/2006/relationships/notesSlide" Target="../notesSlides/notesSlide76.xml"/><Relationship Id="rId1" Type="http://schemas.openxmlformats.org/officeDocument/2006/relationships/slideLayout" Target="../slideLayouts/slideLayout7.xml"/><Relationship Id="rId4" Type="http://schemas.openxmlformats.org/officeDocument/2006/relationships/image" Target="../media/image1.jpeg"/></Relationships>
</file>

<file path=ppt/slides/_rels/slide7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7.xml"/><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hyperlink" Target="https://www.medicare.gov/medicare-and-you" TargetMode="External"/><Relationship Id="rId2" Type="http://schemas.openxmlformats.org/officeDocument/2006/relationships/notesSlide" Target="../notesSlides/notesSlide79.xml"/><Relationship Id="rId1" Type="http://schemas.openxmlformats.org/officeDocument/2006/relationships/slideLayout" Target="../slideLayouts/slideLayout7.xml"/><Relationship Id="rId4" Type="http://schemas.openxmlformats.org/officeDocument/2006/relationships/image" Target="../media/image3.jpg"/></Relationships>
</file>

<file path=ppt/slides/_rels/slide8.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ved=2ahUKEwjampK51LzZAhWByoMKHbIcAyUQjRx6BAgAEAY&amp;url=http://clipart-library.com/check-mark-symbol.html&amp;psig=AOvVaw0pqkyRWRr5sC-RGH6gIM_a&amp;ust=1519496691244745"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hyperlink" Target="https://www.ssa.gov/agency/contact/" TargetMode="External"/><Relationship Id="rId4" Type="http://schemas.openxmlformats.org/officeDocument/2006/relationships/image" Target="../media/image6.jpeg"/></Relationships>
</file>

<file path=ppt/slides/_rels/slide8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0.xm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81.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2.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10.png"/></Relationships>
</file>

<file path=ppt/slides/_rels/slide83.xml.rels><?xml version="1.0" encoding="UTF-8" standalone="yes"?>
<Relationships xmlns="http://schemas.openxmlformats.org/package/2006/relationships"><Relationship Id="rId8" Type="http://schemas.openxmlformats.org/officeDocument/2006/relationships/hyperlink" Target="https://www.ssa.gov/benefits/medicare/prescriptionhelp.html" TargetMode="External"/><Relationship Id="rId3" Type="http://schemas.openxmlformats.org/officeDocument/2006/relationships/hyperlink" Target="http://www.dhs.wisconsin.gov/medicaid" TargetMode="External"/><Relationship Id="rId7" Type="http://schemas.openxmlformats.org/officeDocument/2006/relationships/hyperlink" Target="https://www.dhs.wisconsin.gov/benefit-specialists/index.htm" TargetMode="External"/><Relationship Id="rId2" Type="http://schemas.openxmlformats.org/officeDocument/2006/relationships/notesSlide" Target="../notesSlides/notesSlide83.xml"/><Relationship Id="rId1" Type="http://schemas.openxmlformats.org/officeDocument/2006/relationships/slideLayout" Target="../slideLayouts/slideLayout7.xml"/><Relationship Id="rId6" Type="http://schemas.openxmlformats.org/officeDocument/2006/relationships/hyperlink" Target="https://www.dhs.wisconsin.gov/forwardhealth/imagency/index.htm" TargetMode="External"/><Relationship Id="rId5" Type="http://schemas.openxmlformats.org/officeDocument/2006/relationships/hyperlink" Target="https://access.wisconsin.gov/access/" TargetMode="External"/><Relationship Id="rId4" Type="http://schemas.openxmlformats.org/officeDocument/2006/relationships/hyperlink" Target="https://www.dhs.wisconsin.gov/library/p-10062.htm" TargetMode="External"/><Relationship Id="rId9" Type="http://schemas.openxmlformats.org/officeDocument/2006/relationships/hyperlink" Target="http://www.dhs.wisconsin.gov/seniorcare" TargetMode="External"/></Relationships>
</file>

<file path=ppt/slides/_rels/slide8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84.xml"/><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85.xml"/><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86.xml"/><Relationship Id="rId1" Type="http://schemas.openxmlformats.org/officeDocument/2006/relationships/slideLayout" Target="../slideLayouts/slideLayout7.xml"/><Relationship Id="rId4" Type="http://schemas.openxmlformats.org/officeDocument/2006/relationships/hyperlink" Target="http://www.mymedicare.gov/" TargetMode="External"/></Relationships>
</file>

<file path=ppt/slides/_rels/slide87.xml.rels><?xml version="1.0" encoding="UTF-8" standalone="yes"?>
<Relationships xmlns="http://schemas.openxmlformats.org/package/2006/relationships"><Relationship Id="rId3" Type="http://schemas.openxmlformats.org/officeDocument/2006/relationships/image" Target="../media/image34.gif"/><Relationship Id="rId2" Type="http://schemas.openxmlformats.org/officeDocument/2006/relationships/notesSlide" Target="../notesSlides/notesSlide87.xml"/><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88.xml"/><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90.xml"/><Relationship Id="rId1" Type="http://schemas.openxmlformats.org/officeDocument/2006/relationships/slideLayout" Target="../slideLayouts/slideLayout7.xml"/><Relationship Id="rId4" Type="http://schemas.openxmlformats.org/officeDocument/2006/relationships/hyperlink" Target="https://dhs.wi.gov/medicare-help"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9EEA74-8740-4133-9A10-5223FEF1FC19}"/>
              </a:ext>
            </a:extLst>
          </p:cNvPr>
          <p:cNvSpPr>
            <a:spLocks noGrp="1"/>
          </p:cNvSpPr>
          <p:nvPr>
            <p:ph type="ctrTitle"/>
          </p:nvPr>
        </p:nvSpPr>
        <p:spPr>
          <a:xfrm>
            <a:off x="1523206" y="1067893"/>
            <a:ext cx="9144000" cy="1581080"/>
          </a:xfrm>
        </p:spPr>
        <p:txBody>
          <a:bodyPr rtlCol="0">
            <a:normAutofit fontScale="90000"/>
          </a:bodyPr>
          <a:lstStyle/>
          <a:p>
            <a:pPr rtl="0"/>
            <a:r>
              <a:rPr lang="x-none" dirty="0">
                <a:solidFill>
                  <a:schemeClr val="accent1">
                    <a:lumMod val="50000"/>
                  </a:schemeClr>
                </a:solidFill>
                <a:latin typeface="Arial" panose="020B0604020202020204" pitchFamily="34" charset="0"/>
                <a:cs typeface="Arial" panose="020B0604020202020204" pitchFamily="34" charset="0"/>
              </a:rPr>
              <a:t>Zoo Siab Txais Tos rau Medicare</a:t>
            </a:r>
          </a:p>
        </p:txBody>
      </p:sp>
      <p:sp>
        <p:nvSpPr>
          <p:cNvPr id="3" name="Subtitle 2">
            <a:extLst>
              <a:ext uri="{FF2B5EF4-FFF2-40B4-BE49-F238E27FC236}">
                <a16:creationId xmlns:a16="http://schemas.microsoft.com/office/drawing/2014/main" id="{0D98B7A4-7219-45A8-B73E-7394D3728B9F}"/>
              </a:ext>
            </a:extLst>
          </p:cNvPr>
          <p:cNvSpPr>
            <a:spLocks noGrp="1"/>
          </p:cNvSpPr>
          <p:nvPr>
            <p:ph type="subTitle" idx="1"/>
          </p:nvPr>
        </p:nvSpPr>
        <p:spPr>
          <a:xfrm>
            <a:off x="2327315" y="2594502"/>
            <a:ext cx="7537369" cy="996588"/>
          </a:xfrm>
        </p:spPr>
        <p:txBody>
          <a:bodyPr rtlCol="0">
            <a:normAutofit/>
          </a:bodyPr>
          <a:lstStyle/>
          <a:p>
            <a:pPr rtl="0"/>
            <a:r>
              <a:rPr lang="x-none" sz="2800">
                <a:solidFill>
                  <a:srgbClr val="FF0000"/>
                </a:solidFill>
                <a:latin typeface="Arial" charset="0"/>
                <a:cs typeface="Arial" charset="0"/>
              </a:rPr>
              <a:t> </a:t>
            </a:r>
            <a:r>
              <a:rPr lang="x-none" sz="3200">
                <a:latin typeface="Arial" charset="0"/>
                <a:cs typeface="Arial" charset="0"/>
              </a:rPr>
              <a:t>Ib Xuv Ntawv Qhia Paub rau Cov Neeg muaj Medicare hauv Wisconsin</a:t>
            </a:r>
          </a:p>
          <a:p>
            <a:pPr rtl="0"/>
            <a:endParaRPr lang="en-US" sz="2800" dirty="0"/>
          </a:p>
        </p:txBody>
      </p:sp>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22363"/>
          </a:xfrm>
          <a:prstGeom prst="rect">
            <a:avLst/>
          </a:prstGeom>
          <a:solidFill>
            <a:schemeClr val="accent5">
              <a:lumMod val="50000"/>
            </a:schemeClr>
          </a:solidFill>
        </p:spPr>
        <p:txBody>
          <a:bodyPr wrap="square" rtlCol="0">
            <a:spAutoFit/>
          </a:bodyPr>
          <a:lstStyle/>
          <a:p>
            <a:pPr rtl="0"/>
            <a:endParaRPr lang="en-US" dirty="0"/>
          </a:p>
        </p:txBody>
      </p:sp>
      <p:sp>
        <p:nvSpPr>
          <p:cNvPr id="6" name="TextBox 5">
            <a:extLst>
              <a:ext uri="{FF2B5EF4-FFF2-40B4-BE49-F238E27FC236}">
                <a16:creationId xmlns:a16="http://schemas.microsoft.com/office/drawing/2014/main" id="{A0DDB328-E1A9-4585-97CD-07C6D93A2A70}"/>
              </a:ext>
            </a:extLst>
          </p:cNvPr>
          <p:cNvSpPr txBox="1"/>
          <p:nvPr/>
        </p:nvSpPr>
        <p:spPr>
          <a:xfrm>
            <a:off x="0" y="6240004"/>
            <a:ext cx="12192000" cy="369332"/>
          </a:xfrm>
          <a:prstGeom prst="rect">
            <a:avLst/>
          </a:prstGeom>
          <a:solidFill>
            <a:schemeClr val="accent1">
              <a:lumMod val="50000"/>
            </a:schemeClr>
          </a:solidFill>
        </p:spPr>
        <p:txBody>
          <a:bodyPr wrap="square" rtlCol="0">
            <a:spAutoFit/>
          </a:bodyPr>
          <a:lstStyle/>
          <a:p>
            <a:pPr rtl="0"/>
            <a:endParaRPr lang="en-US" dirty="0"/>
          </a:p>
        </p:txBody>
      </p:sp>
      <p:sp>
        <p:nvSpPr>
          <p:cNvPr id="7" name="TextBox 6">
            <a:extLst>
              <a:ext uri="{FF2B5EF4-FFF2-40B4-BE49-F238E27FC236}">
                <a16:creationId xmlns:a16="http://schemas.microsoft.com/office/drawing/2014/main" id="{88354D11-0E1D-4207-A620-5279E9C89608}"/>
              </a:ext>
            </a:extLst>
          </p:cNvPr>
          <p:cNvSpPr txBox="1"/>
          <p:nvPr/>
        </p:nvSpPr>
        <p:spPr>
          <a:xfrm>
            <a:off x="0" y="6536809"/>
            <a:ext cx="12192000" cy="369332"/>
          </a:xfrm>
          <a:prstGeom prst="rect">
            <a:avLst/>
          </a:prstGeom>
          <a:solidFill>
            <a:srgbClr val="00817E"/>
          </a:solidFill>
        </p:spPr>
        <p:txBody>
          <a:bodyPr wrap="square" rtlCol="0">
            <a:spAutoFit/>
          </a:bodyPr>
          <a:lstStyle/>
          <a:p>
            <a:pPr algn="r" rtl="0"/>
            <a:endParaRPr lang="en-US" dirty="0">
              <a:solidFill>
                <a:schemeClr val="bg1"/>
              </a:solidFill>
            </a:endParaRPr>
          </a:p>
        </p:txBody>
      </p:sp>
      <p:pic>
        <p:nvPicPr>
          <p:cNvPr id="9" name="Picture 8">
            <a:extLst>
              <a:ext uri="{FF2B5EF4-FFF2-40B4-BE49-F238E27FC236}">
                <a16:creationId xmlns:a16="http://schemas.microsoft.com/office/drawing/2014/main" id="{38C95957-1CED-4155-9B8B-852B96614435}"/>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77763" y="4250264"/>
            <a:ext cx="4236472" cy="1330566"/>
          </a:xfrm>
          <a:prstGeom prst="rect">
            <a:avLst/>
          </a:prstGeom>
          <a:noFill/>
          <a:ln>
            <a:noFill/>
          </a:ln>
        </p:spPr>
      </p:pic>
    </p:spTree>
    <p:extLst>
      <p:ext uri="{BB962C8B-B14F-4D97-AF65-F5344CB8AC3E}">
        <p14:creationId xmlns:p14="http://schemas.microsoft.com/office/powerpoint/2010/main" val="20499382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419C795-0A00-4242-86F6-8D1E5ECCF4AC}"/>
              </a:ext>
            </a:extLst>
          </p:cNvPr>
          <p:cNvSpPr/>
          <p:nvPr/>
        </p:nvSpPr>
        <p:spPr>
          <a:xfrm>
            <a:off x="1528778" y="1565791"/>
            <a:ext cx="10663222" cy="4262705"/>
          </a:xfrm>
          <a:prstGeom prst="rect">
            <a:avLst/>
          </a:prstGeom>
        </p:spPr>
        <p:txBody>
          <a:bodyPr wrap="square" rtlCol="0">
            <a:spAutoFit/>
          </a:bodyPr>
          <a:lstStyle/>
          <a:p>
            <a:pPr rtl="0">
              <a:spcAft>
                <a:spcPts val="1200"/>
              </a:spcAft>
              <a:defRPr/>
            </a:pPr>
            <a:r>
              <a:rPr lang="x-none" sz="3200" dirty="0">
                <a:cs typeface="Arial" panose="020B0604020202020204" pitchFamily="34" charset="0"/>
              </a:rPr>
              <a:t>Yog xav tau </a:t>
            </a:r>
            <a:r>
              <a:rPr lang="x-none" sz="3200" b="1" dirty="0">
                <a:cs typeface="Arial" panose="020B0604020202020204" pitchFamily="34" charset="0"/>
              </a:rPr>
              <a:t>kev pab pub dawb thiab ncaj ncees nrog Medicare</a:t>
            </a:r>
            <a:r>
              <a:rPr lang="x-none" sz="3200" dirty="0">
                <a:cs typeface="Arial" panose="020B0604020202020204" pitchFamily="34" charset="0"/>
              </a:rPr>
              <a:t>, hu rau Lav Wisconsin Lub Health Insurance Assistance Program (Lub Khoos Kas Pab Kev Tuav Pov Hwm Kho Mob):</a:t>
            </a:r>
          </a:p>
          <a:p>
            <a:pPr marL="457200" indent="-457200" rtl="0">
              <a:spcAft>
                <a:spcPts val="600"/>
              </a:spcAft>
              <a:buFont typeface="Arial" panose="020B0604020202020204" pitchFamily="34" charset="0"/>
              <a:buChar char="•"/>
              <a:defRPr/>
            </a:pPr>
            <a:r>
              <a:rPr lang="x-none" sz="3200" dirty="0">
                <a:cs typeface="Arial" panose="020B0604020202020204" pitchFamily="34" charset="0"/>
              </a:rPr>
              <a:t>Hu rau Medigap Tus Xov Tooj Muab Kev Pab ntawm 1-800-242-1060.</a:t>
            </a:r>
          </a:p>
          <a:p>
            <a:pPr marL="457200" indent="-457200" rtl="0">
              <a:spcAft>
                <a:spcPts val="600"/>
              </a:spcAft>
              <a:buFont typeface="Arial" panose="020B0604020202020204" pitchFamily="34" charset="0"/>
              <a:buChar char="•"/>
              <a:defRPr/>
            </a:pPr>
            <a:r>
              <a:rPr lang="x-none" sz="3200" dirty="0">
                <a:cs typeface="Arial" panose="020B0604020202020204" pitchFamily="34" charset="0"/>
              </a:rPr>
              <a:t>Mus rau Wisconsin Department of Health Services (Feem Hauj Lwm Saib Xyuas Cov Kev Pab Cuam Kho Mob) tus vev xaib ntawm </a:t>
            </a:r>
            <a:r>
              <a:rPr lang="x-none" sz="3200" dirty="0">
                <a:cs typeface="Arial" panose="020B0604020202020204" pitchFamily="34" charset="0"/>
                <a:hlinkClick r:id="rId3"/>
              </a:rPr>
              <a:t>dhs.wi.gov/medicare-help</a:t>
            </a:r>
            <a:r>
              <a:rPr lang="x-none" sz="3200" dirty="0">
                <a:cs typeface="Arial" panose="020B0604020202020204" pitchFamily="34" charset="0"/>
              </a:rPr>
              <a:t>. </a:t>
            </a:r>
            <a:endParaRPr lang="en-US" sz="3200" dirty="0">
              <a:cs typeface="Arial" panose="020B0604020202020204" pitchFamily="34" charset="0"/>
            </a:endParaRPr>
          </a:p>
        </p:txBody>
      </p:sp>
      <p:sp>
        <p:nvSpPr>
          <p:cNvPr id="6" name="Slide Number Placeholder 5">
            <a:extLst>
              <a:ext uri="{FF2B5EF4-FFF2-40B4-BE49-F238E27FC236}">
                <a16:creationId xmlns:a16="http://schemas.microsoft.com/office/drawing/2014/main" id="{53184AAD-3166-402F-847D-135E787639D0}"/>
              </a:ext>
            </a:extLst>
          </p:cNvPr>
          <p:cNvSpPr>
            <a:spLocks noGrp="1"/>
          </p:cNvSpPr>
          <p:nvPr>
            <p:ph type="sldNum" sz="quarter" idx="12"/>
          </p:nvPr>
        </p:nvSpPr>
        <p:spPr/>
        <p:txBody>
          <a:bodyPr rtlCol="0"/>
          <a:lstStyle/>
          <a:p>
            <a:pPr rtl="0"/>
            <a:fld id="{844A7B69-93E2-4D34-896D-EFDD7F03AB74}" type="slidenum">
              <a:rPr lang="en-US" smtClean="0"/>
              <a:t>10</a:t>
            </a:fld>
            <a:endParaRPr lang="en-US"/>
          </a:p>
        </p:txBody>
      </p:sp>
      <p:sp>
        <p:nvSpPr>
          <p:cNvPr id="4" name="TextBox 3">
            <a:extLst>
              <a:ext uri="{FF2B5EF4-FFF2-40B4-BE49-F238E27FC236}">
                <a16:creationId xmlns:a16="http://schemas.microsoft.com/office/drawing/2014/main" id="{649C0F30-8172-4079-AB73-1F3CA88D71E7}"/>
              </a:ext>
            </a:extLst>
          </p:cNvPr>
          <p:cNvSpPr txBox="1"/>
          <p:nvPr/>
        </p:nvSpPr>
        <p:spPr>
          <a:xfrm>
            <a:off x="0" y="-157758"/>
            <a:ext cx="12051323" cy="1723549"/>
          </a:xfrm>
          <a:prstGeom prst="rect">
            <a:avLst/>
          </a:prstGeom>
          <a:solidFill>
            <a:schemeClr val="accent5">
              <a:lumMod val="50000"/>
            </a:schemeClr>
          </a:solidFill>
        </p:spPr>
        <p:txBody>
          <a:bodyPr wrap="square" rtlCol="0">
            <a:spAutoFit/>
          </a:bodyPr>
          <a:lstStyle/>
          <a:p>
            <a:pPr algn="ctr" rtl="0"/>
            <a:endParaRPr lang="en-US" sz="1400" dirty="0">
              <a:solidFill>
                <a:schemeClr val="bg1"/>
              </a:solidFill>
              <a:latin typeface="Arial" panose="020B0604020202020204" pitchFamily="34" charset="0"/>
              <a:cs typeface="Arial" panose="020B0604020202020204" pitchFamily="34" charset="0"/>
            </a:endParaRPr>
          </a:p>
          <a:p>
            <a:pPr algn="ctr" rtl="0"/>
            <a:r>
              <a:rPr lang="x-none" sz="4000" dirty="0">
                <a:solidFill>
                  <a:schemeClr val="bg1"/>
                </a:solidFill>
                <a:latin typeface="Arial" panose="020B0604020202020204" pitchFamily="34" charset="0"/>
                <a:cs typeface="Arial" panose="020B0604020202020204" pitchFamily="34" charset="0"/>
              </a:rPr>
              <a:t>Kev Pab Cuam Hauv Cheeb Tsam rau Cov Neeg muaj Medicare</a:t>
            </a:r>
          </a:p>
          <a:p>
            <a:pPr algn="ctr" rtl="0"/>
            <a:endParaRPr lang="en-US" sz="1200" dirty="0">
              <a:solidFill>
                <a:schemeClr val="bg1"/>
              </a:solidFill>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823EEF29-0CEC-4923-8448-438C598789EB}"/>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8784" y="5879457"/>
            <a:ext cx="2328804" cy="731417"/>
          </a:xfrm>
          <a:prstGeom prst="rect">
            <a:avLst/>
          </a:prstGeom>
          <a:noFill/>
          <a:ln>
            <a:noFill/>
          </a:ln>
        </p:spPr>
      </p:pic>
    </p:spTree>
    <p:extLst>
      <p:ext uri="{BB962C8B-B14F-4D97-AF65-F5344CB8AC3E}">
        <p14:creationId xmlns:p14="http://schemas.microsoft.com/office/powerpoint/2010/main" val="30819277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9EEA74-8740-4133-9A10-5223FEF1FC19}"/>
              </a:ext>
            </a:extLst>
          </p:cNvPr>
          <p:cNvSpPr>
            <a:spLocks noGrp="1"/>
          </p:cNvSpPr>
          <p:nvPr>
            <p:ph type="ctrTitle"/>
          </p:nvPr>
        </p:nvSpPr>
        <p:spPr>
          <a:xfrm>
            <a:off x="1523206" y="1025069"/>
            <a:ext cx="9144000" cy="1581080"/>
          </a:xfrm>
        </p:spPr>
        <p:txBody>
          <a:bodyPr rtlCol="0">
            <a:normAutofit fontScale="90000"/>
          </a:bodyPr>
          <a:lstStyle/>
          <a:p>
            <a:pPr rtl="0"/>
            <a:r>
              <a:rPr lang="x-none" dirty="0">
                <a:solidFill>
                  <a:schemeClr val="accent1">
                    <a:lumMod val="50000"/>
                  </a:schemeClr>
                </a:solidFill>
                <a:latin typeface="Arial" panose="020B0604020202020204" pitchFamily="34" charset="0"/>
                <a:cs typeface="Arial" panose="020B0604020202020204" pitchFamily="34" charset="0"/>
              </a:rPr>
              <a:t>Zoo Siab Txais Tos rau Medicare</a:t>
            </a:r>
          </a:p>
        </p:txBody>
      </p:sp>
      <p:sp>
        <p:nvSpPr>
          <p:cNvPr id="3" name="Subtitle 2">
            <a:extLst>
              <a:ext uri="{FF2B5EF4-FFF2-40B4-BE49-F238E27FC236}">
                <a16:creationId xmlns:a16="http://schemas.microsoft.com/office/drawing/2014/main" id="{0D98B7A4-7219-45A8-B73E-7394D3728B9F}"/>
              </a:ext>
            </a:extLst>
          </p:cNvPr>
          <p:cNvSpPr>
            <a:spLocks noGrp="1"/>
          </p:cNvSpPr>
          <p:nvPr>
            <p:ph type="subTitle" idx="1"/>
          </p:nvPr>
        </p:nvSpPr>
        <p:spPr>
          <a:xfrm>
            <a:off x="2327315" y="2594502"/>
            <a:ext cx="7537369" cy="996588"/>
          </a:xfrm>
        </p:spPr>
        <p:txBody>
          <a:bodyPr rtlCol="0">
            <a:normAutofit/>
          </a:bodyPr>
          <a:lstStyle/>
          <a:p>
            <a:pPr rtl="0"/>
            <a:r>
              <a:rPr lang="x-none" sz="2800" dirty="0">
                <a:solidFill>
                  <a:srgbClr val="FF0000"/>
                </a:solidFill>
                <a:latin typeface="Arial" charset="0"/>
                <a:cs typeface="Arial" charset="0"/>
              </a:rPr>
              <a:t> </a:t>
            </a:r>
            <a:r>
              <a:rPr lang="x-none" sz="3200" dirty="0">
                <a:latin typeface="Arial" charset="0"/>
                <a:cs typeface="Arial" charset="0"/>
              </a:rPr>
              <a:t>Ib Xuv Ntawv Qhia Paub rau Cov Neeg muaj Medicare hauv Wisconsin</a:t>
            </a:r>
          </a:p>
          <a:p>
            <a:pPr rtl="0"/>
            <a:endParaRPr lang="en-US" sz="2800" dirty="0"/>
          </a:p>
        </p:txBody>
      </p:sp>
      <p:sp>
        <p:nvSpPr>
          <p:cNvPr id="4" name="TextBox 3">
            <a:extLst>
              <a:ext uri="{FF2B5EF4-FFF2-40B4-BE49-F238E27FC236}">
                <a16:creationId xmlns:a16="http://schemas.microsoft.com/office/drawing/2014/main" id="{649C0F30-8172-4079-AB73-1F3CA88D71E7}"/>
              </a:ext>
            </a:extLst>
          </p:cNvPr>
          <p:cNvSpPr txBox="1"/>
          <p:nvPr/>
        </p:nvSpPr>
        <p:spPr>
          <a:xfrm>
            <a:off x="0" y="-197964"/>
            <a:ext cx="12192000" cy="1122363"/>
          </a:xfrm>
          <a:prstGeom prst="rect">
            <a:avLst/>
          </a:prstGeom>
          <a:solidFill>
            <a:schemeClr val="accent5">
              <a:lumMod val="50000"/>
            </a:schemeClr>
          </a:solidFill>
        </p:spPr>
        <p:txBody>
          <a:bodyPr wrap="square" rtlCol="0">
            <a:spAutoFit/>
          </a:bodyPr>
          <a:lstStyle/>
          <a:p>
            <a:pPr rtl="0"/>
            <a:endParaRPr lang="en-US" dirty="0"/>
          </a:p>
        </p:txBody>
      </p:sp>
      <p:sp>
        <p:nvSpPr>
          <p:cNvPr id="6" name="TextBox 5">
            <a:extLst>
              <a:ext uri="{FF2B5EF4-FFF2-40B4-BE49-F238E27FC236}">
                <a16:creationId xmlns:a16="http://schemas.microsoft.com/office/drawing/2014/main" id="{A0DDB328-E1A9-4585-97CD-07C6D93A2A70}"/>
              </a:ext>
            </a:extLst>
          </p:cNvPr>
          <p:cNvSpPr txBox="1"/>
          <p:nvPr/>
        </p:nvSpPr>
        <p:spPr>
          <a:xfrm>
            <a:off x="0" y="6240004"/>
            <a:ext cx="12192000" cy="369332"/>
          </a:xfrm>
          <a:prstGeom prst="rect">
            <a:avLst/>
          </a:prstGeom>
          <a:solidFill>
            <a:schemeClr val="accent1">
              <a:lumMod val="50000"/>
            </a:schemeClr>
          </a:solidFill>
        </p:spPr>
        <p:txBody>
          <a:bodyPr wrap="square" rtlCol="0">
            <a:spAutoFit/>
          </a:bodyPr>
          <a:lstStyle/>
          <a:p>
            <a:pPr rtl="0"/>
            <a:endParaRPr lang="en-US" dirty="0"/>
          </a:p>
        </p:txBody>
      </p:sp>
      <p:sp>
        <p:nvSpPr>
          <p:cNvPr id="7" name="TextBox 6">
            <a:extLst>
              <a:ext uri="{FF2B5EF4-FFF2-40B4-BE49-F238E27FC236}">
                <a16:creationId xmlns:a16="http://schemas.microsoft.com/office/drawing/2014/main" id="{88354D11-0E1D-4207-A620-5279E9C89608}"/>
              </a:ext>
            </a:extLst>
          </p:cNvPr>
          <p:cNvSpPr txBox="1"/>
          <p:nvPr/>
        </p:nvSpPr>
        <p:spPr>
          <a:xfrm>
            <a:off x="0" y="6536809"/>
            <a:ext cx="12192000" cy="369332"/>
          </a:xfrm>
          <a:prstGeom prst="rect">
            <a:avLst/>
          </a:prstGeom>
          <a:solidFill>
            <a:srgbClr val="00817E"/>
          </a:solidFill>
        </p:spPr>
        <p:txBody>
          <a:bodyPr wrap="square" rtlCol="0">
            <a:spAutoFit/>
          </a:bodyPr>
          <a:lstStyle/>
          <a:p>
            <a:pPr algn="r" rtl="0"/>
            <a:endParaRPr lang="en-US" dirty="0">
              <a:solidFill>
                <a:schemeClr val="bg1"/>
              </a:solidFill>
            </a:endParaRPr>
          </a:p>
        </p:txBody>
      </p:sp>
      <p:pic>
        <p:nvPicPr>
          <p:cNvPr id="9" name="Picture 8">
            <a:extLst>
              <a:ext uri="{FF2B5EF4-FFF2-40B4-BE49-F238E27FC236}">
                <a16:creationId xmlns:a16="http://schemas.microsoft.com/office/drawing/2014/main" id="{38C95957-1CED-4155-9B8B-852B96614435}"/>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77763" y="4250264"/>
            <a:ext cx="4236472" cy="1330566"/>
          </a:xfrm>
          <a:prstGeom prst="rect">
            <a:avLst/>
          </a:prstGeom>
          <a:noFill/>
          <a:ln>
            <a:noFill/>
          </a:ln>
        </p:spPr>
      </p:pic>
    </p:spTree>
    <p:extLst>
      <p:ext uri="{BB962C8B-B14F-4D97-AF65-F5344CB8AC3E}">
        <p14:creationId xmlns:p14="http://schemas.microsoft.com/office/powerpoint/2010/main" val="3399928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8EBBC01-D7CC-412C-965C-FC56B8F1D96B}"/>
              </a:ext>
            </a:extLst>
          </p:cNvPr>
          <p:cNvSpPr>
            <a:spLocks noGrp="1"/>
          </p:cNvSpPr>
          <p:nvPr>
            <p:ph type="title"/>
          </p:nvPr>
        </p:nvSpPr>
        <p:spPr/>
        <p:txBody>
          <a:bodyPr rtlCol="0"/>
          <a:lstStyle/>
          <a:p>
            <a:pPr algn="ctr" rtl="0"/>
            <a:r>
              <a:rPr lang="x-none"/>
              <a:t>Lo Lus Zam Kev Thaj Tsob Rau Kev Muab Pob Nyiaj Pab</a:t>
            </a:r>
          </a:p>
        </p:txBody>
      </p:sp>
      <p:sp>
        <p:nvSpPr>
          <p:cNvPr id="3" name="Content Placeholder 2">
            <a:extLst>
              <a:ext uri="{FF2B5EF4-FFF2-40B4-BE49-F238E27FC236}">
                <a16:creationId xmlns:a16="http://schemas.microsoft.com/office/drawing/2014/main" id="{E3864779-0E76-4DBB-AECC-68B5AFF6C2E5}"/>
              </a:ext>
            </a:extLst>
          </p:cNvPr>
          <p:cNvSpPr>
            <a:spLocks noGrp="1"/>
          </p:cNvSpPr>
          <p:nvPr>
            <p:ph idx="1"/>
          </p:nvPr>
        </p:nvSpPr>
        <p:spPr>
          <a:xfrm>
            <a:off x="1952403" y="2345439"/>
            <a:ext cx="8287193" cy="3356159"/>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85000" lnSpcReduction="20000"/>
          </a:bodyPr>
          <a:lstStyle/>
          <a:p>
            <a:pPr marL="0" indent="0" algn="just" rtl="0">
              <a:buNone/>
            </a:pPr>
            <a:r>
              <a:rPr lang="x-none" sz="2400">
                <a:latin typeface="Arial" panose="020B0604020202020204" pitchFamily="34" charset="0"/>
                <a:cs typeface="Arial" panose="020B0604020202020204" pitchFamily="34" charset="0"/>
              </a:rPr>
              <a:t>Lub khoos kas no yog tau txais kev txhawb pab fab nyiaj txiag tag nrho los sis ib feem los ntawm Wisconsin Department of Health Services (Feem Hauj Lwm Saib Xyuas Kev Noj Qab Haus Huv) raws tus nab npawb pob nyiaj pab 90SAPG0091, los ntawm U.S. Administration for Community Living (Lub Loos Kam Tswj Hwm Kev Ua Neej Nyob Rau Lub Zej Zog), Department of Health and Human Services (Feem Hauj Lwm Saib Xyuas Kev Noj Qab Haus Huv thiab Kev Pab Cuam Tib Neeg), Washington, DC 20201. Cov neeg txais nyiaj tab tom khiav lub khoos kas uas tau txais kev txhawb nqa los ntawm tsoom hwv tau txais kev txhawb kom nthuav qhia yam lawv tshawb pom thiab cov lus sua ntsiab lus yam muaj kev ywj pheej. Yog li ntawd, cov lus xam pom los sis cov lus taw qhia tsis tas yuav tsum sawv cev rau txoj cai ACL raws cai.</a:t>
            </a:r>
          </a:p>
        </p:txBody>
      </p:sp>
      <p:sp>
        <p:nvSpPr>
          <p:cNvPr id="5" name="Slide Number Placeholder 4">
            <a:extLst>
              <a:ext uri="{FF2B5EF4-FFF2-40B4-BE49-F238E27FC236}">
                <a16:creationId xmlns:a16="http://schemas.microsoft.com/office/drawing/2014/main" id="{7AF26E53-EFE7-49D9-98D0-4C8E72500302}"/>
              </a:ext>
            </a:extLst>
          </p:cNvPr>
          <p:cNvSpPr>
            <a:spLocks noGrp="1"/>
          </p:cNvSpPr>
          <p:nvPr>
            <p:ph type="sldNum" sz="quarter" idx="12"/>
          </p:nvPr>
        </p:nvSpPr>
        <p:spPr/>
        <p:txBody>
          <a:bodyPr rtlCol="0"/>
          <a:lstStyle/>
          <a:p>
            <a:pPr rtl="0"/>
            <a:fld id="{844A7B69-93E2-4D34-896D-EFDD7F03AB74}" type="slidenum">
              <a:rPr lang="en-US" smtClean="0"/>
              <a:t>12</a:t>
            </a:fld>
            <a:endParaRPr lang="en-US"/>
          </a:p>
        </p:txBody>
      </p:sp>
    </p:spTree>
    <p:extLst>
      <p:ext uri="{BB962C8B-B14F-4D97-AF65-F5344CB8AC3E}">
        <p14:creationId xmlns:p14="http://schemas.microsoft.com/office/powerpoint/2010/main" val="9592435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24794" y="2235816"/>
            <a:ext cx="7052290" cy="400613"/>
          </a:xfrm>
          <a:prstGeom prst="rect">
            <a:avLst/>
          </a:prstGeom>
          <a:solidFill>
            <a:schemeClr val="accent4">
              <a:lumMod val="20000"/>
              <a:lumOff val="80000"/>
            </a:schemeClr>
          </a:solidFill>
          <a:ln w="381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7" name="Subtitle 2">
            <a:extLst>
              <a:ext uri="{FF2B5EF4-FFF2-40B4-BE49-F238E27FC236}">
                <a16:creationId xmlns:a16="http://schemas.microsoft.com/office/drawing/2014/main" id="{77FD71F1-D557-48C5-8393-F1E95CD87680}"/>
              </a:ext>
            </a:extLst>
          </p:cNvPr>
          <p:cNvSpPr txBox="1">
            <a:spLocks/>
          </p:cNvSpPr>
          <p:nvPr/>
        </p:nvSpPr>
        <p:spPr>
          <a:xfrm>
            <a:off x="1324794" y="1829801"/>
            <a:ext cx="7285806" cy="4709111"/>
          </a:xfrm>
          <a:prstGeom prst="rect">
            <a:avLst/>
          </a:prstGeom>
        </p:spPr>
        <p:txBody>
          <a:bodyPr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rtl="0">
              <a:spcAft>
                <a:spcPts val="600"/>
              </a:spcAft>
              <a:buNone/>
              <a:tabLst>
                <a:tab pos="914400" algn="l"/>
              </a:tabLst>
            </a:pPr>
            <a:r>
              <a:rPr lang="x-none" sz="2600" b="1" dirty="0">
                <a:cs typeface="Arial" panose="020B0604020202020204" pitchFamily="34" charset="0"/>
              </a:rPr>
              <a:t>Ntu 1: 	</a:t>
            </a:r>
            <a:r>
              <a:rPr lang="x-none" sz="2600" dirty="0">
                <a:cs typeface="Arial" panose="020B0604020202020204" pitchFamily="34" charset="0"/>
              </a:rPr>
              <a:t>Kev Teev Npe Nkag hauv Medicare </a:t>
            </a:r>
          </a:p>
          <a:p>
            <a:pPr marL="0" indent="0" rtl="0">
              <a:spcAft>
                <a:spcPts val="600"/>
              </a:spcAft>
              <a:buNone/>
            </a:pPr>
            <a:r>
              <a:rPr lang="x-none" sz="2600" b="1" dirty="0">
                <a:cs typeface="Arial" panose="020B0604020202020204" pitchFamily="34" charset="0"/>
              </a:rPr>
              <a:t>Ntu 2:</a:t>
            </a:r>
            <a:r>
              <a:rPr lang="x-none" sz="2600" dirty="0">
                <a:cs typeface="Arial" panose="020B0604020202020204" pitchFamily="34" charset="0"/>
              </a:rPr>
              <a:t>	</a:t>
            </a:r>
            <a:r>
              <a:rPr lang="x-none" sz="2600" b="1" dirty="0">
                <a:cs typeface="Arial" panose="020B0604020202020204" pitchFamily="34" charset="0"/>
              </a:rPr>
              <a:t>Medicare Basics; Part A; Part B</a:t>
            </a:r>
          </a:p>
          <a:p>
            <a:pPr marL="0" indent="0" rtl="0">
              <a:spcAft>
                <a:spcPts val="600"/>
              </a:spcAft>
              <a:buNone/>
            </a:pPr>
            <a:r>
              <a:rPr lang="x-none" sz="2600" b="1" dirty="0">
                <a:cs typeface="Arial" panose="020B0604020202020204" pitchFamily="34" charset="0"/>
              </a:rPr>
              <a:t>Ntu 3: </a:t>
            </a:r>
            <a:r>
              <a:rPr lang="x-none" sz="2600" dirty="0">
                <a:cs typeface="Arial" panose="020B0604020202020204" pitchFamily="34" charset="0"/>
              </a:rPr>
              <a:t>Koj Cov Kev Xaiv Txog Kev Pab Them Nqi; Original </a:t>
            </a:r>
            <a:r>
              <a:rPr lang="hu-HU" sz="2600" dirty="0">
                <a:cs typeface="Arial" panose="020B0604020202020204" pitchFamily="34" charset="0"/>
              </a:rPr>
              <a:t>	</a:t>
            </a:r>
            <a:r>
              <a:rPr lang="x-none" sz="2600" dirty="0">
                <a:cs typeface="Arial" panose="020B0604020202020204" pitchFamily="34" charset="0"/>
              </a:rPr>
              <a:t>Medicare; 		Kev Tuav Pov Hwm </a:t>
            </a:r>
            <a:r>
              <a:rPr lang="hu-HU" sz="2600" dirty="0">
                <a:cs typeface="Arial" panose="020B0604020202020204" pitchFamily="34" charset="0"/>
              </a:rPr>
              <a:t>	</a:t>
            </a:r>
            <a:r>
              <a:rPr lang="x-none" sz="2600" dirty="0">
                <a:cs typeface="Arial" panose="020B0604020202020204" pitchFamily="34" charset="0"/>
              </a:rPr>
              <a:t>Medigap</a:t>
            </a:r>
          </a:p>
          <a:p>
            <a:pPr marL="0" indent="0" rtl="0">
              <a:spcAft>
                <a:spcPts val="600"/>
              </a:spcAft>
              <a:buNone/>
            </a:pPr>
            <a:r>
              <a:rPr lang="x-none" sz="2600" b="1" dirty="0">
                <a:cs typeface="Arial" panose="020B0604020202020204" pitchFamily="34" charset="0"/>
              </a:rPr>
              <a:t>Ntu 4: </a:t>
            </a:r>
            <a:r>
              <a:rPr lang="hu-HU" sz="2600" b="1" dirty="0">
                <a:cs typeface="Arial" panose="020B0604020202020204" pitchFamily="34" charset="0"/>
              </a:rPr>
              <a:t>	</a:t>
            </a:r>
            <a:r>
              <a:rPr lang="x-none" sz="2600" dirty="0">
                <a:cs typeface="Arial" panose="020B0604020202020204" pitchFamily="34" charset="0"/>
              </a:rPr>
              <a:t>Cov Phiaj Xwm Medicare Advantage (Part C); </a:t>
            </a:r>
            <a:br>
              <a:rPr lang="en-US" sz="2600" dirty="0">
                <a:cs typeface="Arial" panose="020B0604020202020204" pitchFamily="34" charset="0"/>
              </a:rPr>
            </a:br>
            <a:r>
              <a:rPr lang="x-none" sz="2600" dirty="0">
                <a:cs typeface="Arial" panose="020B0604020202020204" pitchFamily="34" charset="0"/>
              </a:rPr>
              <a:t>	Lwm Hom Kev Pab Them Nqi Kho Mob </a:t>
            </a:r>
          </a:p>
          <a:p>
            <a:pPr marL="0" indent="0" rtl="0">
              <a:spcAft>
                <a:spcPts val="600"/>
              </a:spcAft>
              <a:buNone/>
            </a:pPr>
            <a:r>
              <a:rPr lang="x-none" sz="2600" b="1" dirty="0">
                <a:cs typeface="Arial" panose="020B0604020202020204" pitchFamily="34" charset="0"/>
              </a:rPr>
              <a:t>Ntu 5: 	</a:t>
            </a:r>
            <a:r>
              <a:rPr lang="x-none" sz="2600" dirty="0">
                <a:cs typeface="Arial" panose="020B0604020202020204" pitchFamily="34" charset="0"/>
              </a:rPr>
              <a:t>Medicare Part D; SeniorCare; </a:t>
            </a:r>
            <a:br>
              <a:rPr lang="en-US" sz="2600" dirty="0">
                <a:cs typeface="Arial" panose="020B0604020202020204" pitchFamily="34" charset="0"/>
              </a:rPr>
            </a:br>
            <a:r>
              <a:rPr lang="x-none" sz="2600" dirty="0">
                <a:cs typeface="Arial" panose="020B0604020202020204" pitchFamily="34" charset="0"/>
              </a:rPr>
              <a:t>	Ncua Sij Hawm Qhib Teev Npe Nkag Hauv Lub </a:t>
            </a:r>
            <a:r>
              <a:rPr lang="hu-HU" sz="2600" dirty="0">
                <a:cs typeface="Arial" panose="020B0604020202020204" pitchFamily="34" charset="0"/>
              </a:rPr>
              <a:t>	</a:t>
            </a:r>
            <a:r>
              <a:rPr lang="x-none" sz="2600" dirty="0">
                <a:cs typeface="Arial" panose="020B0604020202020204" pitchFamily="34" charset="0"/>
              </a:rPr>
              <a:t>Xyoo</a:t>
            </a:r>
          </a:p>
          <a:p>
            <a:pPr marL="0" indent="0" rtl="0">
              <a:buNone/>
            </a:pPr>
            <a:r>
              <a:rPr lang="x-none" sz="2600" b="1" dirty="0">
                <a:cs typeface="Arial" panose="020B0604020202020204" pitchFamily="34" charset="0"/>
              </a:rPr>
              <a:t>Ntu 6: </a:t>
            </a:r>
            <a:r>
              <a:rPr lang="x-none" sz="2600" dirty="0">
                <a:cs typeface="Arial" panose="020B0604020202020204" pitchFamily="34" charset="0"/>
              </a:rPr>
              <a:t>Pab rau Cov Neeg Khwv Tau Nyiaj Los Tsawg; 		Tiv Thaiv Koj Tus Kheej thiab Tiv Thaiv Kev Dag </a:t>
            </a:r>
            <a:r>
              <a:rPr lang="hu-HU" sz="2600" dirty="0">
                <a:cs typeface="Arial" panose="020B0604020202020204" pitchFamily="34" charset="0"/>
              </a:rPr>
              <a:t>	</a:t>
            </a:r>
            <a:r>
              <a:rPr lang="x-none" sz="2600" dirty="0">
                <a:cs typeface="Arial" panose="020B0604020202020204" pitchFamily="34" charset="0"/>
              </a:rPr>
              <a:t>Noj Dag Haus; </a:t>
            </a:r>
            <a:br>
              <a:rPr lang="en-US" sz="2600" dirty="0">
                <a:cs typeface="Arial" panose="020B0604020202020204" pitchFamily="34" charset="0"/>
              </a:rPr>
            </a:br>
            <a:r>
              <a:rPr lang="x-none" sz="2600" dirty="0">
                <a:cs typeface="Arial" panose="020B0604020202020204" pitchFamily="34" charset="0"/>
              </a:rPr>
              <a:t>	Kev Tshuaj Xyuas thiab Cov Peev Txheej</a:t>
            </a:r>
          </a:p>
          <a:p>
            <a:pPr marL="0" indent="0" rtl="0">
              <a:buNone/>
            </a:pPr>
            <a:endParaRPr lang="en-US" dirty="0"/>
          </a:p>
        </p:txBody>
      </p:sp>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rtl="0"/>
            <a:endParaRPr lang="en-US" sz="1400" dirty="0">
              <a:solidFill>
                <a:schemeClr val="bg1"/>
              </a:solidFill>
              <a:latin typeface="Arial" panose="020B0604020202020204" pitchFamily="34" charset="0"/>
              <a:cs typeface="Arial" panose="020B0604020202020204" pitchFamily="34" charset="0"/>
            </a:endParaRPr>
          </a:p>
          <a:p>
            <a:pPr algn="ctr" rtl="0"/>
            <a:r>
              <a:rPr lang="x-none" sz="4000">
                <a:solidFill>
                  <a:schemeClr val="bg1"/>
                </a:solidFill>
                <a:latin typeface="Arial" panose="020B0604020202020204" pitchFamily="34" charset="0"/>
                <a:cs typeface="Arial" panose="020B0604020202020204" pitchFamily="34" charset="0"/>
              </a:rPr>
              <a:t>Lub Moj Khaum Ntawm Qhov Kev Nthuav Qhia</a:t>
            </a:r>
          </a:p>
          <a:p>
            <a:pPr algn="ctr" rtl="0"/>
            <a:endParaRPr lang="en-US" sz="1200" dirty="0">
              <a:solidFill>
                <a:schemeClr val="bg1"/>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9EA4FD0B-5A9E-4C38-97BE-E98AF066CACD}"/>
              </a:ext>
            </a:extLst>
          </p:cNvPr>
          <p:cNvSpPr txBox="1"/>
          <p:nvPr/>
        </p:nvSpPr>
        <p:spPr>
          <a:xfrm>
            <a:off x="8939606" y="5196755"/>
            <a:ext cx="2848740" cy="1159595"/>
          </a:xfrm>
          <a:prstGeom prst="rect">
            <a:avLst/>
          </a:prstGeom>
          <a:solidFill>
            <a:schemeClr val="accent1">
              <a:lumMod val="20000"/>
              <a:lumOff val="80000"/>
            </a:schemeClr>
          </a:solidFill>
          <a:ln>
            <a:solidFill>
              <a:schemeClr val="accent1">
                <a:lumMod val="50000"/>
              </a:schemeClr>
            </a:solidFill>
          </a:ln>
        </p:spPr>
        <p:txBody>
          <a:bodyPr wrap="square" rtlCol="0">
            <a:spAutoFit/>
          </a:bodyPr>
          <a:lstStyle/>
          <a:p>
            <a:pPr algn="ctr" rtl="0"/>
            <a:r>
              <a:rPr lang="x-none" sz="1700"/>
              <a:t>Nrhiav cov ntsiab lus qhia ntxaws nyob hauv koj </a:t>
            </a:r>
            <a:r>
              <a:rPr lang="x-none" sz="1700">
                <a:hlinkClick r:id="rId3"/>
              </a:rPr>
              <a:t>Phau Ntawv Qhia Txog Medicare thiab Koj</a:t>
            </a:r>
            <a:r>
              <a:rPr lang="x-none" sz="1700"/>
              <a:t>.</a:t>
            </a:r>
          </a:p>
        </p:txBody>
      </p:sp>
      <p:sp>
        <p:nvSpPr>
          <p:cNvPr id="6" name="Slide Number Placeholder 5">
            <a:extLst>
              <a:ext uri="{FF2B5EF4-FFF2-40B4-BE49-F238E27FC236}">
                <a16:creationId xmlns:a16="http://schemas.microsoft.com/office/drawing/2014/main" id="{0716A08E-6E40-457C-9472-1FC40EE8BFEE}"/>
              </a:ext>
            </a:extLst>
          </p:cNvPr>
          <p:cNvSpPr>
            <a:spLocks noGrp="1"/>
          </p:cNvSpPr>
          <p:nvPr>
            <p:ph type="sldNum" sz="quarter" idx="12"/>
          </p:nvPr>
        </p:nvSpPr>
        <p:spPr/>
        <p:txBody>
          <a:bodyPr rtlCol="0"/>
          <a:lstStyle/>
          <a:p>
            <a:pPr rtl="0"/>
            <a:fld id="{844A7B69-93E2-4D34-896D-EFDD7F03AB74}" type="slidenum">
              <a:rPr lang="en-US" smtClean="0"/>
              <a:t>13</a:t>
            </a:fld>
            <a:endParaRPr lang="en-US" dirty="0"/>
          </a:p>
        </p:txBody>
      </p:sp>
      <p:pic>
        <p:nvPicPr>
          <p:cNvPr id="5" name="Picture 4" descr="A close-up of a poster&#10;&#10;AI-generated content may be incorrect.">
            <a:extLst>
              <a:ext uri="{FF2B5EF4-FFF2-40B4-BE49-F238E27FC236}">
                <a16:creationId xmlns:a16="http://schemas.microsoft.com/office/drawing/2014/main" id="{DE8AA5D0-04F2-974C-A6BD-B49C6889A0D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19942" y="1406013"/>
            <a:ext cx="2926726" cy="3790742"/>
          </a:xfrm>
          <a:prstGeom prst="rect">
            <a:avLst/>
          </a:prstGeom>
        </p:spPr>
      </p:pic>
    </p:spTree>
    <p:extLst>
      <p:ext uri="{BB962C8B-B14F-4D97-AF65-F5344CB8AC3E}">
        <p14:creationId xmlns:p14="http://schemas.microsoft.com/office/powerpoint/2010/main" val="14883816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53184AAD-3166-402F-847D-135E787639D0}"/>
              </a:ext>
            </a:extLst>
          </p:cNvPr>
          <p:cNvSpPr>
            <a:spLocks noGrp="1"/>
          </p:cNvSpPr>
          <p:nvPr>
            <p:ph type="sldNum" sz="quarter" idx="12"/>
          </p:nvPr>
        </p:nvSpPr>
        <p:spPr/>
        <p:txBody>
          <a:bodyPr rtlCol="0"/>
          <a:lstStyle/>
          <a:p>
            <a:pPr rtl="0"/>
            <a:fld id="{844A7B69-93E2-4D34-896D-EFDD7F03AB74}" type="slidenum">
              <a:rPr lang="en-US" smtClean="0"/>
              <a:t>14</a:t>
            </a:fld>
            <a:endParaRPr lang="en-US"/>
          </a:p>
        </p:txBody>
      </p:sp>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rtl="0"/>
            <a:endParaRPr lang="en-US" sz="1400" dirty="0">
              <a:solidFill>
                <a:schemeClr val="bg1"/>
              </a:solidFill>
              <a:latin typeface="Arial" panose="020B0604020202020204" pitchFamily="34" charset="0"/>
              <a:cs typeface="Arial" panose="020B0604020202020204" pitchFamily="34" charset="0"/>
            </a:endParaRPr>
          </a:p>
          <a:p>
            <a:pPr algn="ctr" rtl="0"/>
            <a:endParaRPr lang="en-US" sz="4000" dirty="0">
              <a:solidFill>
                <a:schemeClr val="bg1"/>
              </a:solidFill>
              <a:latin typeface="Arial" panose="020B0604020202020204" pitchFamily="34" charset="0"/>
              <a:cs typeface="Arial" panose="020B0604020202020204" pitchFamily="34" charset="0"/>
            </a:endParaRPr>
          </a:p>
          <a:p>
            <a:pPr algn="ctr" rtl="0"/>
            <a:endParaRPr lang="en-US" sz="1200" dirty="0">
              <a:solidFill>
                <a:schemeClr val="bg1"/>
              </a:solidFill>
              <a:latin typeface="Arial" panose="020B0604020202020204" pitchFamily="34" charset="0"/>
              <a:cs typeface="Arial" panose="020B0604020202020204" pitchFamily="34" charset="0"/>
            </a:endParaRPr>
          </a:p>
        </p:txBody>
      </p:sp>
      <p:sp>
        <p:nvSpPr>
          <p:cNvPr id="7" name="Content Placeholder 2" descr="Part A–Hospital Insurance helps cover&#10;Inpatient hospital care&#10;Inpatient skilled nursing facility (SNF) care&#10;Blood (inpatient)&#10;Certain inpatient non-religious, nonmedical health care in approved religious nonmedical institutions (RNHCIs)&#10;Home health care&#10;Hospice care&#10;" title="List of coverage under Original Medicare Part A-Hospital Insurance Coverage">
            <a:extLst>
              <a:ext uri="{FF2B5EF4-FFF2-40B4-BE49-F238E27FC236}">
                <a16:creationId xmlns:a16="http://schemas.microsoft.com/office/drawing/2014/main" id="{C781D51A-2063-4A6D-A1F2-3BBFBD1EB26A}"/>
              </a:ext>
            </a:extLst>
          </p:cNvPr>
          <p:cNvSpPr txBox="1">
            <a:spLocks/>
          </p:cNvSpPr>
          <p:nvPr/>
        </p:nvSpPr>
        <p:spPr>
          <a:xfrm>
            <a:off x="838200" y="1688070"/>
            <a:ext cx="8809383" cy="524450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rtl="0">
              <a:spcAft>
                <a:spcPts val="1200"/>
              </a:spcAft>
              <a:buNone/>
            </a:pPr>
            <a:r>
              <a:rPr lang="x-none" sz="5400" b="1"/>
              <a:t>Ntu 2</a:t>
            </a:r>
          </a:p>
          <a:p>
            <a:pPr marL="0" indent="0" rtl="0">
              <a:spcAft>
                <a:spcPts val="1200"/>
              </a:spcAft>
              <a:buNone/>
            </a:pPr>
            <a:r>
              <a:rPr lang="x-none" sz="3600">
                <a:cs typeface="Arial" panose="020B0604020202020204" pitchFamily="34" charset="0"/>
              </a:rPr>
              <a:t>Medicare Basics</a:t>
            </a:r>
            <a:endParaRPr lang="en-US" sz="3600" dirty="0"/>
          </a:p>
          <a:p>
            <a:pPr lvl="1" rtl="0">
              <a:buFont typeface="Wingdings" panose="05000000000000000000" pitchFamily="2" charset="2"/>
              <a:buChar char="§"/>
            </a:pPr>
            <a:endParaRPr lang="en-US" dirty="0"/>
          </a:p>
        </p:txBody>
      </p:sp>
      <p:pic>
        <p:nvPicPr>
          <p:cNvPr id="3" name="Picture 2">
            <a:extLst>
              <a:ext uri="{FF2B5EF4-FFF2-40B4-BE49-F238E27FC236}">
                <a16:creationId xmlns:a16="http://schemas.microsoft.com/office/drawing/2014/main" id="{8ECFD6F4-55AE-4D74-81DE-6FB915B0112D}"/>
              </a:ext>
            </a:extLst>
          </p:cNvPr>
          <p:cNvPicPr>
            <a:picLocks noChangeAspect="1"/>
          </p:cNvPicPr>
          <p:nvPr/>
        </p:nvPicPr>
        <p:blipFill rotWithShape="1">
          <a:blip r:embed="rId3">
            <a:extLst>
              <a:ext uri="{28A0092B-C50C-407E-A947-70E740481C1C}">
                <a14:useLocalDpi xmlns:a14="http://schemas.microsoft.com/office/drawing/2010/main" val="0"/>
              </a:ext>
            </a:extLst>
          </a:blip>
          <a:srcRect l="5174" t="22669"/>
          <a:stretch/>
        </p:blipFill>
        <p:spPr>
          <a:xfrm>
            <a:off x="4532244" y="1490457"/>
            <a:ext cx="7659756" cy="4160701"/>
          </a:xfrm>
          <a:prstGeom prst="rect">
            <a:avLst/>
          </a:prstGeom>
        </p:spPr>
      </p:pic>
      <p:pic>
        <p:nvPicPr>
          <p:cNvPr id="9" name="Picture 8">
            <a:extLst>
              <a:ext uri="{FF2B5EF4-FFF2-40B4-BE49-F238E27FC236}">
                <a16:creationId xmlns:a16="http://schemas.microsoft.com/office/drawing/2014/main" id="{B2A81A2E-C4E2-4142-9D7F-A810CDE81569}"/>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1070" y="5522772"/>
            <a:ext cx="2855189" cy="896741"/>
          </a:xfrm>
          <a:prstGeom prst="rect">
            <a:avLst/>
          </a:prstGeom>
          <a:noFill/>
          <a:ln>
            <a:noFill/>
          </a:ln>
        </p:spPr>
      </p:pic>
    </p:spTree>
    <p:extLst>
      <p:ext uri="{BB962C8B-B14F-4D97-AF65-F5344CB8AC3E}">
        <p14:creationId xmlns:p14="http://schemas.microsoft.com/office/powerpoint/2010/main" val="6773841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49C0F30-8172-4079-AB73-1F3CA88D71E7}"/>
              </a:ext>
            </a:extLst>
          </p:cNvPr>
          <p:cNvSpPr txBox="1"/>
          <p:nvPr/>
        </p:nvSpPr>
        <p:spPr>
          <a:xfrm>
            <a:off x="0" y="-134752"/>
            <a:ext cx="12192000" cy="1107996"/>
          </a:xfrm>
          <a:prstGeom prst="rect">
            <a:avLst/>
          </a:prstGeom>
          <a:solidFill>
            <a:schemeClr val="accent5">
              <a:lumMod val="50000"/>
            </a:schemeClr>
          </a:solidFill>
        </p:spPr>
        <p:txBody>
          <a:bodyPr wrap="square" rtlCol="0">
            <a:spAutoFit/>
          </a:bodyPr>
          <a:lstStyle/>
          <a:p>
            <a:pPr algn="ctr" rtl="0"/>
            <a:endParaRPr lang="en-US" sz="1400" dirty="0">
              <a:solidFill>
                <a:schemeClr val="bg1"/>
              </a:solidFill>
              <a:latin typeface="Arial" panose="020B0604020202020204" pitchFamily="34" charset="0"/>
              <a:cs typeface="Arial" panose="020B0604020202020204" pitchFamily="34" charset="0"/>
            </a:endParaRPr>
          </a:p>
          <a:p>
            <a:pPr algn="ctr" rtl="0"/>
            <a:r>
              <a:rPr lang="x-none" sz="4000">
                <a:solidFill>
                  <a:schemeClr val="bg1"/>
                </a:solidFill>
                <a:latin typeface="Arial" panose="020B0604020202020204" pitchFamily="34" charset="0"/>
                <a:cs typeface="Arial" panose="020B0604020202020204" pitchFamily="34" charset="0"/>
              </a:rPr>
              <a:t>Medicare Basics</a:t>
            </a:r>
          </a:p>
          <a:p>
            <a:pPr algn="ctr" rtl="0"/>
            <a:endParaRPr lang="en-US" sz="1200" dirty="0">
              <a:solidFill>
                <a:schemeClr val="bg1"/>
              </a:solidFill>
              <a:latin typeface="Arial" panose="020B0604020202020204" pitchFamily="34" charset="0"/>
              <a:cs typeface="Arial" panose="020B0604020202020204" pitchFamily="34" charset="0"/>
            </a:endParaRPr>
          </a:p>
        </p:txBody>
      </p:sp>
      <p:graphicFrame>
        <p:nvGraphicFramePr>
          <p:cNvPr id="5" name="Content Placeholder 3">
            <a:extLst>
              <a:ext uri="{FF2B5EF4-FFF2-40B4-BE49-F238E27FC236}">
                <a16:creationId xmlns:a16="http://schemas.microsoft.com/office/drawing/2014/main" id="{4AD5AB41-F4F9-4801-8458-7FF81BDB6F0C}"/>
              </a:ext>
            </a:extLst>
          </p:cNvPr>
          <p:cNvGraphicFramePr>
            <a:graphicFrameLocks/>
          </p:cNvGraphicFramePr>
          <p:nvPr>
            <p:extLst>
              <p:ext uri="{D42A27DB-BD31-4B8C-83A1-F6EECF244321}">
                <p14:modId xmlns:p14="http://schemas.microsoft.com/office/powerpoint/2010/main" val="1260597054"/>
              </p:ext>
            </p:extLst>
          </p:nvPr>
        </p:nvGraphicFramePr>
        <p:xfrm>
          <a:off x="2079282" y="979185"/>
          <a:ext cx="9989626" cy="5878815"/>
        </p:xfrm>
        <a:graphic>
          <a:graphicData uri="http://schemas.openxmlformats.org/drawingml/2006/table">
            <a:tbl>
              <a:tblPr firstRow="1" bandRow="1">
                <a:tableStyleId>{3B4B98B0-60AC-42C2-AFA5-B58CD77FA1E5}</a:tableStyleId>
              </a:tblPr>
              <a:tblGrid>
                <a:gridCol w="3642448">
                  <a:extLst>
                    <a:ext uri="{9D8B030D-6E8A-4147-A177-3AD203B41FA5}">
                      <a16:colId xmlns:a16="http://schemas.microsoft.com/office/drawing/2014/main" val="20001"/>
                    </a:ext>
                  </a:extLst>
                </a:gridCol>
                <a:gridCol w="6347178">
                  <a:extLst>
                    <a:ext uri="{9D8B030D-6E8A-4147-A177-3AD203B41FA5}">
                      <a16:colId xmlns:a16="http://schemas.microsoft.com/office/drawing/2014/main" val="20002"/>
                    </a:ext>
                  </a:extLst>
                </a:gridCol>
              </a:tblGrid>
              <a:tr h="414622">
                <a:tc>
                  <a:txBody>
                    <a:bodyPr/>
                    <a:lstStyle/>
                    <a:p>
                      <a:pPr algn="l" rtl="0"/>
                      <a:r>
                        <a:rPr lang="x-none" sz="1800" b="1" dirty="0"/>
                        <a:t>Ntu ntawm Medicare</a:t>
                      </a:r>
                      <a:endParaRPr lang="en-US" sz="1800" b="1" dirty="0">
                        <a:latin typeface="Arial" pitchFamily="34" charset="0"/>
                        <a:cs typeface="Arial" pitchFamily="34" charset="0"/>
                      </a:endParaRPr>
                    </a:p>
                  </a:txBody>
                  <a:tcPr/>
                </a:tc>
                <a:tc>
                  <a:txBody>
                    <a:bodyPr/>
                    <a:lstStyle/>
                    <a:p>
                      <a:pPr rtl="0"/>
                      <a:r>
                        <a:rPr lang="x-none" sz="1800"/>
                        <a:t>Yam Ua Pab Them Nqi Rau</a:t>
                      </a:r>
                      <a:endParaRPr lang="en-US" sz="1800" dirty="0">
                        <a:latin typeface="Arial" pitchFamily="34" charset="0"/>
                        <a:cs typeface="Arial" pitchFamily="34" charset="0"/>
                      </a:endParaRPr>
                    </a:p>
                  </a:txBody>
                  <a:tcPr/>
                </a:tc>
                <a:extLst>
                  <a:ext uri="{0D108BD9-81ED-4DB2-BD59-A6C34878D82A}">
                    <a16:rowId xmlns:a16="http://schemas.microsoft.com/office/drawing/2014/main" val="10000"/>
                  </a:ext>
                </a:extLst>
              </a:tr>
              <a:tr h="142567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x-none" sz="1800" b="1" dirty="0"/>
                        <a:t>Part A </a:t>
                      </a:r>
                      <a:br>
                        <a:rPr lang="en-US" sz="1800" b="1" dirty="0"/>
                      </a:br>
                      <a:r>
                        <a:rPr lang="x-none" sz="1800" b="1" dirty="0"/>
                        <a:t>(Kev Tuav Pov Hwm Rau Tsev Kho Mob)</a:t>
                      </a:r>
                      <a:endParaRPr lang="en-US" sz="1800" b="1" dirty="0">
                        <a:latin typeface="Arial" pitchFamily="34" charset="0"/>
                        <a:cs typeface="Arial" pitchFamily="34" charset="0"/>
                      </a:endParaRPr>
                    </a:p>
                  </a:txBody>
                  <a:tcPr marL="137160" marR="137160" marT="137160" marB="13716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x-none" sz="1800" dirty="0"/>
                        <a:t>Pab them nqi kho mob rau kev saib xyuas kho mob rau tus neeg mob sab hauv nyob hauv tsev kho mob thiab cov chaw tu neeg mob, nrog rau kev saib xyuas tus neeg mob nyob rau ncua yuav tag sim neej, qee yam kev kho mob hauv tsev, thiab ntshav.</a:t>
                      </a:r>
                      <a:endParaRPr lang="en-US" sz="1800" dirty="0">
                        <a:latin typeface="Arial" pitchFamily="34" charset="0"/>
                        <a:cs typeface="Arial" pitchFamily="34" charset="0"/>
                      </a:endParaRPr>
                    </a:p>
                  </a:txBody>
                  <a:tcPr marL="137160" marR="137160" marT="137160" marB="137160"/>
                </a:tc>
                <a:extLst>
                  <a:ext uri="{0D108BD9-81ED-4DB2-BD59-A6C34878D82A}">
                    <a16:rowId xmlns:a16="http://schemas.microsoft.com/office/drawing/2014/main" val="10004"/>
                  </a:ext>
                </a:extLst>
              </a:tr>
              <a:tr h="1002324">
                <a:tc>
                  <a:txBody>
                    <a:bodyPr/>
                    <a:lstStyle/>
                    <a:p>
                      <a:pPr algn="l" rtl="0"/>
                      <a:r>
                        <a:rPr lang="x-none" sz="1800" b="1" dirty="0"/>
                        <a:t>Part B </a:t>
                      </a:r>
                      <a:br>
                        <a:rPr lang="en-US" sz="1800" b="1" dirty="0"/>
                      </a:br>
                      <a:r>
                        <a:rPr lang="x-none" sz="1800" b="1" dirty="0"/>
                        <a:t>(Kev Tuav Pov Hwm Kho Mob)</a:t>
                      </a:r>
                      <a:endParaRPr lang="en-US" sz="1800" b="1" dirty="0">
                        <a:latin typeface="Arial" pitchFamily="34" charset="0"/>
                        <a:cs typeface="Arial" pitchFamily="34" charset="0"/>
                      </a:endParaRPr>
                    </a:p>
                  </a:txBody>
                  <a:tcPr marL="137160" marR="137160" marT="137160" marB="137160"/>
                </a:tc>
                <a:tc>
                  <a:txBody>
                    <a:bodyPr/>
                    <a:lstStyle/>
                    <a:p>
                      <a:pPr rtl="0"/>
                      <a:r>
                        <a:rPr lang="x-none" sz="1800" dirty="0"/>
                        <a:t>Pab them nqi rau cov kws kho mob cov kev pab cuam, kev saib xyuas kho mob rau tus neeg mob sab nrauv, kev saib xyuas kho mob hauv tsev, thiab qee cov kev pab kho mob ua kev tiv thaiv.</a:t>
                      </a:r>
                      <a:endParaRPr lang="en-US" sz="1800" dirty="0">
                        <a:latin typeface="Arial" pitchFamily="34" charset="0"/>
                        <a:cs typeface="Arial" pitchFamily="34" charset="0"/>
                      </a:endParaRPr>
                    </a:p>
                  </a:txBody>
                  <a:tcPr marL="137160" marR="137160" marT="137160" marB="137160"/>
                </a:tc>
                <a:extLst>
                  <a:ext uri="{0D108BD9-81ED-4DB2-BD59-A6C34878D82A}">
                    <a16:rowId xmlns:a16="http://schemas.microsoft.com/office/drawing/2014/main" val="10001"/>
                  </a:ext>
                </a:extLst>
              </a:tr>
              <a:tr h="1311813">
                <a:tc>
                  <a:txBody>
                    <a:bodyPr/>
                    <a:lstStyle/>
                    <a:p>
                      <a:pPr algn="l" rtl="0"/>
                      <a:r>
                        <a:rPr lang="x-none" sz="1800" b="1"/>
                        <a:t>Medicare Advantage </a:t>
                      </a:r>
                    </a:p>
                    <a:p>
                      <a:pPr algn="l" rtl="0"/>
                      <a:r>
                        <a:rPr lang="x-none" sz="1800" b="1"/>
                        <a:t>(uas yog hu ua Part C)</a:t>
                      </a:r>
                      <a:br>
                        <a:rPr lang="en-US" sz="1800" b="1" dirty="0"/>
                      </a:br>
                      <a:endParaRPr lang="en-US" sz="1800" b="1" dirty="0">
                        <a:latin typeface="Arial" pitchFamily="34" charset="0"/>
                        <a:cs typeface="Arial" pitchFamily="34" charset="0"/>
                      </a:endParaRPr>
                    </a:p>
                  </a:txBody>
                  <a:tcPr marL="137160" marR="137160" marT="137160" marB="137160"/>
                </a:tc>
                <a:tc>
                  <a:txBody>
                    <a:bodyPr/>
                    <a:lstStyle/>
                    <a:p>
                      <a:pPr rtl="0"/>
                      <a:r>
                        <a:rPr lang="x-none" sz="1800" dirty="0"/>
                        <a:t>Ib qho kev xaiv rau Original Medicare, uas tswj hwm los ntawm cov tuam txhab tuav pov hwm ntiag tug raws li kev ua ntawv cog lus nrog Medicare. Suav nrog Part A thiab B thiab feem ntau yog Part D.</a:t>
                      </a:r>
                      <a:endParaRPr lang="en-US" sz="1800" dirty="0">
                        <a:latin typeface="Arial" pitchFamily="34" charset="0"/>
                        <a:cs typeface="Arial" pitchFamily="34" charset="0"/>
                      </a:endParaRPr>
                    </a:p>
                  </a:txBody>
                  <a:tcPr marL="137160" marR="137160" marT="137160" marB="137160"/>
                </a:tc>
                <a:extLst>
                  <a:ext uri="{0D108BD9-81ED-4DB2-BD59-A6C34878D82A}">
                    <a16:rowId xmlns:a16="http://schemas.microsoft.com/office/drawing/2014/main" val="10002"/>
                  </a:ext>
                </a:extLst>
              </a:tr>
              <a:tr h="1569641">
                <a:tc>
                  <a:txBody>
                    <a:bodyPr/>
                    <a:lstStyle/>
                    <a:p>
                      <a:pPr algn="l" rtl="0"/>
                      <a:r>
                        <a:rPr lang="x-none" sz="1800" b="1" dirty="0"/>
                        <a:t>Part D</a:t>
                      </a:r>
                      <a:br>
                        <a:rPr lang="en-US" sz="1800" b="1" dirty="0"/>
                      </a:br>
                      <a:r>
                        <a:rPr lang="x-none" sz="1800" b="1" dirty="0"/>
                        <a:t>(Kev Pab Them Nqi Cov Tshuaj Uas Muaj Ntawv Yuav Tshuaj)</a:t>
                      </a:r>
                      <a:endParaRPr lang="en-US" sz="1800" b="1" dirty="0">
                        <a:latin typeface="Arial" pitchFamily="34" charset="0"/>
                        <a:cs typeface="Arial" pitchFamily="34" charset="0"/>
                      </a:endParaRPr>
                    </a:p>
                  </a:txBody>
                  <a:tcPr marL="137160" marR="137160" marT="137160" marB="137160"/>
                </a:tc>
                <a:tc>
                  <a:txBody>
                    <a:bodyPr/>
                    <a:lstStyle/>
                    <a:p>
                      <a:pPr rtl="0"/>
                      <a:r>
                        <a:rPr lang="x-none" sz="1800" dirty="0"/>
                        <a:t>Pab them nqi rau cov tshuaj uas muaj ntawv yuav tshuaj. Khiav dej num los ntawm cov tuam txhab tuav pov hwm ntiag tug raws li kev ua ntawv cog lus nrog Medicare.</a:t>
                      </a:r>
                      <a:endParaRPr lang="en-US" sz="1800" dirty="0">
                        <a:latin typeface="Arial" pitchFamily="34" charset="0"/>
                        <a:cs typeface="Arial" pitchFamily="34" charset="0"/>
                      </a:endParaRPr>
                    </a:p>
                  </a:txBody>
                  <a:tcPr marL="137160" marR="137160" marT="137160" marB="137160"/>
                </a:tc>
                <a:extLst>
                  <a:ext uri="{0D108BD9-81ED-4DB2-BD59-A6C34878D82A}">
                    <a16:rowId xmlns:a16="http://schemas.microsoft.com/office/drawing/2014/main" val="10003"/>
                  </a:ext>
                </a:extLst>
              </a:tr>
            </a:tbl>
          </a:graphicData>
        </a:graphic>
      </p:graphicFrame>
      <p:sp>
        <p:nvSpPr>
          <p:cNvPr id="7" name="Slide Number Placeholder 6">
            <a:extLst>
              <a:ext uri="{FF2B5EF4-FFF2-40B4-BE49-F238E27FC236}">
                <a16:creationId xmlns:a16="http://schemas.microsoft.com/office/drawing/2014/main" id="{9335DDFF-384C-4687-8993-C4955D76136A}"/>
              </a:ext>
            </a:extLst>
          </p:cNvPr>
          <p:cNvSpPr>
            <a:spLocks noGrp="1"/>
          </p:cNvSpPr>
          <p:nvPr>
            <p:ph type="sldNum" sz="quarter" idx="12"/>
          </p:nvPr>
        </p:nvSpPr>
        <p:spPr/>
        <p:txBody>
          <a:bodyPr rtlCol="0"/>
          <a:lstStyle/>
          <a:p>
            <a:pPr rtl="0"/>
            <a:fld id="{844A7B69-93E2-4D34-896D-EFDD7F03AB74}" type="slidenum">
              <a:rPr lang="en-US" smtClean="0"/>
              <a:t>15</a:t>
            </a:fld>
            <a:endParaRPr lang="en-US"/>
          </a:p>
        </p:txBody>
      </p:sp>
      <p:pic>
        <p:nvPicPr>
          <p:cNvPr id="6" name="Picture 5" title="Part A icon">
            <a:extLst>
              <a:ext uri="{FF2B5EF4-FFF2-40B4-BE49-F238E27FC236}">
                <a16:creationId xmlns:a16="http://schemas.microsoft.com/office/drawing/2014/main" id="{BF5C7363-9BDA-4A9C-AAB6-A35F39BACB8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19152" y="1736747"/>
            <a:ext cx="1272288" cy="703614"/>
          </a:xfrm>
          <a:prstGeom prst="rect">
            <a:avLst/>
          </a:prstGeom>
          <a:ln>
            <a:solidFill>
              <a:schemeClr val="bg1"/>
            </a:solidFill>
          </a:ln>
        </p:spPr>
      </p:pic>
      <p:pic>
        <p:nvPicPr>
          <p:cNvPr id="9" name="Picture 8" title="Part B icon">
            <a:extLst>
              <a:ext uri="{FF2B5EF4-FFF2-40B4-BE49-F238E27FC236}">
                <a16:creationId xmlns:a16="http://schemas.microsoft.com/office/drawing/2014/main" id="{D3136751-03C7-405B-AF13-00C8FC82957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53372" y="2796885"/>
            <a:ext cx="803847" cy="837592"/>
          </a:xfrm>
          <a:prstGeom prst="rect">
            <a:avLst/>
          </a:prstGeom>
        </p:spPr>
      </p:pic>
      <p:pic>
        <p:nvPicPr>
          <p:cNvPr id="11" name="Picture 10" title="Grouping of Orginal Medicare">
            <a:extLst>
              <a:ext uri="{FF2B5EF4-FFF2-40B4-BE49-F238E27FC236}">
                <a16:creationId xmlns:a16="http://schemas.microsoft.com/office/drawing/2014/main" id="{C0FF4696-1F8B-444C-97C3-72968F031E1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53372" y="5097202"/>
            <a:ext cx="710623" cy="626916"/>
          </a:xfrm>
          <a:prstGeom prst="rect">
            <a:avLst/>
          </a:prstGeom>
        </p:spPr>
      </p:pic>
    </p:spTree>
    <p:extLst>
      <p:ext uri="{BB962C8B-B14F-4D97-AF65-F5344CB8AC3E}">
        <p14:creationId xmlns:p14="http://schemas.microsoft.com/office/powerpoint/2010/main" val="42106694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rtl="0"/>
            <a:endParaRPr lang="en-US" sz="1400" dirty="0">
              <a:solidFill>
                <a:schemeClr val="bg1"/>
              </a:solidFill>
              <a:latin typeface="Arial" panose="020B0604020202020204" pitchFamily="34" charset="0"/>
              <a:cs typeface="Arial" panose="020B0604020202020204" pitchFamily="34" charset="0"/>
            </a:endParaRPr>
          </a:p>
          <a:p>
            <a:pPr algn="ctr" rtl="0"/>
            <a:r>
              <a:rPr lang="x-none" sz="4000">
                <a:solidFill>
                  <a:schemeClr val="bg1"/>
                </a:solidFill>
                <a:latin typeface="Arial" panose="020B0604020202020204" pitchFamily="34" charset="0"/>
                <a:cs typeface="Arial" panose="020B0604020202020204" pitchFamily="34" charset="0"/>
              </a:rPr>
              <a:t>Medicare Basics</a:t>
            </a:r>
          </a:p>
          <a:p>
            <a:pPr algn="ctr" rtl="0"/>
            <a:endParaRPr lang="en-US" sz="1200" dirty="0">
              <a:solidFill>
                <a:schemeClr val="bg1"/>
              </a:solidFill>
              <a:latin typeface="Arial" panose="020B0604020202020204" pitchFamily="34" charset="0"/>
              <a:cs typeface="Arial" panose="020B0604020202020204" pitchFamily="34" charset="0"/>
            </a:endParaRPr>
          </a:p>
        </p:txBody>
      </p:sp>
      <p:sp>
        <p:nvSpPr>
          <p:cNvPr id="7" name="Slide Number Placeholder 6">
            <a:extLst>
              <a:ext uri="{FF2B5EF4-FFF2-40B4-BE49-F238E27FC236}">
                <a16:creationId xmlns:a16="http://schemas.microsoft.com/office/drawing/2014/main" id="{9335DDFF-384C-4687-8993-C4955D76136A}"/>
              </a:ext>
            </a:extLst>
          </p:cNvPr>
          <p:cNvSpPr>
            <a:spLocks noGrp="1"/>
          </p:cNvSpPr>
          <p:nvPr>
            <p:ph type="sldNum" sz="quarter" idx="12"/>
          </p:nvPr>
        </p:nvSpPr>
        <p:spPr/>
        <p:txBody>
          <a:bodyPr rtlCol="0"/>
          <a:lstStyle/>
          <a:p>
            <a:pPr rtl="0"/>
            <a:fld id="{844A7B69-93E2-4D34-896D-EFDD7F03AB74}" type="slidenum">
              <a:rPr lang="en-US" smtClean="0"/>
              <a:t>16</a:t>
            </a:fld>
            <a:endParaRPr lang="en-US"/>
          </a:p>
        </p:txBody>
      </p:sp>
      <p:sp>
        <p:nvSpPr>
          <p:cNvPr id="8" name="Content Placeholder 2" descr="Part A–Hospital Insurance helps cover&#10;Inpatient hospital care&#10;Inpatient skilled nursing facility (SNF) care&#10;Blood (inpatient)&#10;Certain inpatient non-religious, nonmedical health care in approved religious nonmedical institutions (RNHCIs)&#10;Home health care&#10;Hospice care&#10;" title="List of coverage under Original Medicare Part A-Hospital Insurance Coverage">
            <a:extLst>
              <a:ext uri="{FF2B5EF4-FFF2-40B4-BE49-F238E27FC236}">
                <a16:creationId xmlns:a16="http://schemas.microsoft.com/office/drawing/2014/main" id="{3BA603B6-24F3-43C7-9C7B-E30D7D0CCA08}"/>
              </a:ext>
            </a:extLst>
          </p:cNvPr>
          <p:cNvSpPr txBox="1">
            <a:spLocks/>
          </p:cNvSpPr>
          <p:nvPr/>
        </p:nvSpPr>
        <p:spPr>
          <a:xfrm>
            <a:off x="577754" y="2033237"/>
            <a:ext cx="8809383" cy="524450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rtl="0">
              <a:spcAft>
                <a:spcPts val="1200"/>
              </a:spcAft>
              <a:buNone/>
            </a:pPr>
            <a:r>
              <a:rPr lang="x-none" sz="5400">
                <a:cs typeface="Arial" panose="020B0604020202020204" pitchFamily="34" charset="0"/>
              </a:rPr>
              <a:t>Medicare Part A </a:t>
            </a:r>
            <a:endParaRPr lang="en-US" sz="5400" dirty="0"/>
          </a:p>
          <a:p>
            <a:pPr lvl="1" rtl="0">
              <a:buFont typeface="Wingdings" panose="05000000000000000000" pitchFamily="2" charset="2"/>
              <a:buChar char="§"/>
            </a:pPr>
            <a:endParaRPr lang="en-US" dirty="0"/>
          </a:p>
        </p:txBody>
      </p:sp>
      <p:pic>
        <p:nvPicPr>
          <p:cNvPr id="9" name="Picture 8" title="Part A icon">
            <a:extLst>
              <a:ext uri="{FF2B5EF4-FFF2-40B4-BE49-F238E27FC236}">
                <a16:creationId xmlns:a16="http://schemas.microsoft.com/office/drawing/2014/main" id="{CE7C3AD2-DB48-4B1D-BC6B-46D129DEBAE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08589" y="3211268"/>
            <a:ext cx="1272288" cy="703614"/>
          </a:xfrm>
          <a:prstGeom prst="rect">
            <a:avLst/>
          </a:prstGeom>
          <a:ln>
            <a:solidFill>
              <a:schemeClr val="bg1"/>
            </a:solidFill>
          </a:ln>
        </p:spPr>
      </p:pic>
      <p:sp>
        <p:nvSpPr>
          <p:cNvPr id="10" name="TextBox 9">
            <a:extLst>
              <a:ext uri="{FF2B5EF4-FFF2-40B4-BE49-F238E27FC236}">
                <a16:creationId xmlns:a16="http://schemas.microsoft.com/office/drawing/2014/main" id="{5671EC42-C132-487B-853A-918796685421}"/>
              </a:ext>
            </a:extLst>
          </p:cNvPr>
          <p:cNvSpPr txBox="1"/>
          <p:nvPr/>
        </p:nvSpPr>
        <p:spPr>
          <a:xfrm>
            <a:off x="2133828" y="4089884"/>
            <a:ext cx="1521267" cy="1192762"/>
          </a:xfrm>
          <a:prstGeom prst="rect">
            <a:avLst/>
          </a:prstGeom>
          <a:noFill/>
        </p:spPr>
        <p:txBody>
          <a:bodyPr wrap="square" rtlCol="0">
            <a:spAutoFit/>
          </a:bodyPr>
          <a:lstStyle/>
          <a:p>
            <a:pPr algn="ctr" rtl="0"/>
            <a:r>
              <a:rPr lang="x-none" b="1">
                <a:solidFill>
                  <a:schemeClr val="tx2"/>
                </a:solidFill>
              </a:rPr>
              <a:t>Part A</a:t>
            </a:r>
          </a:p>
          <a:p>
            <a:pPr algn="ctr" rtl="0"/>
            <a:r>
              <a:rPr lang="x-none" sz="2000">
                <a:solidFill>
                  <a:schemeClr val="tx2"/>
                </a:solidFill>
              </a:rPr>
              <a:t>Kev Tuav Pov Hwm Rau</a:t>
            </a:r>
            <a:r>
              <a:rPr lang="x-none">
                <a:solidFill>
                  <a:schemeClr val="tx2"/>
                </a:solidFill>
              </a:rPr>
              <a:t> </a:t>
            </a:r>
            <a:r>
              <a:rPr lang="x-none" sz="2000">
                <a:solidFill>
                  <a:schemeClr val="tx2"/>
                </a:solidFill>
              </a:rPr>
              <a:t>Tsev Kho Mob</a:t>
            </a:r>
          </a:p>
          <a:p>
            <a:pPr algn="ctr" rtl="0"/>
            <a:endParaRPr lang="en-US" sz="1351" dirty="0">
              <a:solidFill>
                <a:schemeClr val="tx2"/>
              </a:solidFill>
            </a:endParaRPr>
          </a:p>
        </p:txBody>
      </p:sp>
      <p:pic>
        <p:nvPicPr>
          <p:cNvPr id="1026" name="Picture 2" descr="Image result for hospital">
            <a:extLst>
              <a:ext uri="{FF2B5EF4-FFF2-40B4-BE49-F238E27FC236}">
                <a16:creationId xmlns:a16="http://schemas.microsoft.com/office/drawing/2014/main" id="{65FEE9A8-8821-460A-B3CC-5F8BE32D7ED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99325" y="1107996"/>
            <a:ext cx="6492675" cy="43231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36213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53184AAD-3166-402F-847D-135E787639D0}"/>
              </a:ext>
            </a:extLst>
          </p:cNvPr>
          <p:cNvSpPr>
            <a:spLocks noGrp="1"/>
          </p:cNvSpPr>
          <p:nvPr>
            <p:ph type="sldNum" sz="quarter" idx="12"/>
          </p:nvPr>
        </p:nvSpPr>
        <p:spPr/>
        <p:txBody>
          <a:bodyPr rtlCol="0"/>
          <a:lstStyle/>
          <a:p>
            <a:pPr rtl="0"/>
            <a:fld id="{844A7B69-93E2-4D34-896D-EFDD7F03AB74}" type="slidenum">
              <a:rPr lang="en-US" smtClean="0"/>
              <a:t>17</a:t>
            </a:fld>
            <a:endParaRPr lang="en-US"/>
          </a:p>
        </p:txBody>
      </p:sp>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rtl="0"/>
            <a:endParaRPr lang="en-US" sz="1400" dirty="0">
              <a:solidFill>
                <a:schemeClr val="bg1"/>
              </a:solidFill>
              <a:latin typeface="Arial" panose="020B0604020202020204" pitchFamily="34" charset="0"/>
              <a:cs typeface="Arial" panose="020B0604020202020204" pitchFamily="34" charset="0"/>
            </a:endParaRPr>
          </a:p>
          <a:p>
            <a:pPr algn="ctr" rtl="0"/>
            <a:r>
              <a:rPr lang="x-none" sz="4000">
                <a:solidFill>
                  <a:schemeClr val="bg1"/>
                </a:solidFill>
                <a:latin typeface="Arial" panose="020B0604020202020204" pitchFamily="34" charset="0"/>
                <a:cs typeface="Arial" panose="020B0604020202020204" pitchFamily="34" charset="0"/>
              </a:rPr>
              <a:t>Medicare Part A</a:t>
            </a:r>
          </a:p>
          <a:p>
            <a:pPr algn="ctr" rtl="0"/>
            <a:endParaRPr lang="en-US" sz="1200" dirty="0">
              <a:solidFill>
                <a:schemeClr val="bg1"/>
              </a:solidFill>
              <a:latin typeface="Arial" panose="020B0604020202020204" pitchFamily="34" charset="0"/>
              <a:cs typeface="Arial" panose="020B0604020202020204" pitchFamily="34" charset="0"/>
            </a:endParaRPr>
          </a:p>
        </p:txBody>
      </p:sp>
      <p:sp>
        <p:nvSpPr>
          <p:cNvPr id="7" name="Content Placeholder 2" descr="Part A–Hospital Insurance helps cover&#10;Inpatient hospital care&#10;Inpatient skilled nursing facility (SNF) care&#10;Blood (inpatient)&#10;Certain inpatient non-religious, nonmedical health care in approved religious nonmedical institutions (RNHCIs)&#10;Home health care&#10;Hospice care&#10;" title="List of coverage under Original Medicare Part A-Hospital Insurance Coverage">
            <a:extLst>
              <a:ext uri="{FF2B5EF4-FFF2-40B4-BE49-F238E27FC236}">
                <a16:creationId xmlns:a16="http://schemas.microsoft.com/office/drawing/2014/main" id="{C781D51A-2063-4A6D-A1F2-3BBFBD1EB26A}"/>
              </a:ext>
            </a:extLst>
          </p:cNvPr>
          <p:cNvSpPr txBox="1">
            <a:spLocks/>
          </p:cNvSpPr>
          <p:nvPr/>
        </p:nvSpPr>
        <p:spPr>
          <a:xfrm>
            <a:off x="2614757" y="1381168"/>
            <a:ext cx="8630402" cy="5399459"/>
          </a:xfrm>
          <a:prstGeom prst="rect">
            <a:avLst/>
          </a:prstGeom>
        </p:spPr>
        <p:txBody>
          <a:bodyPr vert="horz" lIns="91440" tIns="45720" rIns="91440" bIns="45720" rtlCol="0">
            <a:normAutofit fontScale="4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rtl="0">
              <a:spcAft>
                <a:spcPts val="1200"/>
              </a:spcAft>
              <a:buNone/>
            </a:pPr>
            <a:r>
              <a:rPr lang="x-none" sz="3200" b="1" dirty="0">
                <a:latin typeface="Arial" panose="020B0604020202020204" pitchFamily="34" charset="0"/>
                <a:cs typeface="Arial" panose="020B0604020202020204" pitchFamily="34" charset="0"/>
              </a:rPr>
              <a:t>Part A – Kev Tuav Pov Hwm Rau Tsev Kho Mob pab them</a:t>
            </a:r>
            <a:r>
              <a:rPr lang="x-none" sz="3200" dirty="0">
                <a:latin typeface="Arial" panose="020B0604020202020204" pitchFamily="34" charset="0"/>
                <a:cs typeface="Arial" panose="020B0604020202020204" pitchFamily="34" charset="0"/>
              </a:rPr>
              <a:t>:</a:t>
            </a:r>
          </a:p>
          <a:p>
            <a:pPr lvl="1" rtl="0">
              <a:spcAft>
                <a:spcPts val="500"/>
              </a:spcAft>
              <a:buFont typeface="Wingdings" panose="05000000000000000000" pitchFamily="2" charset="2"/>
              <a:buChar char="§"/>
            </a:pPr>
            <a:r>
              <a:rPr lang="x-none" sz="3200" dirty="0"/>
              <a:t>Kev saib xyuas kho mob hauv tsev kho mob rau tus neeg mob sab hauv</a:t>
            </a:r>
          </a:p>
          <a:p>
            <a:pPr lvl="2" rtl="0">
              <a:spcAft>
                <a:spcPts val="500"/>
              </a:spcAft>
              <a:buFont typeface="Wingdings" panose="05000000000000000000" pitchFamily="2" charset="2"/>
              <a:buChar char="§"/>
            </a:pPr>
            <a:r>
              <a:rPr lang="x-none" sz="3200" dirty="0"/>
              <a:t>Chav pw ib nrab ntiag tug, pluas noj, kev tu neeg mob nthuav dav, lwm yam kev pab cuam thiab cov khoom siv hauv tsev kho mob. Suav nrog cov chaw kho mob kom zoo rov los li qub rau tus neeg mob sab hauv thiab kev kho mob puas siab puas ntsws hauv tsev kho mob puas siab puas ntsws (tag ib sim tsuas tau 190 hnub xwb).</a:t>
            </a:r>
          </a:p>
          <a:p>
            <a:pPr lvl="1" rtl="0">
              <a:buFont typeface="Wingdings" panose="05000000000000000000" pitchFamily="2" charset="2"/>
              <a:buChar char="§"/>
            </a:pPr>
            <a:r>
              <a:rPr lang="x-none" sz="3200" dirty="0"/>
              <a:t>Kev saib xyuas hauv Lub Chaw Tu Neeg Mob Uas Muaj Qauv Tes Zoo (SNF) Rau Tus Neeg Mob Sab Hauv </a:t>
            </a:r>
            <a:br>
              <a:rPr lang="en-US" sz="3200" dirty="0"/>
            </a:br>
            <a:r>
              <a:rPr lang="x-none" sz="3200" dirty="0"/>
              <a:t>(Tom qab tau mus pw hauv tsev kho mob tam li yog tus neeg mob sab hauv 3 hnub uas cuam tshuam)</a:t>
            </a:r>
          </a:p>
          <a:p>
            <a:pPr lvl="1" rtl="0">
              <a:buFont typeface="Wingdings" panose="05000000000000000000" pitchFamily="2" charset="2"/>
              <a:buChar char="§"/>
            </a:pPr>
            <a:r>
              <a:rPr lang="x-none" sz="3200" dirty="0"/>
              <a:t>Ntshav (tus neeg mob sab hauv)</a:t>
            </a:r>
          </a:p>
          <a:p>
            <a:pPr lvl="1" rtl="0">
              <a:buFont typeface="Wingdings" panose="05000000000000000000" pitchFamily="2" charset="2"/>
              <a:buChar char="§"/>
            </a:pPr>
            <a:r>
              <a:rPr lang="x-none" sz="3200" dirty="0"/>
              <a:t>Kev saib xyuas kho mob hauv tsev</a:t>
            </a:r>
          </a:p>
          <a:p>
            <a:pPr lvl="1" rtl="0">
              <a:buFont typeface="Wingdings" panose="05000000000000000000" pitchFamily="2" charset="2"/>
              <a:buChar char="§"/>
            </a:pPr>
            <a:r>
              <a:rPr lang="x-none" sz="3200" dirty="0"/>
              <a:t>Kev saib xyuas tus neeg mob uas yuav tag sim neej</a:t>
            </a:r>
            <a:br>
              <a:rPr lang="en-US" sz="3200" dirty="0"/>
            </a:br>
            <a:endParaRPr lang="en-US" sz="3200" dirty="0"/>
          </a:p>
          <a:p>
            <a:pPr marL="0" indent="0" rtl="0">
              <a:buNone/>
            </a:pPr>
            <a:r>
              <a:rPr lang="x-none" sz="3200" b="1" dirty="0">
                <a:latin typeface="Arial" panose="020B0604020202020204" pitchFamily="34" charset="0"/>
                <a:cs typeface="Arial" panose="020B0604020202020204" pitchFamily="34" charset="0"/>
              </a:rPr>
              <a:t>Yam tsis tau txais kev pab them nqi yog muaj dab tsi?</a:t>
            </a:r>
          </a:p>
          <a:p>
            <a:pPr lvl="1" rtl="0">
              <a:buFont typeface="Wingdings" panose="05000000000000000000" pitchFamily="2" charset="2"/>
              <a:buChar char="§"/>
            </a:pPr>
            <a:r>
              <a:rPr lang="x-none" sz="3200" dirty="0"/>
              <a:t>Kev tu neeg mob ntiag tug</a:t>
            </a:r>
          </a:p>
          <a:p>
            <a:pPr lvl="1" rtl="0">
              <a:buFont typeface="Wingdings" panose="05000000000000000000" pitchFamily="2" charset="2"/>
              <a:buChar char="§"/>
            </a:pPr>
            <a:r>
              <a:rPr lang="x-none" sz="3200" dirty="0"/>
              <a:t>Chav pw ntiav tug (tshwj kiag tias yog tsim nyog rau kev kho mob nkaus xwb)</a:t>
            </a:r>
          </a:p>
          <a:p>
            <a:pPr lvl="1" rtl="0">
              <a:buFont typeface="Wingdings" panose="05000000000000000000" pitchFamily="2" charset="2"/>
              <a:buChar char="§"/>
            </a:pPr>
            <a:r>
              <a:rPr lang="x-none" sz="3200" dirty="0"/>
              <a:t>TV thiab xov tooj hauv koj chav pw (yog hais tias nws sau nws nqi rau cov khoom no)</a:t>
            </a:r>
          </a:p>
          <a:p>
            <a:pPr lvl="1" rtl="0">
              <a:buFont typeface="Wingdings" panose="05000000000000000000" pitchFamily="2" charset="2"/>
              <a:buChar char="§"/>
            </a:pPr>
            <a:r>
              <a:rPr lang="x-none" sz="3200" dirty="0"/>
              <a:t>Cov khoom saib xyuas tus kheej, xws li rab chais hwj txwv los sis thom khwm khau khiab</a:t>
            </a:r>
          </a:p>
          <a:p>
            <a:pPr lvl="1" rtl="0">
              <a:buFont typeface="Wingdings" panose="05000000000000000000" pitchFamily="2" charset="2"/>
              <a:buChar char="§"/>
            </a:pPr>
            <a:r>
              <a:rPr lang="x-none" sz="3200" dirty="0"/>
              <a:t>Kev saib xyuas (tsis muaj qauv tes zoo) hauv SNF </a:t>
            </a:r>
          </a:p>
          <a:p>
            <a:pPr lvl="1" rtl="0">
              <a:buFont typeface="Wingdings" panose="05000000000000000000" pitchFamily="2" charset="2"/>
              <a:buChar char="§"/>
            </a:pPr>
            <a:endParaRPr lang="en-US" sz="1800" dirty="0"/>
          </a:p>
          <a:p>
            <a:pPr lvl="1" rtl="0">
              <a:buFont typeface="Wingdings" panose="05000000000000000000" pitchFamily="2" charset="2"/>
              <a:buChar char="§"/>
            </a:pPr>
            <a:endParaRPr lang="en-US" dirty="0"/>
          </a:p>
        </p:txBody>
      </p:sp>
      <p:pic>
        <p:nvPicPr>
          <p:cNvPr id="8" name="Picture 7" title="Part A icon">
            <a:extLst>
              <a:ext uri="{FF2B5EF4-FFF2-40B4-BE49-F238E27FC236}">
                <a16:creationId xmlns:a16="http://schemas.microsoft.com/office/drawing/2014/main" id="{AD15B428-DD45-43A4-AB23-C13EA3FAAB6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75203" y="1853705"/>
            <a:ext cx="1272288" cy="703614"/>
          </a:xfrm>
          <a:prstGeom prst="rect">
            <a:avLst/>
          </a:prstGeom>
          <a:ln>
            <a:solidFill>
              <a:schemeClr val="bg1"/>
            </a:solidFill>
          </a:ln>
        </p:spPr>
      </p:pic>
      <p:sp>
        <p:nvSpPr>
          <p:cNvPr id="9" name="TextBox 8">
            <a:extLst>
              <a:ext uri="{FF2B5EF4-FFF2-40B4-BE49-F238E27FC236}">
                <a16:creationId xmlns:a16="http://schemas.microsoft.com/office/drawing/2014/main" id="{1D58623C-54A5-4163-94F9-C09E81096B41}"/>
              </a:ext>
            </a:extLst>
          </p:cNvPr>
          <p:cNvSpPr txBox="1"/>
          <p:nvPr/>
        </p:nvSpPr>
        <p:spPr>
          <a:xfrm>
            <a:off x="550713" y="2557319"/>
            <a:ext cx="1521267" cy="1131207"/>
          </a:xfrm>
          <a:prstGeom prst="rect">
            <a:avLst/>
          </a:prstGeom>
          <a:noFill/>
        </p:spPr>
        <p:txBody>
          <a:bodyPr wrap="square" rtlCol="0">
            <a:spAutoFit/>
          </a:bodyPr>
          <a:lstStyle/>
          <a:p>
            <a:pPr algn="ctr" rtl="0"/>
            <a:r>
              <a:rPr lang="x-none" b="1">
                <a:solidFill>
                  <a:schemeClr val="tx2"/>
                </a:solidFill>
              </a:rPr>
              <a:t>Part A</a:t>
            </a:r>
          </a:p>
          <a:p>
            <a:pPr algn="ctr" rtl="0"/>
            <a:r>
              <a:rPr lang="x-none">
                <a:solidFill>
                  <a:schemeClr val="tx2"/>
                </a:solidFill>
              </a:rPr>
              <a:t>Kev Tuav Pov Hwm Rau Tsev Kho Mob</a:t>
            </a:r>
          </a:p>
          <a:p>
            <a:pPr algn="ctr" rtl="0"/>
            <a:endParaRPr lang="en-US" sz="1351" dirty="0">
              <a:solidFill>
                <a:schemeClr val="tx2"/>
              </a:solidFill>
            </a:endParaRPr>
          </a:p>
        </p:txBody>
      </p:sp>
    </p:spTree>
    <p:extLst>
      <p:ext uri="{BB962C8B-B14F-4D97-AF65-F5344CB8AC3E}">
        <p14:creationId xmlns:p14="http://schemas.microsoft.com/office/powerpoint/2010/main" val="29868249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rtl="0"/>
            <a:endParaRPr lang="en-US" sz="1400" dirty="0">
              <a:solidFill>
                <a:schemeClr val="bg1"/>
              </a:solidFill>
              <a:latin typeface="Arial" panose="020B0604020202020204" pitchFamily="34" charset="0"/>
              <a:cs typeface="Arial" panose="020B0604020202020204" pitchFamily="34" charset="0"/>
            </a:endParaRPr>
          </a:p>
          <a:p>
            <a:pPr algn="ctr" rtl="0"/>
            <a:r>
              <a:rPr lang="x-none" sz="4000">
                <a:solidFill>
                  <a:schemeClr val="bg1"/>
                </a:solidFill>
                <a:latin typeface="Arial" panose="020B0604020202020204" pitchFamily="34" charset="0"/>
                <a:cs typeface="Arial" panose="020B0604020202020204" pitchFamily="34" charset="0"/>
              </a:rPr>
              <a:t>Medicare Part A – Cov Nqi</a:t>
            </a:r>
          </a:p>
          <a:p>
            <a:pPr algn="ctr" rtl="0"/>
            <a:endParaRPr lang="en-US" sz="1200" dirty="0">
              <a:solidFill>
                <a:schemeClr val="bg1"/>
              </a:solidFill>
              <a:latin typeface="Arial" panose="020B0604020202020204" pitchFamily="34" charset="0"/>
              <a:cs typeface="Arial" panose="020B0604020202020204" pitchFamily="34" charset="0"/>
            </a:endParaRPr>
          </a:p>
        </p:txBody>
      </p:sp>
      <p:sp>
        <p:nvSpPr>
          <p:cNvPr id="7" name="Content Placeholder 2" descr="Part A–Hospital Insurance helps cover&#10;Inpatient hospital care&#10;Inpatient skilled nursing facility (SNF) care&#10;Blood (inpatient)&#10;Certain inpatient non-religious, nonmedical health care in approved religious nonmedical institutions (RNHCIs)&#10;Home health care&#10;Hospice care&#10;" title="List of coverage under Original Medicare Part A-Hospital Insurance Coverage">
            <a:extLst>
              <a:ext uri="{FF2B5EF4-FFF2-40B4-BE49-F238E27FC236}">
                <a16:creationId xmlns:a16="http://schemas.microsoft.com/office/drawing/2014/main" id="{2EDC6FC9-3451-4578-BC75-A97248E427C6}"/>
              </a:ext>
            </a:extLst>
          </p:cNvPr>
          <p:cNvSpPr txBox="1">
            <a:spLocks/>
          </p:cNvSpPr>
          <p:nvPr/>
        </p:nvSpPr>
        <p:spPr>
          <a:xfrm>
            <a:off x="2227943" y="1336431"/>
            <a:ext cx="9799934" cy="3368596"/>
          </a:xfrm>
          <a:prstGeom prst="rect">
            <a:avLst/>
          </a:prstGeom>
        </p:spPr>
        <p:txBody>
          <a:bodyPr vert="horz" lIns="68580" tIns="34291" rIns="68580" bIns="34291" rtlCol="0">
            <a:noAutofit/>
          </a:bodyPr>
          <a:lstStyle>
            <a:lvl1pPr marL="265510" indent="-265510" algn="l" defTabSz="685800" rtl="0" eaLnBrk="1" latinLnBrk="0" hangingPunct="1">
              <a:lnSpc>
                <a:spcPct val="100000"/>
              </a:lnSpc>
              <a:spcBef>
                <a:spcPts val="600"/>
              </a:spcBef>
              <a:buFont typeface="Wingdings" panose="05000000000000000000" pitchFamily="2" charset="2"/>
              <a:buChar char="§"/>
              <a:defRPr sz="3200" kern="1200">
                <a:solidFill>
                  <a:schemeClr val="tx1"/>
                </a:solidFill>
                <a:latin typeface="+mn-lt"/>
                <a:ea typeface="+mn-ea"/>
                <a:cs typeface="+mn-cs"/>
              </a:defRPr>
            </a:lvl1pPr>
            <a:lvl2pPr marL="467916" indent="-171450" algn="l" defTabSz="685800" rtl="0" eaLnBrk="1" latinLnBrk="0" hangingPunct="1">
              <a:lnSpc>
                <a:spcPct val="100000"/>
              </a:lnSpc>
              <a:spcBef>
                <a:spcPts val="600"/>
              </a:spcBef>
              <a:buFont typeface="Arial" panose="020B0604020202020204" pitchFamily="34" charset="0"/>
              <a:buChar char="•"/>
              <a:defRPr sz="2800" kern="1200">
                <a:solidFill>
                  <a:schemeClr val="tx1"/>
                </a:solidFill>
                <a:latin typeface="+mn-lt"/>
                <a:ea typeface="+mn-ea"/>
                <a:cs typeface="+mn-cs"/>
              </a:defRPr>
            </a:lvl2pPr>
            <a:lvl3pPr marL="639366" indent="-169069" algn="l" defTabSz="685800" rtl="0" eaLnBrk="1" latinLnBrk="0" hangingPunct="1">
              <a:lnSpc>
                <a:spcPct val="100000"/>
              </a:lnSpc>
              <a:spcBef>
                <a:spcPts val="600"/>
              </a:spcBef>
              <a:buSzPct val="50000"/>
              <a:buFont typeface="Wingdings" panose="05000000000000000000" pitchFamily="2" charset="2"/>
              <a:buChar char="q"/>
              <a:defRPr sz="2800" i="0" kern="1200">
                <a:solidFill>
                  <a:schemeClr val="tx1"/>
                </a:solidFill>
                <a:latin typeface="+mn-lt"/>
                <a:ea typeface="+mn-ea"/>
                <a:cs typeface="+mn-cs"/>
              </a:defRPr>
            </a:lvl3pPr>
            <a:lvl4pPr marL="685800" indent="264319" algn="l" defTabSz="685800" rtl="0" eaLnBrk="1" latinLnBrk="0" hangingPunct="1">
              <a:lnSpc>
                <a:spcPct val="100000"/>
              </a:lnSpc>
              <a:spcBef>
                <a:spcPts val="600"/>
              </a:spcBef>
              <a:buFont typeface="Calibri" panose="020F0502020204030204" pitchFamily="34" charset="0"/>
              <a:buChar char="–"/>
              <a:defRPr sz="2400" i="0" kern="1200">
                <a:solidFill>
                  <a:schemeClr val="tx1"/>
                </a:solidFill>
                <a:latin typeface="+mn-lt"/>
                <a:ea typeface="+mn-ea"/>
                <a:cs typeface="+mn-cs"/>
              </a:defRPr>
            </a:lvl4pPr>
            <a:lvl5pPr marL="1153716" indent="-202406" algn="l" defTabSz="685800" rtl="0" eaLnBrk="1" latinLnBrk="0" hangingPunct="1">
              <a:lnSpc>
                <a:spcPct val="100000"/>
              </a:lnSpc>
              <a:spcBef>
                <a:spcPts val="600"/>
              </a:spcBef>
              <a:buFont typeface="Arial" panose="020B0604020202020204" pitchFamily="34" charset="0"/>
              <a:buChar char="•"/>
              <a:defRPr sz="2400" i="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rtl="0"/>
            <a:r>
              <a:rPr lang="x-none" sz="2200" b="1" dirty="0">
                <a:solidFill>
                  <a:prstClr val="black"/>
                </a:solidFill>
              </a:rPr>
              <a:t>Nqi Tuav Pov Hwm: </a:t>
            </a:r>
            <a:r>
              <a:rPr lang="x-none" sz="2200" dirty="0">
                <a:solidFill>
                  <a:prstClr val="black"/>
                </a:solidFill>
              </a:rPr>
              <a:t>Tsis muaj nqi tuav pov hwm rau cov neeg feem ntau</a:t>
            </a:r>
          </a:p>
          <a:p>
            <a:pPr rtl="0"/>
            <a:r>
              <a:rPr lang="x-none" sz="2200" b="1" dirty="0">
                <a:solidFill>
                  <a:prstClr val="black"/>
                </a:solidFill>
              </a:rPr>
              <a:t>Tus nqi yuav tsum xub them kom txwm ua ntej </a:t>
            </a:r>
            <a:r>
              <a:rPr lang="x-none" sz="2200" dirty="0">
                <a:solidFill>
                  <a:prstClr val="black"/>
                </a:solidFill>
              </a:rPr>
              <a:t>rau txhua ncua sij hawm tau txais nyiaj txiaj ntsig rau kev pw hauv tsev kho mob tam li yog tus neeg sab hauv</a:t>
            </a:r>
          </a:p>
          <a:p>
            <a:pPr rtl="0"/>
            <a:r>
              <a:rPr lang="x-none" sz="2200" b="1" dirty="0">
                <a:solidFill>
                  <a:prstClr val="black"/>
                </a:solidFill>
              </a:rPr>
              <a:t>Cov Nqi Sib Koom Them</a:t>
            </a:r>
            <a:r>
              <a:rPr lang="x-none" sz="2200" dirty="0">
                <a:solidFill>
                  <a:prstClr val="black"/>
                </a:solidFill>
              </a:rPr>
              <a:t> </a:t>
            </a:r>
          </a:p>
          <a:p>
            <a:pPr lvl="1" rtl="0"/>
            <a:r>
              <a:rPr lang="x-none" sz="2200" b="1" dirty="0">
                <a:solidFill>
                  <a:prstClr val="black"/>
                </a:solidFill>
              </a:rPr>
              <a:t>Tus neeg mob sab hauv nyob hauv tsev kho mob</a:t>
            </a:r>
            <a:r>
              <a:rPr lang="x-none" sz="2200" dirty="0">
                <a:solidFill>
                  <a:prstClr val="black"/>
                </a:solidFill>
              </a:rPr>
              <a:t>: teev cov nqi rau qee hnub</a:t>
            </a:r>
          </a:p>
          <a:p>
            <a:pPr lvl="1" rtl="0"/>
            <a:r>
              <a:rPr lang="x-none" sz="2200" b="1" dirty="0">
                <a:solidFill>
                  <a:prstClr val="black"/>
                </a:solidFill>
              </a:rPr>
              <a:t>Lub chaw tu neeg mob uas muaj qauv tes zoo</a:t>
            </a:r>
            <a:r>
              <a:rPr lang="x-none" sz="2200" dirty="0">
                <a:solidFill>
                  <a:prstClr val="black"/>
                </a:solidFill>
              </a:rPr>
              <a:t>: teev cov nyiaj rau qee hnub</a:t>
            </a:r>
          </a:p>
          <a:p>
            <a:pPr lvl="1" rtl="0"/>
            <a:r>
              <a:rPr lang="x-none" sz="2200" b="1" dirty="0">
                <a:solidFill>
                  <a:prstClr val="black"/>
                </a:solidFill>
              </a:rPr>
              <a:t>Kev saib xyuas kho mob hauv tsev</a:t>
            </a:r>
            <a:r>
              <a:rPr lang="x-none" sz="2200" dirty="0">
                <a:solidFill>
                  <a:prstClr val="black"/>
                </a:solidFill>
              </a:rPr>
              <a:t>: tsis sau nqi rau cov kev pab cuam uas tau txais kev pab them nqi</a:t>
            </a:r>
            <a:endParaRPr lang="en-US" sz="2200" b="1" dirty="0">
              <a:solidFill>
                <a:prstClr val="black"/>
              </a:solidFill>
            </a:endParaRPr>
          </a:p>
          <a:p>
            <a:pPr lvl="1" rtl="0"/>
            <a:r>
              <a:rPr lang="x-none" sz="2200" b="1" dirty="0">
                <a:solidFill>
                  <a:prstClr val="black"/>
                </a:solidFill>
              </a:rPr>
              <a:t>Kev saib xyuas tus neeg mob uas yuav tag sim neej: </a:t>
            </a:r>
            <a:r>
              <a:rPr lang="x-none" sz="2200" dirty="0">
                <a:solidFill>
                  <a:prstClr val="black"/>
                </a:solidFill>
              </a:rPr>
              <a:t>tsis tau them nqi rau cov kev pab cuam uas tau txais kev pab them nqi</a:t>
            </a:r>
            <a:endParaRPr lang="en-US" sz="2200" b="1" dirty="0">
              <a:solidFill>
                <a:prstClr val="black"/>
              </a:solidFill>
            </a:endParaRPr>
          </a:p>
          <a:p>
            <a:pPr rtl="0"/>
            <a:r>
              <a:rPr lang="x-none" sz="2200" b="1" dirty="0">
                <a:solidFill>
                  <a:prstClr val="black"/>
                </a:solidFill>
              </a:rPr>
              <a:t>Qhov nqi thau hauv hnab los them siab tshaj plaws: </a:t>
            </a:r>
            <a:r>
              <a:rPr lang="x-none" sz="2200" dirty="0">
                <a:solidFill>
                  <a:prstClr val="black"/>
                </a:solidFill>
              </a:rPr>
              <a:t>Tsis muaj nyob rau hauv Original Medicare</a:t>
            </a:r>
          </a:p>
          <a:p>
            <a:pPr marL="0" indent="0" rtl="0">
              <a:buNone/>
            </a:pPr>
            <a:endParaRPr lang="en-US" sz="2200" dirty="0">
              <a:solidFill>
                <a:prstClr val="black"/>
              </a:solidFill>
            </a:endParaRPr>
          </a:p>
        </p:txBody>
      </p:sp>
      <p:pic>
        <p:nvPicPr>
          <p:cNvPr id="8" name="Picture 7" title="Part A icon">
            <a:extLst>
              <a:ext uri="{FF2B5EF4-FFF2-40B4-BE49-F238E27FC236}">
                <a16:creationId xmlns:a16="http://schemas.microsoft.com/office/drawing/2014/main" id="{BD98C0BD-33D2-4C85-85F8-5B68DC38B51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06676" y="1841636"/>
            <a:ext cx="1272288" cy="703614"/>
          </a:xfrm>
          <a:prstGeom prst="rect">
            <a:avLst/>
          </a:prstGeom>
          <a:ln>
            <a:solidFill>
              <a:schemeClr val="bg1"/>
            </a:solidFill>
          </a:ln>
        </p:spPr>
      </p:pic>
      <p:sp>
        <p:nvSpPr>
          <p:cNvPr id="9" name="TextBox 8">
            <a:extLst>
              <a:ext uri="{FF2B5EF4-FFF2-40B4-BE49-F238E27FC236}">
                <a16:creationId xmlns:a16="http://schemas.microsoft.com/office/drawing/2014/main" id="{6BE2D864-D8B7-43D3-B7D0-9DBBA451F3B4}"/>
              </a:ext>
            </a:extLst>
          </p:cNvPr>
          <p:cNvSpPr txBox="1"/>
          <p:nvPr/>
        </p:nvSpPr>
        <p:spPr>
          <a:xfrm>
            <a:off x="582187" y="2545250"/>
            <a:ext cx="1521267" cy="1200329"/>
          </a:xfrm>
          <a:prstGeom prst="rect">
            <a:avLst/>
          </a:prstGeom>
          <a:noFill/>
        </p:spPr>
        <p:txBody>
          <a:bodyPr wrap="square" rtlCol="0">
            <a:spAutoFit/>
          </a:bodyPr>
          <a:lstStyle/>
          <a:p>
            <a:pPr algn="ctr" rtl="0"/>
            <a:r>
              <a:rPr lang="x-none" b="1">
                <a:solidFill>
                  <a:schemeClr val="tx2"/>
                </a:solidFill>
              </a:rPr>
              <a:t>Part A</a:t>
            </a:r>
          </a:p>
          <a:p>
            <a:pPr algn="ctr" rtl="0"/>
            <a:r>
              <a:rPr lang="x-none">
                <a:solidFill>
                  <a:schemeClr val="tx2"/>
                </a:solidFill>
              </a:rPr>
              <a:t>Kev Tuav Pov Hwm Rau Tsev Kho Mob</a:t>
            </a:r>
          </a:p>
          <a:p>
            <a:pPr algn="ctr" rtl="0"/>
            <a:endParaRPr lang="en-US" dirty="0">
              <a:solidFill>
                <a:schemeClr val="tx2"/>
              </a:solidFill>
            </a:endParaRPr>
          </a:p>
        </p:txBody>
      </p:sp>
      <p:sp>
        <p:nvSpPr>
          <p:cNvPr id="3" name="Slide Number Placeholder 2">
            <a:extLst>
              <a:ext uri="{FF2B5EF4-FFF2-40B4-BE49-F238E27FC236}">
                <a16:creationId xmlns:a16="http://schemas.microsoft.com/office/drawing/2014/main" id="{C8998D63-74A7-4420-B1A4-367ADE4063B8}"/>
              </a:ext>
            </a:extLst>
          </p:cNvPr>
          <p:cNvSpPr>
            <a:spLocks noGrp="1"/>
          </p:cNvSpPr>
          <p:nvPr>
            <p:ph type="sldNum" sz="quarter" idx="12"/>
          </p:nvPr>
        </p:nvSpPr>
        <p:spPr/>
        <p:txBody>
          <a:bodyPr rtlCol="0"/>
          <a:lstStyle/>
          <a:p>
            <a:pPr rtl="0"/>
            <a:fld id="{844A7B69-93E2-4D34-896D-EFDD7F03AB74}" type="slidenum">
              <a:rPr lang="en-US" smtClean="0"/>
              <a:t>18</a:t>
            </a:fld>
            <a:endParaRPr lang="en-US"/>
          </a:p>
        </p:txBody>
      </p:sp>
      <p:sp>
        <p:nvSpPr>
          <p:cNvPr id="2" name="Rectangle: Rounded Corners 1">
            <a:extLst>
              <a:ext uri="{FF2B5EF4-FFF2-40B4-BE49-F238E27FC236}">
                <a16:creationId xmlns:a16="http://schemas.microsoft.com/office/drawing/2014/main" id="{EAA3AB99-07CD-4885-BF5A-F9C996D814B6}"/>
              </a:ext>
            </a:extLst>
          </p:cNvPr>
          <p:cNvSpPr/>
          <p:nvPr/>
        </p:nvSpPr>
        <p:spPr>
          <a:xfrm>
            <a:off x="2465055" y="5954233"/>
            <a:ext cx="9562822" cy="903767"/>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dirty="0" err="1"/>
              <a:t>Cov</a:t>
            </a:r>
            <a:r>
              <a:rPr dirty="0"/>
              <a:t> </a:t>
            </a:r>
            <a:r>
              <a:rPr dirty="0" err="1"/>
              <a:t>nqi</a:t>
            </a:r>
            <a:r>
              <a:rPr dirty="0"/>
              <a:t> </a:t>
            </a:r>
            <a:r>
              <a:rPr dirty="0" err="1"/>
              <a:t>yuav</a:t>
            </a:r>
            <a:r>
              <a:rPr dirty="0"/>
              <a:t> </a:t>
            </a:r>
            <a:r>
              <a:rPr dirty="0" err="1"/>
              <a:t>hloov</a:t>
            </a:r>
            <a:r>
              <a:rPr dirty="0"/>
              <a:t> </a:t>
            </a:r>
            <a:r>
              <a:rPr dirty="0" err="1"/>
              <a:t>pauv</a:t>
            </a:r>
            <a:r>
              <a:rPr dirty="0"/>
              <a:t> </a:t>
            </a:r>
            <a:r>
              <a:rPr dirty="0" err="1"/>
              <a:t>txhua</a:t>
            </a:r>
            <a:r>
              <a:rPr dirty="0"/>
              <a:t> </a:t>
            </a:r>
            <a:r>
              <a:rPr dirty="0" err="1"/>
              <a:t>xyoo</a:t>
            </a:r>
            <a:r>
              <a:rPr dirty="0"/>
              <a:t>. </a:t>
            </a:r>
            <a:br>
              <a:rPr lang="en-US" sz="2800" dirty="0"/>
            </a:br>
            <a:r>
              <a:rPr lang="x-none" sz="2800" b="1" dirty="0"/>
              <a:t>Saib cov nqi tam sim no ntawm </a:t>
            </a:r>
            <a:r>
              <a:rPr lang="x-none" sz="2800" b="1" dirty="0">
                <a:solidFill>
                  <a:schemeClr val="bg1"/>
                </a:solidFill>
                <a:hlinkClick r:id="rId4">
                  <a:extLst>
                    <a:ext uri="{A12FA001-AC4F-418D-AE19-62706E023703}">
                      <ahyp:hlinkClr xmlns:ahyp="http://schemas.microsoft.com/office/drawing/2018/hyperlinkcolor" val="tx"/>
                    </a:ext>
                  </a:extLst>
                </a:hlinkClick>
              </a:rPr>
              <a:t>medicare.gov</a:t>
            </a:r>
            <a:r>
              <a:rPr dirty="0"/>
              <a:t>.</a:t>
            </a:r>
          </a:p>
        </p:txBody>
      </p:sp>
    </p:spTree>
    <p:extLst>
      <p:ext uri="{BB962C8B-B14F-4D97-AF65-F5344CB8AC3E}">
        <p14:creationId xmlns:p14="http://schemas.microsoft.com/office/powerpoint/2010/main" val="30548179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rtl="0"/>
            <a:endParaRPr lang="en-US" sz="1400" dirty="0">
              <a:solidFill>
                <a:schemeClr val="bg1"/>
              </a:solidFill>
              <a:latin typeface="Arial" panose="020B0604020202020204" pitchFamily="34" charset="0"/>
              <a:cs typeface="Arial" panose="020B0604020202020204" pitchFamily="34" charset="0"/>
            </a:endParaRPr>
          </a:p>
          <a:p>
            <a:pPr algn="ctr" rtl="0"/>
            <a:r>
              <a:rPr lang="x-none" sz="4000">
                <a:solidFill>
                  <a:schemeClr val="bg1"/>
                </a:solidFill>
                <a:latin typeface="Arial" panose="020B0604020202020204" pitchFamily="34" charset="0"/>
                <a:cs typeface="Arial" panose="020B0604020202020204" pitchFamily="34" charset="0"/>
              </a:rPr>
              <a:t>Medicare Part A – Cov Nqi</a:t>
            </a:r>
          </a:p>
          <a:p>
            <a:pPr algn="ctr" rtl="0"/>
            <a:endParaRPr lang="en-US" sz="1200" dirty="0">
              <a:solidFill>
                <a:schemeClr val="bg1"/>
              </a:solidFill>
              <a:latin typeface="Arial" panose="020B0604020202020204" pitchFamily="34" charset="0"/>
              <a:cs typeface="Arial" panose="020B0604020202020204" pitchFamily="34" charset="0"/>
            </a:endParaRPr>
          </a:p>
        </p:txBody>
      </p:sp>
      <p:pic>
        <p:nvPicPr>
          <p:cNvPr id="8" name="Picture 7" title="Part A icon">
            <a:extLst>
              <a:ext uri="{FF2B5EF4-FFF2-40B4-BE49-F238E27FC236}">
                <a16:creationId xmlns:a16="http://schemas.microsoft.com/office/drawing/2014/main" id="{BD98C0BD-33D2-4C85-85F8-5B68DC38B51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24717" y="1725130"/>
            <a:ext cx="1272288" cy="703614"/>
          </a:xfrm>
          <a:prstGeom prst="rect">
            <a:avLst/>
          </a:prstGeom>
          <a:ln>
            <a:solidFill>
              <a:schemeClr val="bg1"/>
            </a:solidFill>
          </a:ln>
        </p:spPr>
      </p:pic>
      <p:graphicFrame>
        <p:nvGraphicFramePr>
          <p:cNvPr id="11" name="Content Placeholder 3">
            <a:extLst>
              <a:ext uri="{FF2B5EF4-FFF2-40B4-BE49-F238E27FC236}">
                <a16:creationId xmlns:a16="http://schemas.microsoft.com/office/drawing/2014/main" id="{21455A9C-CE13-47F3-9F10-EC3FE07750E5}"/>
              </a:ext>
            </a:extLst>
          </p:cNvPr>
          <p:cNvGraphicFramePr>
            <a:graphicFrameLocks/>
          </p:cNvGraphicFramePr>
          <p:nvPr>
            <p:extLst>
              <p:ext uri="{D42A27DB-BD31-4B8C-83A1-F6EECF244321}">
                <p14:modId xmlns:p14="http://schemas.microsoft.com/office/powerpoint/2010/main" val="2097283285"/>
              </p:ext>
            </p:extLst>
          </p:nvPr>
        </p:nvGraphicFramePr>
        <p:xfrm>
          <a:off x="2391550" y="2346960"/>
          <a:ext cx="8659920" cy="4511040"/>
        </p:xfrm>
        <a:graphic>
          <a:graphicData uri="http://schemas.openxmlformats.org/drawingml/2006/table">
            <a:tbl>
              <a:tblPr firstRow="1" bandRow="1">
                <a:tableStyleId>{3B4B98B0-60AC-42C2-AFA5-B58CD77FA1E5}</a:tableStyleId>
              </a:tblPr>
              <a:tblGrid>
                <a:gridCol w="1996884">
                  <a:extLst>
                    <a:ext uri="{9D8B030D-6E8A-4147-A177-3AD203B41FA5}">
                      <a16:colId xmlns:a16="http://schemas.microsoft.com/office/drawing/2014/main" val="20000"/>
                    </a:ext>
                  </a:extLst>
                </a:gridCol>
                <a:gridCol w="3120197">
                  <a:extLst>
                    <a:ext uri="{9D8B030D-6E8A-4147-A177-3AD203B41FA5}">
                      <a16:colId xmlns:a16="http://schemas.microsoft.com/office/drawing/2014/main" val="3167613514"/>
                    </a:ext>
                  </a:extLst>
                </a:gridCol>
                <a:gridCol w="3542839">
                  <a:extLst>
                    <a:ext uri="{9D8B030D-6E8A-4147-A177-3AD203B41FA5}">
                      <a16:colId xmlns:a16="http://schemas.microsoft.com/office/drawing/2014/main" val="20001"/>
                    </a:ext>
                  </a:extLst>
                </a:gridCol>
              </a:tblGrid>
              <a:tr h="569595">
                <a:tc>
                  <a:txBody>
                    <a:bodyPr/>
                    <a:lstStyle/>
                    <a:p>
                      <a:pPr rtl="0"/>
                      <a:r>
                        <a:rPr lang="x-none" sz="2800" dirty="0"/>
                        <a:t>Hnub</a:t>
                      </a:r>
                    </a:p>
                  </a:txBody>
                  <a:tcPr marL="137160" marR="137160" marT="137160" marB="137160"/>
                </a:tc>
                <a:tc>
                  <a:txBody>
                    <a:bodyPr/>
                    <a:lstStyle/>
                    <a:p>
                      <a:pPr rtl="0"/>
                      <a:r>
                        <a:rPr lang="x-none" sz="2800"/>
                        <a:t>Medicare them</a:t>
                      </a:r>
                    </a:p>
                  </a:txBody>
                  <a:tcPr marL="137160" marR="137160" marT="137160" marB="137160"/>
                </a:tc>
                <a:tc>
                  <a:txBody>
                    <a:bodyPr/>
                    <a:lstStyle/>
                    <a:p>
                      <a:pPr rtl="0"/>
                      <a:r>
                        <a:rPr lang="x-none" sz="2800"/>
                        <a:t>Koj them</a:t>
                      </a:r>
                    </a:p>
                  </a:txBody>
                  <a:tcPr marL="137160" marR="137160" marT="137160" marB="137160"/>
                </a:tc>
                <a:extLst>
                  <a:ext uri="{0D108BD9-81ED-4DB2-BD59-A6C34878D82A}">
                    <a16:rowId xmlns:a16="http://schemas.microsoft.com/office/drawing/2014/main" val="10000"/>
                  </a:ext>
                </a:extLst>
              </a:tr>
              <a:tr h="916677">
                <a:tc>
                  <a:txBody>
                    <a:bodyPr/>
                    <a:lstStyle/>
                    <a:p>
                      <a:pPr rtl="0"/>
                      <a:r>
                        <a:rPr lang="x-none" sz="2800"/>
                        <a:t>1-60</a:t>
                      </a:r>
                    </a:p>
                  </a:txBody>
                  <a:tcPr marL="137160" marR="137160" marT="137160" marB="137160"/>
                </a:tc>
                <a:tc>
                  <a:txBody>
                    <a:bodyPr/>
                    <a:lstStyle/>
                    <a:p>
                      <a:pPr rtl="0"/>
                      <a:r>
                        <a:rPr lang="x-none" sz="2800"/>
                        <a:t>Cov nqi seem</a:t>
                      </a:r>
                    </a:p>
                  </a:txBody>
                  <a:tcPr marL="137160" marR="137160" marT="137160" marB="137160"/>
                </a:tc>
                <a:tc>
                  <a:txBody>
                    <a:bodyPr/>
                    <a:lstStyle/>
                    <a:p>
                      <a:pPr rtl="0"/>
                      <a:r>
                        <a:rPr lang="x-none" sz="2800">
                          <a:hlinkClick r:id="rId4"/>
                        </a:rPr>
                        <a:t>Tus nqi yuav tsum xub them kom txwm ua ntej rau Part A</a:t>
                      </a:r>
                      <a:endParaRPr lang="en-US" sz="2800" dirty="0"/>
                    </a:p>
                  </a:txBody>
                  <a:tcPr marL="137160" marR="137160" marT="137160" marB="137160"/>
                </a:tc>
                <a:extLst>
                  <a:ext uri="{0D108BD9-81ED-4DB2-BD59-A6C34878D82A}">
                    <a16:rowId xmlns:a16="http://schemas.microsoft.com/office/drawing/2014/main" val="10001"/>
                  </a:ext>
                </a:extLst>
              </a:tr>
              <a:tr h="953574">
                <a:tc>
                  <a:txBody>
                    <a:bodyPr/>
                    <a:lstStyle/>
                    <a:p>
                      <a:pPr rtl="0"/>
                      <a:r>
                        <a:rPr lang="x-none" sz="2800"/>
                        <a:t>61-90</a:t>
                      </a:r>
                    </a:p>
                  </a:txBody>
                  <a:tcPr marL="137160" marR="137160" marT="137160" marB="137160"/>
                </a:tc>
                <a:tc>
                  <a:txBody>
                    <a:bodyPr/>
                    <a:lstStyle/>
                    <a:p>
                      <a:pPr rtl="0"/>
                      <a:r>
                        <a:rPr lang="x-none" sz="2800" dirty="0"/>
                        <a:t>Cov nqi seem </a:t>
                      </a:r>
                    </a:p>
                  </a:txBody>
                  <a:tcPr marL="137160" marR="137160" marT="137160" marB="137160"/>
                </a:tc>
                <a:tc>
                  <a:txBody>
                    <a:bodyPr/>
                    <a:lstStyle/>
                    <a:p>
                      <a:pPr rtl="0"/>
                      <a:r>
                        <a:rPr lang="x-none" sz="2800">
                          <a:hlinkClick r:id="rId4"/>
                        </a:rPr>
                        <a:t>Tus nqi sib koom them txhua hnub</a:t>
                      </a:r>
                      <a:endParaRPr lang="en-US" sz="2800" dirty="0"/>
                    </a:p>
                  </a:txBody>
                  <a:tcPr marL="137160" marR="137160" marT="137160" marB="137160"/>
                </a:tc>
                <a:extLst>
                  <a:ext uri="{0D108BD9-81ED-4DB2-BD59-A6C34878D82A}">
                    <a16:rowId xmlns:a16="http://schemas.microsoft.com/office/drawing/2014/main" val="10002"/>
                  </a:ext>
                </a:extLst>
              </a:tr>
              <a:tr h="897383">
                <a:tc>
                  <a:txBody>
                    <a:bodyPr/>
                    <a:lstStyle/>
                    <a:p>
                      <a:pPr rtl="0"/>
                      <a:r>
                        <a:rPr lang="x-none" sz="2800"/>
                        <a:t>91-150</a:t>
                      </a:r>
                    </a:p>
                  </a:txBody>
                  <a:tcPr marL="137160" marR="137160" marT="137160" marB="137160"/>
                </a:tc>
                <a:tc>
                  <a:txBody>
                    <a:bodyPr/>
                    <a:lstStyle/>
                    <a:p>
                      <a:pPr rtl="0"/>
                      <a:r>
                        <a:rPr lang="x-none" sz="2800"/>
                        <a:t>Cov nqi seem </a:t>
                      </a:r>
                    </a:p>
                  </a:txBody>
                  <a:tcPr marL="137160" marR="137160" marT="137160" marB="137160"/>
                </a:tc>
                <a:tc>
                  <a:txBody>
                    <a:bodyPr/>
                    <a:lstStyle/>
                    <a:p>
                      <a:pPr rtl="0"/>
                      <a:r>
                        <a:rPr lang="x-none" sz="2800" dirty="0">
                          <a:hlinkClick r:id="rId4"/>
                        </a:rPr>
                        <a:t>Tus nqi sib koom them txhua hnub</a:t>
                      </a:r>
                      <a:endParaRPr lang="en-US" sz="2800" dirty="0"/>
                    </a:p>
                  </a:txBody>
                  <a:tcPr marL="137160" marR="137160" marT="137160" marB="137160"/>
                </a:tc>
                <a:extLst>
                  <a:ext uri="{0D108BD9-81ED-4DB2-BD59-A6C34878D82A}">
                    <a16:rowId xmlns:a16="http://schemas.microsoft.com/office/drawing/2014/main" val="10003"/>
                  </a:ext>
                </a:extLst>
              </a:tr>
            </a:tbl>
          </a:graphicData>
        </a:graphic>
      </p:graphicFrame>
      <p:sp>
        <p:nvSpPr>
          <p:cNvPr id="12" name="Rectangle 11">
            <a:extLst>
              <a:ext uri="{FF2B5EF4-FFF2-40B4-BE49-F238E27FC236}">
                <a16:creationId xmlns:a16="http://schemas.microsoft.com/office/drawing/2014/main" id="{BC137C11-DA06-4E0F-BB6C-A960FD62266D}"/>
              </a:ext>
            </a:extLst>
          </p:cNvPr>
          <p:cNvSpPr/>
          <p:nvPr/>
        </p:nvSpPr>
        <p:spPr>
          <a:xfrm>
            <a:off x="2092610" y="1107996"/>
            <a:ext cx="8422990" cy="1200329"/>
          </a:xfrm>
          <a:prstGeom prst="rect">
            <a:avLst/>
          </a:prstGeom>
        </p:spPr>
        <p:txBody>
          <a:bodyPr wrap="square" rtlCol="0">
            <a:spAutoFit/>
          </a:bodyPr>
          <a:lstStyle/>
          <a:p>
            <a:pPr rtl="0"/>
            <a:r>
              <a:rPr lang="x-none" sz="3600" b="1" dirty="0"/>
              <a:t>Cov Nqi Sib Koom Them Hauv Tsev Kho Mob Rau Tus Neeg Mob Sab Hauv</a:t>
            </a:r>
          </a:p>
        </p:txBody>
      </p:sp>
      <p:sp>
        <p:nvSpPr>
          <p:cNvPr id="3" name="Slide Number Placeholder 2">
            <a:extLst>
              <a:ext uri="{FF2B5EF4-FFF2-40B4-BE49-F238E27FC236}">
                <a16:creationId xmlns:a16="http://schemas.microsoft.com/office/drawing/2014/main" id="{A52A2435-24DE-41D6-8643-785B4AA87181}"/>
              </a:ext>
            </a:extLst>
          </p:cNvPr>
          <p:cNvSpPr>
            <a:spLocks noGrp="1"/>
          </p:cNvSpPr>
          <p:nvPr>
            <p:ph type="sldNum" sz="quarter" idx="12"/>
          </p:nvPr>
        </p:nvSpPr>
        <p:spPr/>
        <p:txBody>
          <a:bodyPr rtlCol="0"/>
          <a:lstStyle/>
          <a:p>
            <a:pPr rtl="0"/>
            <a:fld id="{844A7B69-93E2-4D34-896D-EFDD7F03AB74}" type="slidenum">
              <a:rPr lang="en-US" smtClean="0"/>
              <a:t>19</a:t>
            </a:fld>
            <a:endParaRPr lang="en-US"/>
          </a:p>
        </p:txBody>
      </p:sp>
    </p:spTree>
    <p:extLst>
      <p:ext uri="{BB962C8B-B14F-4D97-AF65-F5344CB8AC3E}">
        <p14:creationId xmlns:p14="http://schemas.microsoft.com/office/powerpoint/2010/main" val="17979273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8EBBC01-D7CC-412C-965C-FC56B8F1D96B}"/>
              </a:ext>
            </a:extLst>
          </p:cNvPr>
          <p:cNvSpPr>
            <a:spLocks noGrp="1"/>
          </p:cNvSpPr>
          <p:nvPr>
            <p:ph type="title"/>
          </p:nvPr>
        </p:nvSpPr>
        <p:spPr/>
        <p:txBody>
          <a:bodyPr rtlCol="0"/>
          <a:lstStyle/>
          <a:p>
            <a:pPr algn="ctr" rtl="0"/>
            <a:r>
              <a:rPr lang="x-none"/>
              <a:t>Lo Lus Zam Kev Thaj Tsob Rau Kev Muab Pob Nyiaj Pab</a:t>
            </a:r>
          </a:p>
        </p:txBody>
      </p:sp>
      <p:sp>
        <p:nvSpPr>
          <p:cNvPr id="3" name="Content Placeholder 2">
            <a:extLst>
              <a:ext uri="{FF2B5EF4-FFF2-40B4-BE49-F238E27FC236}">
                <a16:creationId xmlns:a16="http://schemas.microsoft.com/office/drawing/2014/main" id="{E3864779-0E76-4DBB-AECC-68B5AFF6C2E5}"/>
              </a:ext>
            </a:extLst>
          </p:cNvPr>
          <p:cNvSpPr>
            <a:spLocks noGrp="1"/>
          </p:cNvSpPr>
          <p:nvPr>
            <p:ph idx="1"/>
          </p:nvPr>
        </p:nvSpPr>
        <p:spPr>
          <a:xfrm>
            <a:off x="1952403" y="2345439"/>
            <a:ext cx="8287193" cy="3356159"/>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85000" lnSpcReduction="20000"/>
          </a:bodyPr>
          <a:lstStyle/>
          <a:p>
            <a:pPr marL="0" indent="0" algn="just" rtl="0">
              <a:buNone/>
            </a:pPr>
            <a:r>
              <a:rPr lang="x-none" sz="2400" dirty="0">
                <a:latin typeface="Arial" panose="020B0604020202020204" pitchFamily="34" charset="0"/>
                <a:cs typeface="Arial" panose="020B0604020202020204" pitchFamily="34" charset="0"/>
              </a:rPr>
              <a:t>Lub khoos kas no yog tau txais kev txhawb pab fab nyiaj txiag tag nrho los sis ib feem los ntawm Wisconsin Department of Health Services (Feem Hauj Lwm Saib Xyuas Kev Noj Qab Haus Huv) raws tus nab npawb pob nyiaj pb 90SAPG0091, los ntawm U.S. Administration for Community Living (Lub Loos Kam Tswj Hwm Kev Ua Neej Nyob Rau Lub Zej Zog), Department of Health and Human Services (Feem Hauj Lwm Saib Xyuas Kev Noj Qab Haus Huv thiab Kev Pab Cuam Tib Neeg), Washington, DC 20201. Cov neeg txais nyiaj tab tom khiav lub khoos kas uas tau txais kev txhawb nqa los ntawm tsoom hwv tau txais kev txhawb kom nthuav qhia yam lawv tshawb pom thiab cov lus sua ntsiab lus yam muaj kev ywj pheej. Yog li ntawd, cov lus xam pom los sis cov lus taw qhia tsis tas yuav tsum sawv cev rau txoj cai ACL raws cai.</a:t>
            </a:r>
          </a:p>
        </p:txBody>
      </p:sp>
      <p:sp>
        <p:nvSpPr>
          <p:cNvPr id="5" name="Slide Number Placeholder 4">
            <a:extLst>
              <a:ext uri="{FF2B5EF4-FFF2-40B4-BE49-F238E27FC236}">
                <a16:creationId xmlns:a16="http://schemas.microsoft.com/office/drawing/2014/main" id="{7AF26E53-EFE7-49D9-98D0-4C8E72500302}"/>
              </a:ext>
            </a:extLst>
          </p:cNvPr>
          <p:cNvSpPr>
            <a:spLocks noGrp="1"/>
          </p:cNvSpPr>
          <p:nvPr>
            <p:ph type="sldNum" sz="quarter" idx="12"/>
          </p:nvPr>
        </p:nvSpPr>
        <p:spPr/>
        <p:txBody>
          <a:bodyPr rtlCol="0"/>
          <a:lstStyle/>
          <a:p>
            <a:pPr rtl="0"/>
            <a:fld id="{844A7B69-93E2-4D34-896D-EFDD7F03AB74}" type="slidenum">
              <a:rPr lang="en-US" smtClean="0"/>
              <a:t>2</a:t>
            </a:fld>
            <a:endParaRPr lang="en-US"/>
          </a:p>
        </p:txBody>
      </p:sp>
      <p:pic>
        <p:nvPicPr>
          <p:cNvPr id="2" name="02.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851525" y="3184525"/>
            <a:ext cx="487363" cy="487363"/>
          </a:xfrm>
          <a:prstGeom prst="rect">
            <a:avLst/>
          </a:prstGeom>
        </p:spPr>
      </p:pic>
    </p:spTree>
    <p:extLst>
      <p:ext uri="{BB962C8B-B14F-4D97-AF65-F5344CB8AC3E}">
        <p14:creationId xmlns:p14="http://schemas.microsoft.com/office/powerpoint/2010/main" val="405961589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2457"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rtl="0"/>
            <a:endParaRPr lang="en-US" sz="1400" dirty="0">
              <a:solidFill>
                <a:schemeClr val="bg1"/>
              </a:solidFill>
              <a:latin typeface="Arial" panose="020B0604020202020204" pitchFamily="34" charset="0"/>
              <a:cs typeface="Arial" panose="020B0604020202020204" pitchFamily="34" charset="0"/>
            </a:endParaRPr>
          </a:p>
          <a:p>
            <a:pPr algn="ctr" rtl="0"/>
            <a:r>
              <a:rPr lang="x-none" sz="4000">
                <a:solidFill>
                  <a:schemeClr val="bg1"/>
                </a:solidFill>
                <a:latin typeface="Arial" panose="020B0604020202020204" pitchFamily="34" charset="0"/>
                <a:cs typeface="Arial" panose="020B0604020202020204" pitchFamily="34" charset="0"/>
              </a:rPr>
              <a:t>Medicare Part A – Cov Nqi</a:t>
            </a:r>
          </a:p>
          <a:p>
            <a:pPr algn="ctr" rtl="0"/>
            <a:endParaRPr lang="en-US" sz="1200" dirty="0">
              <a:solidFill>
                <a:schemeClr val="bg1"/>
              </a:solidFill>
              <a:latin typeface="Arial" panose="020B0604020202020204" pitchFamily="34" charset="0"/>
              <a:cs typeface="Arial" panose="020B0604020202020204" pitchFamily="34" charset="0"/>
            </a:endParaRPr>
          </a:p>
        </p:txBody>
      </p:sp>
      <p:pic>
        <p:nvPicPr>
          <p:cNvPr id="8" name="Picture 7" title="Part A icon">
            <a:extLst>
              <a:ext uri="{FF2B5EF4-FFF2-40B4-BE49-F238E27FC236}">
                <a16:creationId xmlns:a16="http://schemas.microsoft.com/office/drawing/2014/main" id="{BD98C0BD-33D2-4C85-85F8-5B68DC38B51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5290" y="1880502"/>
            <a:ext cx="1272288" cy="703614"/>
          </a:xfrm>
          <a:prstGeom prst="rect">
            <a:avLst/>
          </a:prstGeom>
          <a:ln>
            <a:solidFill>
              <a:schemeClr val="bg1"/>
            </a:solidFill>
          </a:ln>
        </p:spPr>
      </p:pic>
      <p:sp>
        <p:nvSpPr>
          <p:cNvPr id="2" name="Rectangle 1">
            <a:extLst>
              <a:ext uri="{FF2B5EF4-FFF2-40B4-BE49-F238E27FC236}">
                <a16:creationId xmlns:a16="http://schemas.microsoft.com/office/drawing/2014/main" id="{B9A350BB-BA08-4CF8-926C-1498647FA4F3}"/>
              </a:ext>
            </a:extLst>
          </p:cNvPr>
          <p:cNvSpPr/>
          <p:nvPr/>
        </p:nvSpPr>
        <p:spPr>
          <a:xfrm>
            <a:off x="1955294" y="1280931"/>
            <a:ext cx="9454191" cy="1200329"/>
          </a:xfrm>
          <a:prstGeom prst="rect">
            <a:avLst/>
          </a:prstGeom>
        </p:spPr>
        <p:txBody>
          <a:bodyPr wrap="none" rtlCol="0">
            <a:spAutoFit/>
          </a:bodyPr>
          <a:lstStyle/>
          <a:p>
            <a:pPr rtl="0"/>
            <a:r>
              <a:rPr lang="x-none" sz="3600" b="1" dirty="0">
                <a:solidFill>
                  <a:prstClr val="black"/>
                </a:solidFill>
              </a:rPr>
              <a:t>Tus Nqi Sib Koom Them hauv Lub Chaw Tu Neeg </a:t>
            </a:r>
            <a:endParaRPr lang="hu-HU" sz="3600" b="1" dirty="0">
              <a:solidFill>
                <a:prstClr val="black"/>
              </a:solidFill>
            </a:endParaRPr>
          </a:p>
          <a:p>
            <a:pPr rtl="0"/>
            <a:r>
              <a:rPr lang="x-none" sz="3600" b="1" dirty="0">
                <a:solidFill>
                  <a:prstClr val="black"/>
                </a:solidFill>
              </a:rPr>
              <a:t>Mob Uas Muaj Qauv Tes Zoo</a:t>
            </a:r>
            <a:endParaRPr lang="en-US" sz="3600" b="1" dirty="0"/>
          </a:p>
        </p:txBody>
      </p:sp>
      <p:graphicFrame>
        <p:nvGraphicFramePr>
          <p:cNvPr id="10" name="Content Placeholder 3">
            <a:extLst>
              <a:ext uri="{FF2B5EF4-FFF2-40B4-BE49-F238E27FC236}">
                <a16:creationId xmlns:a16="http://schemas.microsoft.com/office/drawing/2014/main" id="{7D92C107-110E-4A22-AB5F-8BD0D4116C54}"/>
              </a:ext>
            </a:extLst>
          </p:cNvPr>
          <p:cNvGraphicFramePr>
            <a:graphicFrameLocks/>
          </p:cNvGraphicFramePr>
          <p:nvPr>
            <p:extLst>
              <p:ext uri="{D42A27DB-BD31-4B8C-83A1-F6EECF244321}">
                <p14:modId xmlns:p14="http://schemas.microsoft.com/office/powerpoint/2010/main" val="3301811417"/>
              </p:ext>
            </p:extLst>
          </p:nvPr>
        </p:nvGraphicFramePr>
        <p:xfrm>
          <a:off x="2284478" y="2688424"/>
          <a:ext cx="9069322" cy="4215879"/>
        </p:xfrm>
        <a:graphic>
          <a:graphicData uri="http://schemas.openxmlformats.org/drawingml/2006/table">
            <a:tbl>
              <a:tblPr firstRow="1" bandRow="1">
                <a:tableStyleId>{3B4B98B0-60AC-42C2-AFA5-B58CD77FA1E5}</a:tableStyleId>
              </a:tblPr>
              <a:tblGrid>
                <a:gridCol w="2055993">
                  <a:extLst>
                    <a:ext uri="{9D8B030D-6E8A-4147-A177-3AD203B41FA5}">
                      <a16:colId xmlns:a16="http://schemas.microsoft.com/office/drawing/2014/main" val="20000"/>
                    </a:ext>
                  </a:extLst>
                </a:gridCol>
                <a:gridCol w="3757141">
                  <a:extLst>
                    <a:ext uri="{9D8B030D-6E8A-4147-A177-3AD203B41FA5}">
                      <a16:colId xmlns:a16="http://schemas.microsoft.com/office/drawing/2014/main" val="3472858412"/>
                    </a:ext>
                  </a:extLst>
                </a:gridCol>
                <a:gridCol w="3256188">
                  <a:extLst>
                    <a:ext uri="{9D8B030D-6E8A-4147-A177-3AD203B41FA5}">
                      <a16:colId xmlns:a16="http://schemas.microsoft.com/office/drawing/2014/main" val="20001"/>
                    </a:ext>
                  </a:extLst>
                </a:gridCol>
              </a:tblGrid>
              <a:tr h="622427">
                <a:tc>
                  <a:txBody>
                    <a:bodyPr/>
                    <a:lstStyle/>
                    <a:p>
                      <a:pPr rtl="0"/>
                      <a:r>
                        <a:rPr lang="x-none" sz="2800" dirty="0"/>
                        <a:t>Hnub</a:t>
                      </a:r>
                    </a:p>
                  </a:txBody>
                  <a:tcPr marL="137160" marR="137160" marT="137160" marB="137160"/>
                </a:tc>
                <a:tc>
                  <a:txBody>
                    <a:bodyPr/>
                    <a:lstStyle/>
                    <a:p>
                      <a:pPr rtl="0"/>
                      <a:r>
                        <a:rPr lang="x-none" sz="2800"/>
                        <a:t>Medicare them</a:t>
                      </a:r>
                    </a:p>
                  </a:txBody>
                  <a:tcPr marL="137160" marR="137160" marT="137160" marB="137160"/>
                </a:tc>
                <a:tc>
                  <a:txBody>
                    <a:bodyPr/>
                    <a:lstStyle/>
                    <a:p>
                      <a:pPr rtl="0"/>
                      <a:r>
                        <a:rPr lang="x-none" sz="2800"/>
                        <a:t>Koj them</a:t>
                      </a:r>
                    </a:p>
                  </a:txBody>
                  <a:tcPr marL="137160" marR="137160" marT="137160" marB="137160"/>
                </a:tc>
                <a:extLst>
                  <a:ext uri="{0D108BD9-81ED-4DB2-BD59-A6C34878D82A}">
                    <a16:rowId xmlns:a16="http://schemas.microsoft.com/office/drawing/2014/main" val="10000"/>
                  </a:ext>
                </a:extLst>
              </a:tr>
              <a:tr h="832599">
                <a:tc>
                  <a:txBody>
                    <a:bodyPr/>
                    <a:lstStyle/>
                    <a:p>
                      <a:pPr rtl="0"/>
                      <a:r>
                        <a:rPr lang="x-none" sz="2800"/>
                        <a:t>1-20</a:t>
                      </a:r>
                    </a:p>
                  </a:txBody>
                  <a:tcPr marL="137160" marR="137160" marT="137160" marB="137160"/>
                </a:tc>
                <a:tc>
                  <a:txBody>
                    <a:bodyPr/>
                    <a:lstStyle/>
                    <a:p>
                      <a:pPr rtl="0"/>
                      <a:r>
                        <a:rPr lang="x-none" sz="2800"/>
                        <a:t>Tag nrho txhua yam nqi</a:t>
                      </a:r>
                      <a:endParaRPr lang="en-US" sz="2800" dirty="0"/>
                    </a:p>
                  </a:txBody>
                  <a:tcPr marL="137160" marR="137160" marT="137160" marB="137160"/>
                </a:tc>
                <a:tc>
                  <a:txBody>
                    <a:bodyPr/>
                    <a:lstStyle/>
                    <a:p>
                      <a:pPr rtl="0"/>
                      <a:r>
                        <a:rPr lang="x-none" sz="2800"/>
                        <a:t>$0</a:t>
                      </a:r>
                      <a:endParaRPr lang="en-US" sz="2800" dirty="0"/>
                    </a:p>
                  </a:txBody>
                  <a:tcPr marL="137160" marR="137160" marT="137160" marB="137160"/>
                </a:tc>
                <a:extLst>
                  <a:ext uri="{0D108BD9-81ED-4DB2-BD59-A6C34878D82A}">
                    <a16:rowId xmlns:a16="http://schemas.microsoft.com/office/drawing/2014/main" val="10001"/>
                  </a:ext>
                </a:extLst>
              </a:tr>
              <a:tr h="906608">
                <a:tc>
                  <a:txBody>
                    <a:bodyPr/>
                    <a:lstStyle/>
                    <a:p>
                      <a:pPr rtl="0"/>
                      <a:r>
                        <a:rPr lang="x-none" sz="2800"/>
                        <a:t>21-100</a:t>
                      </a:r>
                    </a:p>
                  </a:txBody>
                  <a:tcPr marL="137160" marR="137160" marT="137160" marB="137160"/>
                </a:tc>
                <a:tc>
                  <a:txBody>
                    <a:bodyPr/>
                    <a:lstStyle/>
                    <a:p>
                      <a:pPr rtl="0"/>
                      <a:r>
                        <a:rPr lang="x-none" sz="2800"/>
                        <a:t>Tag nrho zam kiag rau cov nqi teev tseg rau ib hnub</a:t>
                      </a:r>
                    </a:p>
                  </a:txBody>
                  <a:tcPr marL="137160" marR="137160" marT="137160" marB="137160"/>
                </a:tc>
                <a:tc>
                  <a:txBody>
                    <a:bodyPr/>
                    <a:lstStyle/>
                    <a:p>
                      <a:pPr rtl="0"/>
                      <a:r>
                        <a:rPr lang="x-none" sz="2800" dirty="0">
                          <a:hlinkClick r:id="rId4"/>
                        </a:rPr>
                        <a:t>Tus nqi sib koom them txhua hnub</a:t>
                      </a:r>
                      <a:endParaRPr lang="en-US" sz="2800" dirty="0"/>
                    </a:p>
                  </a:txBody>
                  <a:tcPr marL="137160" marR="137160" marT="137160" marB="137160"/>
                </a:tc>
                <a:extLst>
                  <a:ext uri="{0D108BD9-81ED-4DB2-BD59-A6C34878D82A}">
                    <a16:rowId xmlns:a16="http://schemas.microsoft.com/office/drawing/2014/main" val="10002"/>
                  </a:ext>
                </a:extLst>
              </a:tr>
              <a:tr h="841757">
                <a:tc>
                  <a:txBody>
                    <a:bodyPr/>
                    <a:lstStyle/>
                    <a:p>
                      <a:pPr rtl="0"/>
                      <a:r>
                        <a:rPr lang="x-none" sz="2800"/>
                        <a:t>Hnub 100+</a:t>
                      </a:r>
                    </a:p>
                  </a:txBody>
                  <a:tcPr marL="137160" marR="137160" marT="137160" marB="137160"/>
                </a:tc>
                <a:tc>
                  <a:txBody>
                    <a:bodyPr/>
                    <a:lstStyle/>
                    <a:p>
                      <a:pPr rtl="0"/>
                      <a:r>
                        <a:rPr lang="x-none" sz="2800"/>
                        <a:t>Tsis Muaj</a:t>
                      </a:r>
                    </a:p>
                  </a:txBody>
                  <a:tcPr marL="137160" marR="137160" marT="137160" marB="137160"/>
                </a:tc>
                <a:tc>
                  <a:txBody>
                    <a:bodyPr/>
                    <a:lstStyle/>
                    <a:p>
                      <a:pPr rtl="0"/>
                      <a:r>
                        <a:rPr lang="x-none" sz="2800"/>
                        <a:t>Tag nrho txhua yam nqi</a:t>
                      </a:r>
                    </a:p>
                  </a:txBody>
                  <a:tcPr marL="137160" marR="137160" marT="137160" marB="137160"/>
                </a:tc>
                <a:extLst>
                  <a:ext uri="{0D108BD9-81ED-4DB2-BD59-A6C34878D82A}">
                    <a16:rowId xmlns:a16="http://schemas.microsoft.com/office/drawing/2014/main" val="10003"/>
                  </a:ext>
                </a:extLst>
              </a:tr>
            </a:tbl>
          </a:graphicData>
        </a:graphic>
      </p:graphicFrame>
      <p:sp>
        <p:nvSpPr>
          <p:cNvPr id="7" name="Slide Number Placeholder 6">
            <a:extLst>
              <a:ext uri="{FF2B5EF4-FFF2-40B4-BE49-F238E27FC236}">
                <a16:creationId xmlns:a16="http://schemas.microsoft.com/office/drawing/2014/main" id="{76F4A935-8F94-4CA4-A441-6C0254E04C89}"/>
              </a:ext>
            </a:extLst>
          </p:cNvPr>
          <p:cNvSpPr>
            <a:spLocks noGrp="1"/>
          </p:cNvSpPr>
          <p:nvPr>
            <p:ph type="sldNum" sz="quarter" idx="12"/>
          </p:nvPr>
        </p:nvSpPr>
        <p:spPr/>
        <p:txBody>
          <a:bodyPr rtlCol="0"/>
          <a:lstStyle/>
          <a:p>
            <a:pPr rtl="0"/>
            <a:fld id="{844A7B69-93E2-4D34-896D-EFDD7F03AB74}" type="slidenum">
              <a:rPr lang="en-US" smtClean="0"/>
              <a:t>20</a:t>
            </a:fld>
            <a:endParaRPr lang="en-US"/>
          </a:p>
        </p:txBody>
      </p:sp>
    </p:spTree>
    <p:extLst>
      <p:ext uri="{BB962C8B-B14F-4D97-AF65-F5344CB8AC3E}">
        <p14:creationId xmlns:p14="http://schemas.microsoft.com/office/powerpoint/2010/main" val="27003114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53184AAD-3166-402F-847D-135E787639D0}"/>
              </a:ext>
            </a:extLst>
          </p:cNvPr>
          <p:cNvSpPr>
            <a:spLocks noGrp="1"/>
          </p:cNvSpPr>
          <p:nvPr>
            <p:ph type="sldNum" sz="quarter" idx="12"/>
          </p:nvPr>
        </p:nvSpPr>
        <p:spPr/>
        <p:txBody>
          <a:bodyPr rtlCol="0"/>
          <a:lstStyle/>
          <a:p>
            <a:pPr rtl="0"/>
            <a:fld id="{844A7B69-93E2-4D34-896D-EFDD7F03AB74}" type="slidenum">
              <a:rPr lang="en-US" smtClean="0"/>
              <a:t>21</a:t>
            </a:fld>
            <a:endParaRPr lang="en-US" dirty="0"/>
          </a:p>
        </p:txBody>
      </p:sp>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rtl="0"/>
            <a:endParaRPr lang="en-US" sz="1400" dirty="0">
              <a:solidFill>
                <a:schemeClr val="bg1"/>
              </a:solidFill>
              <a:latin typeface="Arial" panose="020B0604020202020204" pitchFamily="34" charset="0"/>
              <a:cs typeface="Arial" panose="020B0604020202020204" pitchFamily="34" charset="0"/>
            </a:endParaRPr>
          </a:p>
          <a:p>
            <a:pPr algn="ctr" rtl="0"/>
            <a:r>
              <a:rPr lang="x-none" sz="4000">
                <a:solidFill>
                  <a:schemeClr val="bg1"/>
                </a:solidFill>
                <a:latin typeface="Arial" panose="020B0604020202020204" pitchFamily="34" charset="0"/>
                <a:cs typeface="Arial" panose="020B0604020202020204" pitchFamily="34" charset="0"/>
              </a:rPr>
              <a:t>Medicare Part A</a:t>
            </a:r>
          </a:p>
          <a:p>
            <a:pPr algn="ctr" rtl="0"/>
            <a:endParaRPr lang="en-US" sz="1200" dirty="0">
              <a:solidFill>
                <a:schemeClr val="bg1"/>
              </a:solidFill>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08D20915-8491-4E59-ACA3-4F0A65C86605}"/>
              </a:ext>
            </a:extLst>
          </p:cNvPr>
          <p:cNvSpPr/>
          <p:nvPr/>
        </p:nvSpPr>
        <p:spPr>
          <a:xfrm>
            <a:off x="611502" y="3184525"/>
            <a:ext cx="11129394" cy="3708708"/>
          </a:xfrm>
          <a:prstGeom prst="rect">
            <a:avLst/>
          </a:prstGeom>
          <a:solidFill>
            <a:schemeClr val="accent1">
              <a:lumMod val="20000"/>
              <a:lumOff val="80000"/>
            </a:schemeClr>
          </a:solidFill>
          <a:ln>
            <a:solidFill>
              <a:schemeClr val="tx1"/>
            </a:solidFill>
          </a:ln>
        </p:spPr>
        <p:txBody>
          <a:bodyPr wrap="square" rtlCol="0">
            <a:spAutoFit/>
          </a:bodyPr>
          <a:lstStyle/>
          <a:p>
            <a:pPr algn="ctr" rtl="0"/>
            <a:r>
              <a:rPr lang="x-none" sz="2000" b="1" dirty="0"/>
              <a:t>"Xwm Txheej Kev Soj Qab Saib" Hauv Tsev Kho Mob</a:t>
            </a:r>
          </a:p>
          <a:p>
            <a:pPr rtl="0"/>
            <a:endParaRPr lang="en-US" sz="2000" dirty="0"/>
          </a:p>
          <a:p>
            <a:pPr marL="285750" indent="-285750" rtl="0">
              <a:spcAft>
                <a:spcPts val="600"/>
              </a:spcAft>
              <a:buFont typeface="Arial" panose="020B0604020202020204" pitchFamily="34" charset="0"/>
              <a:buChar char="•"/>
            </a:pPr>
            <a:r>
              <a:rPr lang="x-none" sz="2000" dirty="0"/>
              <a:t>Tus neeg mob sab nrauv, </a:t>
            </a:r>
            <a:r>
              <a:rPr lang="x-none" sz="2000" b="1" dirty="0"/>
              <a:t>tsis yog</a:t>
            </a:r>
            <a:r>
              <a:rPr lang="x-none" sz="2000" dirty="0"/>
              <a:t> Tus Neeg Mob Sab Hauv</a:t>
            </a:r>
            <a:r>
              <a:rPr lang="x-none" sz="2000" i="1" dirty="0"/>
              <a:t>, </a:t>
            </a:r>
            <a:r>
              <a:rPr lang="x-none" sz="2000" dirty="0"/>
              <a:t>txawm tias koj tau pw tsev kho mob los xij.</a:t>
            </a:r>
            <a:r>
              <a:rPr lang="x-none" sz="2000" i="1" dirty="0"/>
              <a:t> </a:t>
            </a:r>
            <a:r>
              <a:rPr lang="x-none" sz="2000" dirty="0"/>
              <a:t>  </a:t>
            </a:r>
          </a:p>
          <a:p>
            <a:pPr marL="285750" indent="-285750" rtl="0">
              <a:spcAft>
                <a:spcPts val="600"/>
              </a:spcAft>
              <a:buFont typeface="Arial" panose="020B0604020202020204" pitchFamily="34" charset="0"/>
              <a:buChar char="•"/>
            </a:pPr>
            <a:r>
              <a:rPr lang="x-none" sz="2000" i="1" dirty="0"/>
              <a:t>Medicare A tsis them dab tsi li.</a:t>
            </a:r>
          </a:p>
          <a:p>
            <a:pPr marL="285750" indent="-285750" rtl="0">
              <a:spcAft>
                <a:spcPts val="600"/>
              </a:spcAft>
              <a:buFont typeface="Arial" panose="020B0604020202020204" pitchFamily="34" charset="0"/>
              <a:buChar char="•"/>
            </a:pPr>
            <a:r>
              <a:rPr lang="x-none" sz="2000" dirty="0">
                <a:cs typeface="Arial" charset="0"/>
              </a:rPr>
              <a:t>Medicare Part B them rau cov kev pab cuam los ntawm cov kws kho mob thiab cov kev pab cuam rau cov neeg mob sab nrauv hauv tsev kho mob tom qab koj them koj qhov nqi yuav tsum xub them kom txwm ua ntej, nqi sib koom tuav pov hwm thiab nqi sib koom them txwm lawm</a:t>
            </a:r>
            <a:r>
              <a:rPr lang="x-none" sz="2000" dirty="0">
                <a:latin typeface="Arial" charset="0"/>
                <a:cs typeface="Arial" charset="0"/>
              </a:rPr>
              <a:t>.</a:t>
            </a:r>
          </a:p>
          <a:p>
            <a:pPr marL="285750" indent="-285750" rtl="0">
              <a:buFont typeface="Arial" panose="020B0604020202020204" pitchFamily="34" charset="0"/>
              <a:buChar char="•"/>
            </a:pPr>
            <a:r>
              <a:rPr lang="x-none" sz="2000" dirty="0"/>
              <a:t>Hais txog rau cov tshuaj tau txais thaum lub sij hawm nyob soj qab saib, tej zaum koj yuav tau them tus nqi thau hauv hnab los them thiab xa daim foos tsib nyiaj mus rau koj daim phiaj xwm tshuaj kom them nyiaj rov qab. Thov ib </a:t>
            </a:r>
            <a:r>
              <a:rPr lang="x-none" sz="2000" i="1" dirty="0"/>
              <a:t>daim foos tsib nyiaj khw muag tshuaj nyob rau pab pawg koom tes sab nrauv </a:t>
            </a:r>
            <a:r>
              <a:rPr lang="x-none" sz="2000" dirty="0"/>
              <a:t>los ntawm koj txoj phiaj xwm Part D.</a:t>
            </a:r>
          </a:p>
        </p:txBody>
      </p:sp>
      <p:sp>
        <p:nvSpPr>
          <p:cNvPr id="3" name="Rectangle 2">
            <a:extLst>
              <a:ext uri="{FF2B5EF4-FFF2-40B4-BE49-F238E27FC236}">
                <a16:creationId xmlns:a16="http://schemas.microsoft.com/office/drawing/2014/main" id="{03A96EAA-4DA0-4074-B6DE-C1DD7E9859B2}"/>
              </a:ext>
            </a:extLst>
          </p:cNvPr>
          <p:cNvSpPr/>
          <p:nvPr/>
        </p:nvSpPr>
        <p:spPr>
          <a:xfrm>
            <a:off x="2725269" y="1295679"/>
            <a:ext cx="6741461" cy="523220"/>
          </a:xfrm>
          <a:prstGeom prst="rect">
            <a:avLst/>
          </a:prstGeom>
        </p:spPr>
        <p:txBody>
          <a:bodyPr wrap="none" rtlCol="0">
            <a:spAutoFit/>
          </a:bodyPr>
          <a:lstStyle/>
          <a:p>
            <a:pPr rtl="0"/>
            <a:r>
              <a:rPr lang="x-none" sz="2800" b="1">
                <a:latin typeface="Arial" panose="020B0604020202020204" pitchFamily="34" charset="0"/>
                <a:cs typeface="Arial" panose="020B0604020202020204" pitchFamily="34" charset="0"/>
              </a:rPr>
              <a:t>Koj puas yog ib tug neeg mob sab hauv los sis neeg mob sab nrauv?</a:t>
            </a:r>
            <a:endParaRPr lang="en-US" sz="2800" dirty="0">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836BDA51-EE21-4A61-9288-D3BF01A9B4F3}"/>
              </a:ext>
            </a:extLst>
          </p:cNvPr>
          <p:cNvSpPr/>
          <p:nvPr/>
        </p:nvSpPr>
        <p:spPr>
          <a:xfrm>
            <a:off x="611502" y="1767985"/>
            <a:ext cx="4948049" cy="1107996"/>
          </a:xfrm>
          <a:prstGeom prst="rect">
            <a:avLst/>
          </a:prstGeom>
          <a:ln>
            <a:solidFill>
              <a:schemeClr val="tx1"/>
            </a:solidFill>
          </a:ln>
          <a:effectLst/>
        </p:spPr>
        <p:txBody>
          <a:bodyPr wrap="square" rtlCol="0">
            <a:spAutoFit/>
          </a:bodyPr>
          <a:lstStyle/>
          <a:p>
            <a:pPr rtl="0">
              <a:spcBef>
                <a:spcPts val="600"/>
              </a:spcBef>
            </a:pPr>
            <a:r>
              <a:rPr lang="x-none" sz="2200" b="1" dirty="0">
                <a:solidFill>
                  <a:schemeClr val="accent1"/>
                </a:solidFill>
              </a:rPr>
              <a:t>Tus neeg mob sab hauv </a:t>
            </a:r>
            <a:r>
              <a:rPr lang="x-none" sz="2200" dirty="0"/>
              <a:t>- Tau txais nkag pw hauv tsev kho mob nrog rau muaj lus txib los ntawm tus kws kho mob. </a:t>
            </a:r>
          </a:p>
        </p:txBody>
      </p:sp>
      <p:sp>
        <p:nvSpPr>
          <p:cNvPr id="10" name="Rectangle 9">
            <a:extLst>
              <a:ext uri="{FF2B5EF4-FFF2-40B4-BE49-F238E27FC236}">
                <a16:creationId xmlns:a16="http://schemas.microsoft.com/office/drawing/2014/main" id="{102E5B40-E89B-451E-B0D6-C61A3DA86B6F}"/>
              </a:ext>
            </a:extLst>
          </p:cNvPr>
          <p:cNvSpPr/>
          <p:nvPr/>
        </p:nvSpPr>
        <p:spPr>
          <a:xfrm>
            <a:off x="5851525" y="1818899"/>
            <a:ext cx="5728972" cy="1446550"/>
          </a:xfrm>
          <a:prstGeom prst="rect">
            <a:avLst/>
          </a:prstGeom>
          <a:ln>
            <a:solidFill>
              <a:schemeClr val="tx1"/>
            </a:solidFill>
          </a:ln>
          <a:effectLst/>
        </p:spPr>
        <p:txBody>
          <a:bodyPr wrap="square" rtlCol="0">
            <a:spAutoFit/>
          </a:bodyPr>
          <a:lstStyle/>
          <a:p>
            <a:pPr rtl="0">
              <a:spcBef>
                <a:spcPts val="600"/>
              </a:spcBef>
            </a:pPr>
            <a:r>
              <a:rPr lang="x-none" sz="2200" b="1" dirty="0">
                <a:solidFill>
                  <a:schemeClr val="accent1"/>
                </a:solidFill>
              </a:rPr>
              <a:t>Tus neeg mob sab nrauv </a:t>
            </a:r>
            <a:r>
              <a:rPr lang="x-none" sz="2200" dirty="0"/>
              <a:t>– Tsis muaj lus txib los ntawm tus kws kho mob kom txais koj nkag.  Kev mus kho mob hauv chav ER yog xam tias yog Tus Neeg Mob Sab Nrauv. </a:t>
            </a:r>
          </a:p>
        </p:txBody>
      </p:sp>
    </p:spTree>
    <p:extLst>
      <p:ext uri="{BB962C8B-B14F-4D97-AF65-F5344CB8AC3E}">
        <p14:creationId xmlns:p14="http://schemas.microsoft.com/office/powerpoint/2010/main" val="2478111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rtl="0"/>
            <a:endParaRPr lang="en-US" sz="1400" dirty="0">
              <a:solidFill>
                <a:schemeClr val="bg1"/>
              </a:solidFill>
              <a:latin typeface="Arial" panose="020B0604020202020204" pitchFamily="34" charset="0"/>
              <a:cs typeface="Arial" panose="020B0604020202020204" pitchFamily="34" charset="0"/>
            </a:endParaRPr>
          </a:p>
          <a:p>
            <a:pPr algn="ctr" rtl="0"/>
            <a:r>
              <a:rPr lang="x-none" sz="4000">
                <a:solidFill>
                  <a:schemeClr val="bg1"/>
                </a:solidFill>
                <a:latin typeface="Arial" panose="020B0604020202020204" pitchFamily="34" charset="0"/>
                <a:cs typeface="Arial" panose="020B0604020202020204" pitchFamily="34" charset="0"/>
              </a:rPr>
              <a:t>Medicare Basics</a:t>
            </a:r>
          </a:p>
          <a:p>
            <a:pPr algn="ctr" rtl="0"/>
            <a:endParaRPr lang="en-US" sz="1200" dirty="0">
              <a:solidFill>
                <a:schemeClr val="bg1"/>
              </a:solidFill>
              <a:latin typeface="Arial" panose="020B0604020202020204" pitchFamily="34" charset="0"/>
              <a:cs typeface="Arial" panose="020B0604020202020204" pitchFamily="34" charset="0"/>
            </a:endParaRPr>
          </a:p>
        </p:txBody>
      </p:sp>
      <p:sp>
        <p:nvSpPr>
          <p:cNvPr id="7" name="Slide Number Placeholder 6">
            <a:extLst>
              <a:ext uri="{FF2B5EF4-FFF2-40B4-BE49-F238E27FC236}">
                <a16:creationId xmlns:a16="http://schemas.microsoft.com/office/drawing/2014/main" id="{9335DDFF-384C-4687-8993-C4955D76136A}"/>
              </a:ext>
            </a:extLst>
          </p:cNvPr>
          <p:cNvSpPr>
            <a:spLocks noGrp="1"/>
          </p:cNvSpPr>
          <p:nvPr>
            <p:ph type="sldNum" sz="quarter" idx="12"/>
          </p:nvPr>
        </p:nvSpPr>
        <p:spPr/>
        <p:txBody>
          <a:bodyPr rtlCol="0"/>
          <a:lstStyle/>
          <a:p>
            <a:pPr rtl="0"/>
            <a:fld id="{844A7B69-93E2-4D34-896D-EFDD7F03AB74}" type="slidenum">
              <a:rPr lang="en-US" smtClean="0"/>
              <a:t>22</a:t>
            </a:fld>
            <a:endParaRPr lang="en-US"/>
          </a:p>
        </p:txBody>
      </p:sp>
      <p:sp>
        <p:nvSpPr>
          <p:cNvPr id="8" name="Content Placeholder 2" descr="Part A–Hospital Insurance helps cover&#10;Inpatient hospital care&#10;Inpatient skilled nursing facility (SNF) care&#10;Blood (inpatient)&#10;Certain inpatient non-religious, nonmedical health care in approved religious nonmedical institutions (RNHCIs)&#10;Home health care&#10;Hospice care&#10;" title="List of coverage under Original Medicare Part A-Hospital Insurance Coverage">
            <a:extLst>
              <a:ext uri="{FF2B5EF4-FFF2-40B4-BE49-F238E27FC236}">
                <a16:creationId xmlns:a16="http://schemas.microsoft.com/office/drawing/2014/main" id="{3BA603B6-24F3-43C7-9C7B-E30D7D0CCA08}"/>
              </a:ext>
            </a:extLst>
          </p:cNvPr>
          <p:cNvSpPr txBox="1">
            <a:spLocks/>
          </p:cNvSpPr>
          <p:nvPr/>
        </p:nvSpPr>
        <p:spPr>
          <a:xfrm>
            <a:off x="904427" y="1843332"/>
            <a:ext cx="8809383" cy="524450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rtl="0">
              <a:spcAft>
                <a:spcPts val="1200"/>
              </a:spcAft>
              <a:buNone/>
            </a:pPr>
            <a:r>
              <a:rPr lang="x-none" sz="5400">
                <a:cs typeface="Arial" panose="020B0604020202020204" pitchFamily="34" charset="0"/>
              </a:rPr>
              <a:t>Medicare Part B </a:t>
            </a:r>
            <a:endParaRPr lang="en-US" sz="5400" dirty="0"/>
          </a:p>
          <a:p>
            <a:pPr lvl="1" rtl="0">
              <a:buFont typeface="Wingdings" panose="05000000000000000000" pitchFamily="2" charset="2"/>
              <a:buChar char="§"/>
            </a:pPr>
            <a:endParaRPr lang="en-US" dirty="0"/>
          </a:p>
        </p:txBody>
      </p:sp>
      <p:grpSp>
        <p:nvGrpSpPr>
          <p:cNvPr id="14" name="Group 13" title="Part B icon">
            <a:extLst>
              <a:ext uri="{FF2B5EF4-FFF2-40B4-BE49-F238E27FC236}">
                <a16:creationId xmlns:a16="http://schemas.microsoft.com/office/drawing/2014/main" id="{2278E3CE-2A92-4E66-9140-D8B09D3AB225}"/>
              </a:ext>
            </a:extLst>
          </p:cNvPr>
          <p:cNvGrpSpPr/>
          <p:nvPr/>
        </p:nvGrpSpPr>
        <p:grpSpPr>
          <a:xfrm>
            <a:off x="1926291" y="3119717"/>
            <a:ext cx="1683291" cy="2021748"/>
            <a:chOff x="-26236" y="1963783"/>
            <a:chExt cx="1568748" cy="1488938"/>
          </a:xfrm>
        </p:grpSpPr>
        <p:pic>
          <p:nvPicPr>
            <p:cNvPr id="15" name="Picture 14" title="Part B icon">
              <a:extLst>
                <a:ext uri="{FF2B5EF4-FFF2-40B4-BE49-F238E27FC236}">
                  <a16:creationId xmlns:a16="http://schemas.microsoft.com/office/drawing/2014/main" id="{0B85A958-2BDE-4424-BD4D-C2927E6D8C0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3532" y="1963783"/>
              <a:ext cx="707734" cy="624371"/>
            </a:xfrm>
            <a:prstGeom prst="rect">
              <a:avLst/>
            </a:prstGeom>
          </p:spPr>
        </p:pic>
        <p:sp>
          <p:nvSpPr>
            <p:cNvPr id="16" name="TextBox 15">
              <a:extLst>
                <a:ext uri="{FF2B5EF4-FFF2-40B4-BE49-F238E27FC236}">
                  <a16:creationId xmlns:a16="http://schemas.microsoft.com/office/drawing/2014/main" id="{F662C4E9-1FBB-40AC-9796-F7D0221EBC7F}"/>
                </a:ext>
              </a:extLst>
            </p:cNvPr>
            <p:cNvSpPr txBox="1"/>
            <p:nvPr/>
          </p:nvSpPr>
          <p:spPr>
            <a:xfrm>
              <a:off x="-26236" y="2704725"/>
              <a:ext cx="1568748" cy="747996"/>
            </a:xfrm>
            <a:prstGeom prst="rect">
              <a:avLst/>
            </a:prstGeom>
            <a:noFill/>
          </p:spPr>
          <p:txBody>
            <a:bodyPr wrap="square" rtlCol="0">
              <a:spAutoFit/>
            </a:bodyPr>
            <a:lstStyle/>
            <a:p>
              <a:pPr algn="ctr" rtl="0"/>
              <a:r>
                <a:rPr lang="x-none" sz="2000" b="1">
                  <a:solidFill>
                    <a:schemeClr val="tx2"/>
                  </a:solidFill>
                </a:rPr>
                <a:t>Part B</a:t>
              </a:r>
            </a:p>
            <a:p>
              <a:pPr algn="ctr" rtl="0"/>
              <a:r>
                <a:rPr lang="x-none" sz="2000">
                  <a:solidFill>
                    <a:schemeClr val="tx2"/>
                  </a:solidFill>
                </a:rPr>
                <a:t>Kev Tuav Pov Hwm Kho Mob</a:t>
              </a:r>
            </a:p>
          </p:txBody>
        </p:sp>
      </p:grpSp>
      <p:pic>
        <p:nvPicPr>
          <p:cNvPr id="13" name="Picture 12" descr="Image result for doctor and stethoscope">
            <a:extLst>
              <a:ext uri="{FF2B5EF4-FFF2-40B4-BE49-F238E27FC236}">
                <a16:creationId xmlns:a16="http://schemas.microsoft.com/office/drawing/2014/main" id="{251F496E-3B6A-4CD8-89E9-067605D5FCD4}"/>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6314738" y="1107996"/>
            <a:ext cx="5877261" cy="3809890"/>
          </a:xfrm>
          <a:prstGeom prst="rect">
            <a:avLst/>
          </a:prstGeom>
          <a:noFill/>
          <a:ln>
            <a:noFill/>
          </a:ln>
        </p:spPr>
      </p:pic>
    </p:spTree>
    <p:extLst>
      <p:ext uri="{BB962C8B-B14F-4D97-AF65-F5344CB8AC3E}">
        <p14:creationId xmlns:p14="http://schemas.microsoft.com/office/powerpoint/2010/main" val="4086811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53184AAD-3166-402F-847D-135E787639D0}"/>
              </a:ext>
            </a:extLst>
          </p:cNvPr>
          <p:cNvSpPr>
            <a:spLocks noGrp="1"/>
          </p:cNvSpPr>
          <p:nvPr>
            <p:ph type="sldNum" sz="quarter" idx="12"/>
          </p:nvPr>
        </p:nvSpPr>
        <p:spPr/>
        <p:txBody>
          <a:bodyPr rtlCol="0"/>
          <a:lstStyle/>
          <a:p>
            <a:pPr rtl="0"/>
            <a:fld id="{844A7B69-93E2-4D34-896D-EFDD7F03AB74}" type="slidenum">
              <a:rPr lang="en-US" smtClean="0"/>
              <a:t>23</a:t>
            </a:fld>
            <a:endParaRPr lang="en-US"/>
          </a:p>
        </p:txBody>
      </p:sp>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rtl="0"/>
            <a:endParaRPr lang="en-US" sz="1400" dirty="0">
              <a:solidFill>
                <a:schemeClr val="bg1"/>
              </a:solidFill>
              <a:latin typeface="Arial" panose="020B0604020202020204" pitchFamily="34" charset="0"/>
              <a:cs typeface="Arial" panose="020B0604020202020204" pitchFamily="34" charset="0"/>
            </a:endParaRPr>
          </a:p>
          <a:p>
            <a:pPr algn="ctr" rtl="0"/>
            <a:r>
              <a:rPr lang="x-none" sz="4000">
                <a:solidFill>
                  <a:schemeClr val="bg1"/>
                </a:solidFill>
                <a:latin typeface="Arial" panose="020B0604020202020204" pitchFamily="34" charset="0"/>
                <a:cs typeface="Arial" panose="020B0604020202020204" pitchFamily="34" charset="0"/>
              </a:rPr>
              <a:t>Medicare Part B</a:t>
            </a:r>
          </a:p>
          <a:p>
            <a:pPr algn="ctr" rtl="0"/>
            <a:endParaRPr lang="en-US" sz="1200" dirty="0">
              <a:solidFill>
                <a:schemeClr val="bg1"/>
              </a:solidFill>
              <a:latin typeface="Arial" panose="020B0604020202020204" pitchFamily="34" charset="0"/>
              <a:cs typeface="Arial" panose="020B0604020202020204" pitchFamily="34" charset="0"/>
            </a:endParaRPr>
          </a:p>
        </p:txBody>
      </p:sp>
      <p:grpSp>
        <p:nvGrpSpPr>
          <p:cNvPr id="7" name="Group 6" title="Part B icon">
            <a:extLst>
              <a:ext uri="{FF2B5EF4-FFF2-40B4-BE49-F238E27FC236}">
                <a16:creationId xmlns:a16="http://schemas.microsoft.com/office/drawing/2014/main" id="{3C8A099D-A316-4D49-8221-0EEBA6955549}"/>
              </a:ext>
            </a:extLst>
          </p:cNvPr>
          <p:cNvGrpSpPr/>
          <p:nvPr/>
        </p:nvGrpSpPr>
        <p:grpSpPr>
          <a:xfrm>
            <a:off x="321281" y="2230041"/>
            <a:ext cx="1781791" cy="1868853"/>
            <a:chOff x="153025" y="1963783"/>
            <a:chExt cx="1568748" cy="1393109"/>
          </a:xfrm>
        </p:grpSpPr>
        <p:pic>
          <p:nvPicPr>
            <p:cNvPr id="8" name="Picture 7" title="Part B icon">
              <a:extLst>
                <a:ext uri="{FF2B5EF4-FFF2-40B4-BE49-F238E27FC236}">
                  <a16:creationId xmlns:a16="http://schemas.microsoft.com/office/drawing/2014/main" id="{925FDECF-2209-40D2-9402-D723D7A780B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3532" y="1963783"/>
              <a:ext cx="707734" cy="624371"/>
            </a:xfrm>
            <a:prstGeom prst="rect">
              <a:avLst/>
            </a:prstGeom>
          </p:spPr>
        </p:pic>
        <p:sp>
          <p:nvSpPr>
            <p:cNvPr id="9" name="TextBox 8">
              <a:extLst>
                <a:ext uri="{FF2B5EF4-FFF2-40B4-BE49-F238E27FC236}">
                  <a16:creationId xmlns:a16="http://schemas.microsoft.com/office/drawing/2014/main" id="{7B47614A-A87D-4453-AFB1-AC969524D973}"/>
                </a:ext>
              </a:extLst>
            </p:cNvPr>
            <p:cNvSpPr txBox="1"/>
            <p:nvPr/>
          </p:nvSpPr>
          <p:spPr>
            <a:xfrm>
              <a:off x="153025" y="2599781"/>
              <a:ext cx="1568748" cy="757111"/>
            </a:xfrm>
            <a:prstGeom prst="rect">
              <a:avLst/>
            </a:prstGeom>
            <a:noFill/>
          </p:spPr>
          <p:txBody>
            <a:bodyPr wrap="square" rtlCol="0">
              <a:spAutoFit/>
            </a:bodyPr>
            <a:lstStyle/>
            <a:p>
              <a:pPr algn="ctr" rtl="0"/>
              <a:r>
                <a:rPr lang="x-none" sz="2000" b="1">
                  <a:solidFill>
                    <a:schemeClr val="tx2"/>
                  </a:solidFill>
                </a:rPr>
                <a:t>Part B</a:t>
              </a:r>
            </a:p>
            <a:p>
              <a:pPr algn="ctr" rtl="0"/>
              <a:r>
                <a:rPr lang="x-none" sz="2000">
                  <a:solidFill>
                    <a:schemeClr val="tx2"/>
                  </a:solidFill>
                </a:rPr>
                <a:t>Kev Tuav Pov Hwm Kho Mob</a:t>
              </a:r>
            </a:p>
          </p:txBody>
        </p:sp>
      </p:grpSp>
      <p:sp>
        <p:nvSpPr>
          <p:cNvPr id="2" name="Rectangle 1">
            <a:extLst>
              <a:ext uri="{FF2B5EF4-FFF2-40B4-BE49-F238E27FC236}">
                <a16:creationId xmlns:a16="http://schemas.microsoft.com/office/drawing/2014/main" id="{61D760C5-BCFB-4626-A628-2F7DDEAF175D}"/>
              </a:ext>
            </a:extLst>
          </p:cNvPr>
          <p:cNvSpPr/>
          <p:nvPr/>
        </p:nvSpPr>
        <p:spPr>
          <a:xfrm>
            <a:off x="2336134" y="1145798"/>
            <a:ext cx="5017720" cy="523220"/>
          </a:xfrm>
          <a:prstGeom prst="rect">
            <a:avLst/>
          </a:prstGeom>
        </p:spPr>
        <p:txBody>
          <a:bodyPr wrap="none" rtlCol="0">
            <a:spAutoFit/>
          </a:bodyPr>
          <a:lstStyle/>
          <a:p>
            <a:pPr rtl="0">
              <a:spcBef>
                <a:spcPts val="451"/>
              </a:spcBef>
            </a:pPr>
            <a:r>
              <a:rPr lang="x-none" sz="2800" b="1" dirty="0">
                <a:solidFill>
                  <a:prstClr val="black"/>
                </a:solidFill>
                <a:latin typeface="Arial" panose="020B0604020202020204" pitchFamily="34" charset="0"/>
                <a:cs typeface="Arial" panose="020B0604020202020204" pitchFamily="34" charset="0"/>
              </a:rPr>
              <a:t>Part B — Kev Tuav Pov Hwm Kho Mob </a:t>
            </a:r>
          </a:p>
        </p:txBody>
      </p:sp>
      <p:sp>
        <p:nvSpPr>
          <p:cNvPr id="3" name="Rectangle 2">
            <a:extLst>
              <a:ext uri="{FF2B5EF4-FFF2-40B4-BE49-F238E27FC236}">
                <a16:creationId xmlns:a16="http://schemas.microsoft.com/office/drawing/2014/main" id="{B1EB01A5-976C-42CA-A053-2E937D13F53C}"/>
              </a:ext>
            </a:extLst>
          </p:cNvPr>
          <p:cNvSpPr/>
          <p:nvPr/>
        </p:nvSpPr>
        <p:spPr>
          <a:xfrm>
            <a:off x="2336134" y="1669018"/>
            <a:ext cx="9691743" cy="5219378"/>
          </a:xfrm>
          <a:prstGeom prst="rect">
            <a:avLst/>
          </a:prstGeom>
        </p:spPr>
        <p:txBody>
          <a:bodyPr wrap="square" rtlCol="0">
            <a:spAutoFit/>
          </a:bodyPr>
          <a:lstStyle/>
          <a:p>
            <a:pPr rtl="0">
              <a:spcBef>
                <a:spcPts val="451"/>
              </a:spcBef>
              <a:spcAft>
                <a:spcPts val="1200"/>
              </a:spcAft>
            </a:pPr>
            <a:r>
              <a:rPr lang="x-none" sz="3000" dirty="0">
                <a:solidFill>
                  <a:prstClr val="black"/>
                </a:solidFill>
              </a:rPr>
              <a:t>Pab them cov nqi uas tsim nyog rau kev kho mob:</a:t>
            </a:r>
          </a:p>
          <a:p>
            <a:pPr marL="342891" indent="-342891" rtl="0">
              <a:spcBef>
                <a:spcPts val="451"/>
              </a:spcBef>
              <a:buFont typeface="Wingdings" panose="05000000000000000000" pitchFamily="2" charset="2"/>
              <a:buChar char="§"/>
            </a:pPr>
            <a:r>
              <a:rPr lang="x-none" sz="2400" dirty="0">
                <a:solidFill>
                  <a:prstClr val="black"/>
                </a:solidFill>
              </a:rPr>
              <a:t>Cov kws kho mob cov kev pab cuam</a:t>
            </a:r>
          </a:p>
          <a:p>
            <a:pPr marL="342891" indent="-342891" rtl="0">
              <a:spcBef>
                <a:spcPts val="451"/>
              </a:spcBef>
              <a:buFont typeface="Wingdings" panose="05000000000000000000" pitchFamily="2" charset="2"/>
              <a:buChar char="§"/>
            </a:pPr>
            <a:r>
              <a:rPr lang="x-none" sz="2400" dirty="0">
                <a:solidFill>
                  <a:prstClr val="black"/>
                </a:solidFill>
              </a:rPr>
              <a:t>Cov kev pab cuam thiab cov khoom siv kho mob thiab phais mob rau tus neeg mob sab nrauv</a:t>
            </a:r>
          </a:p>
          <a:p>
            <a:pPr marL="342891" indent="-342891" rtl="0">
              <a:spcBef>
                <a:spcPts val="451"/>
              </a:spcBef>
              <a:buFont typeface="Wingdings" panose="05000000000000000000" pitchFamily="2" charset="2"/>
              <a:buChar char="§"/>
            </a:pPr>
            <a:r>
              <a:rPr lang="x-none" sz="2400" dirty="0">
                <a:solidFill>
                  <a:prstClr val="black"/>
                </a:solidFill>
              </a:rPr>
              <a:t>Kev kuaj mob hauv chav kuaj mob txhawm rau kev kho mob</a:t>
            </a:r>
          </a:p>
          <a:p>
            <a:pPr marL="342891" indent="-342891" rtl="0">
              <a:spcBef>
                <a:spcPts val="451"/>
              </a:spcBef>
              <a:buFont typeface="Wingdings" panose="05000000000000000000" pitchFamily="2" charset="2"/>
              <a:buChar char="§"/>
            </a:pPr>
            <a:r>
              <a:rPr lang="x-none" sz="2400" dirty="0">
                <a:solidFill>
                  <a:prstClr val="black"/>
                </a:solidFill>
              </a:rPr>
              <a:t>Cov cuab yeej kho mob uas siv kav ntev (tej zaum yuav tsum siv qee tus neeg muab cov cuab yeej)</a:t>
            </a:r>
          </a:p>
          <a:p>
            <a:pPr marL="342891" indent="-342891" rtl="0">
              <a:spcBef>
                <a:spcPts val="451"/>
              </a:spcBef>
              <a:buFont typeface="Wingdings" panose="05000000000000000000" pitchFamily="2" charset="2"/>
              <a:buChar char="§"/>
            </a:pPr>
            <a:r>
              <a:rPr lang="x-none" sz="2400" dirty="0">
                <a:solidFill>
                  <a:prstClr val="black"/>
                </a:solidFill>
              </a:rPr>
              <a:t>Cov khoom siv kuaj mob ntshav qab zib</a:t>
            </a:r>
          </a:p>
          <a:p>
            <a:pPr marL="342891" indent="-342891" rtl="0">
              <a:spcBef>
                <a:spcPts val="451"/>
              </a:spcBef>
              <a:buFont typeface="Wingdings" panose="05000000000000000000" pitchFamily="2" charset="2"/>
              <a:buChar char="§"/>
            </a:pPr>
            <a:r>
              <a:rPr lang="x-none" sz="2400" dirty="0">
                <a:solidFill>
                  <a:prstClr val="black"/>
                </a:solidFill>
              </a:rPr>
              <a:t>Cov kev pab cuam ua kev tiv thaiv (xws li kev txhaj tshuaj tiv thaiv kab mob khaub thuas thiab kev mus ntsib kom muaj kev noj qab nyob zoo txhua xyoo)</a:t>
            </a:r>
          </a:p>
          <a:p>
            <a:pPr marL="342891" indent="-342891" rtl="0">
              <a:spcBef>
                <a:spcPts val="451"/>
              </a:spcBef>
              <a:buFont typeface="Wingdings" panose="05000000000000000000" pitchFamily="2" charset="2"/>
              <a:buChar char="§"/>
            </a:pPr>
            <a:r>
              <a:rPr lang="x-none" sz="2400" dirty="0">
                <a:solidFill>
                  <a:prstClr val="black"/>
                </a:solidFill>
              </a:rPr>
              <a:t>Kev saib xyuas kho mob hauv tsev</a:t>
            </a:r>
          </a:p>
        </p:txBody>
      </p:sp>
    </p:spTree>
    <p:extLst>
      <p:ext uri="{BB962C8B-B14F-4D97-AF65-F5344CB8AC3E}">
        <p14:creationId xmlns:p14="http://schemas.microsoft.com/office/powerpoint/2010/main" val="397827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rtl="0"/>
            <a:endParaRPr lang="en-US" sz="1400" dirty="0">
              <a:solidFill>
                <a:schemeClr val="bg1"/>
              </a:solidFill>
              <a:latin typeface="Arial" panose="020B0604020202020204" pitchFamily="34" charset="0"/>
              <a:cs typeface="Arial" panose="020B0604020202020204" pitchFamily="34" charset="0"/>
            </a:endParaRPr>
          </a:p>
          <a:p>
            <a:pPr algn="ctr" rtl="0"/>
            <a:r>
              <a:rPr lang="x-none" sz="4000">
                <a:solidFill>
                  <a:schemeClr val="bg1"/>
                </a:solidFill>
                <a:latin typeface="Arial" panose="020B0604020202020204" pitchFamily="34" charset="0"/>
                <a:cs typeface="Arial" panose="020B0604020202020204" pitchFamily="34" charset="0"/>
              </a:rPr>
              <a:t>Cov Nqi Hauv Medicare Part B</a:t>
            </a:r>
          </a:p>
          <a:p>
            <a:pPr algn="ctr" rtl="0"/>
            <a:endParaRPr lang="en-US" sz="1200" dirty="0">
              <a:solidFill>
                <a:schemeClr val="bg1"/>
              </a:solidFill>
              <a:latin typeface="Arial" panose="020B0604020202020204" pitchFamily="34" charset="0"/>
              <a:cs typeface="Arial" panose="020B0604020202020204" pitchFamily="34" charset="0"/>
            </a:endParaRPr>
          </a:p>
        </p:txBody>
      </p:sp>
      <p:grpSp>
        <p:nvGrpSpPr>
          <p:cNvPr id="7" name="Group 6" title="Part B icon">
            <a:extLst>
              <a:ext uri="{FF2B5EF4-FFF2-40B4-BE49-F238E27FC236}">
                <a16:creationId xmlns:a16="http://schemas.microsoft.com/office/drawing/2014/main" id="{1D826FE0-4A47-4F59-9E60-12987A34B5E8}"/>
              </a:ext>
            </a:extLst>
          </p:cNvPr>
          <p:cNvGrpSpPr/>
          <p:nvPr/>
        </p:nvGrpSpPr>
        <p:grpSpPr>
          <a:xfrm>
            <a:off x="855500" y="1754896"/>
            <a:ext cx="1781791" cy="1868853"/>
            <a:chOff x="153025" y="1963783"/>
            <a:chExt cx="1568748" cy="1393109"/>
          </a:xfrm>
        </p:grpSpPr>
        <p:pic>
          <p:nvPicPr>
            <p:cNvPr id="8" name="Picture 7" title="Part B icon">
              <a:extLst>
                <a:ext uri="{FF2B5EF4-FFF2-40B4-BE49-F238E27FC236}">
                  <a16:creationId xmlns:a16="http://schemas.microsoft.com/office/drawing/2014/main" id="{DD5781BF-8AA3-4667-8DFF-305DA34B508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3532" y="1963783"/>
              <a:ext cx="707734" cy="624371"/>
            </a:xfrm>
            <a:prstGeom prst="rect">
              <a:avLst/>
            </a:prstGeom>
          </p:spPr>
        </p:pic>
        <p:sp>
          <p:nvSpPr>
            <p:cNvPr id="9" name="TextBox 8">
              <a:extLst>
                <a:ext uri="{FF2B5EF4-FFF2-40B4-BE49-F238E27FC236}">
                  <a16:creationId xmlns:a16="http://schemas.microsoft.com/office/drawing/2014/main" id="{36604A49-1AB2-4CB0-8132-C9F599150901}"/>
                </a:ext>
              </a:extLst>
            </p:cNvPr>
            <p:cNvSpPr txBox="1"/>
            <p:nvPr/>
          </p:nvSpPr>
          <p:spPr>
            <a:xfrm>
              <a:off x="153025" y="2599781"/>
              <a:ext cx="1568748" cy="757111"/>
            </a:xfrm>
            <a:prstGeom prst="rect">
              <a:avLst/>
            </a:prstGeom>
            <a:noFill/>
          </p:spPr>
          <p:txBody>
            <a:bodyPr wrap="square" rtlCol="0">
              <a:spAutoFit/>
            </a:bodyPr>
            <a:lstStyle/>
            <a:p>
              <a:pPr algn="ctr" rtl="0"/>
              <a:r>
                <a:rPr lang="x-none" sz="2000" b="1">
                  <a:solidFill>
                    <a:schemeClr val="tx2"/>
                  </a:solidFill>
                </a:rPr>
                <a:t>Part B</a:t>
              </a:r>
            </a:p>
            <a:p>
              <a:pPr algn="ctr" rtl="0"/>
              <a:r>
                <a:rPr lang="x-none" sz="2000">
                  <a:solidFill>
                    <a:schemeClr val="tx2"/>
                  </a:solidFill>
                </a:rPr>
                <a:t>Kev Tuav Pov Hwm Kho Mob</a:t>
              </a:r>
            </a:p>
          </p:txBody>
        </p:sp>
      </p:grpSp>
      <p:sp>
        <p:nvSpPr>
          <p:cNvPr id="2" name="Rectangle 1">
            <a:extLst>
              <a:ext uri="{FF2B5EF4-FFF2-40B4-BE49-F238E27FC236}">
                <a16:creationId xmlns:a16="http://schemas.microsoft.com/office/drawing/2014/main" id="{BE4F7488-E9AB-4F6A-B349-5D0B0EBC1D65}"/>
              </a:ext>
            </a:extLst>
          </p:cNvPr>
          <p:cNvSpPr/>
          <p:nvPr/>
        </p:nvSpPr>
        <p:spPr>
          <a:xfrm>
            <a:off x="2637291" y="1177022"/>
            <a:ext cx="9373001" cy="4278094"/>
          </a:xfrm>
          <a:prstGeom prst="rect">
            <a:avLst/>
          </a:prstGeom>
        </p:spPr>
        <p:txBody>
          <a:bodyPr wrap="square" rtlCol="0">
            <a:spAutoFit/>
          </a:bodyPr>
          <a:lstStyle/>
          <a:p>
            <a:pPr marL="369877" lvl="1" indent="-342891" rtl="0">
              <a:spcAft>
                <a:spcPts val="1200"/>
              </a:spcAft>
              <a:buFont typeface="Wingdings" panose="05000000000000000000" pitchFamily="2" charset="2"/>
              <a:buChar char="§"/>
            </a:pPr>
            <a:r>
              <a:rPr lang="x-none" sz="2800" b="1" dirty="0"/>
              <a:t>Tus tuav pov hwm them txhua hli:</a:t>
            </a:r>
            <a:r>
              <a:rPr lang="x-none" sz="2800" dirty="0"/>
              <a:t> </a:t>
            </a:r>
            <a:r>
              <a:rPr lang="x-none" sz="2400" dirty="0">
                <a:hlinkClick r:id="rId4"/>
              </a:rPr>
              <a:t>Saib raws li cov nyiaj khwv tau los</a:t>
            </a:r>
            <a:endParaRPr lang="en-US" sz="2400" dirty="0"/>
          </a:p>
          <a:p>
            <a:pPr marL="355591" lvl="1" indent="-342891" rtl="0">
              <a:spcAft>
                <a:spcPts val="1200"/>
              </a:spcAft>
              <a:buFont typeface="Wingdings" panose="05000000000000000000" pitchFamily="2" charset="2"/>
              <a:buChar char="§"/>
            </a:pPr>
            <a:r>
              <a:rPr lang="x-none" sz="2800" b="1" dirty="0">
                <a:hlinkClick r:id="rId4"/>
              </a:rPr>
              <a:t>Tus nqi yuav tsum xub them kom txwm ua ntej</a:t>
            </a:r>
            <a:r>
              <a:rPr lang="x-none" sz="2800" b="1" dirty="0"/>
              <a:t> txhua xyoo </a:t>
            </a:r>
            <a:endParaRPr lang="en-US" sz="2400" b="1" dirty="0"/>
          </a:p>
          <a:p>
            <a:pPr marL="342891" lvl="1" indent="-342891" rtl="0">
              <a:buSzPct val="100000"/>
              <a:buFont typeface="Wingdings" panose="05000000000000000000" pitchFamily="2" charset="2"/>
              <a:buChar char="§"/>
            </a:pPr>
            <a:r>
              <a:rPr lang="x-none" sz="2800" b="1" dirty="0"/>
              <a:t>Qhov Nqi Sib Koom Tuav Pov Hwm:</a:t>
            </a:r>
            <a:r>
              <a:rPr lang="x-none" sz="2800" dirty="0"/>
              <a:t> </a:t>
            </a:r>
            <a:r>
              <a:rPr lang="x-none" sz="2400" dirty="0"/>
              <a:t>Qhov nqi sib koom tuav pov hwm 20% rau cov kev pab cuam uas tau txais kev pab them nqi feem ntau, xws li cov kev pab cuam los ntawm kws kho mob. </a:t>
            </a:r>
          </a:p>
          <a:p>
            <a:pPr marL="800091" lvl="2" indent="-342891" rtl="0">
              <a:buSzPct val="100000"/>
              <a:buFont typeface="Wingdings" panose="05000000000000000000" pitchFamily="2" charset="2"/>
              <a:buChar char="§"/>
            </a:pPr>
            <a:r>
              <a:rPr lang="x-none" sz="2400" dirty="0"/>
              <a:t>$0 rau qee cov kev pab cuam ua kev tiv thaiv</a:t>
            </a:r>
          </a:p>
          <a:p>
            <a:pPr marL="800091" lvl="2" indent="-342891" rtl="0">
              <a:buSzPct val="100000"/>
              <a:buFont typeface="Wingdings" panose="05000000000000000000" pitchFamily="2" charset="2"/>
              <a:buChar char="§"/>
            </a:pPr>
            <a:r>
              <a:rPr lang="x-none" sz="2400" dirty="0"/>
              <a:t>+15% rau cov neeg muab kev kho mob uas tsis "lees txais txoj hauj lwm kho mob"</a:t>
            </a:r>
            <a:br>
              <a:rPr lang="en-US" sz="2400" dirty="0"/>
            </a:br>
            <a:r>
              <a:rPr lang="x-none" sz="2400" dirty="0"/>
              <a:t>(tus nqi uas Medicare yuav them)</a:t>
            </a:r>
          </a:p>
        </p:txBody>
      </p:sp>
      <p:sp>
        <p:nvSpPr>
          <p:cNvPr id="10" name="Slide Number Placeholder 9">
            <a:extLst>
              <a:ext uri="{FF2B5EF4-FFF2-40B4-BE49-F238E27FC236}">
                <a16:creationId xmlns:a16="http://schemas.microsoft.com/office/drawing/2014/main" id="{0E685D25-2CE7-4A4C-B92D-42DCDA0A1E69}"/>
              </a:ext>
            </a:extLst>
          </p:cNvPr>
          <p:cNvSpPr>
            <a:spLocks noGrp="1"/>
          </p:cNvSpPr>
          <p:nvPr>
            <p:ph type="sldNum" sz="quarter" idx="12"/>
          </p:nvPr>
        </p:nvSpPr>
        <p:spPr/>
        <p:txBody>
          <a:bodyPr rtlCol="0"/>
          <a:lstStyle/>
          <a:p>
            <a:pPr rtl="0"/>
            <a:fld id="{844A7B69-93E2-4D34-896D-EFDD7F03AB74}" type="slidenum">
              <a:rPr lang="en-US" smtClean="0"/>
              <a:t>24</a:t>
            </a:fld>
            <a:endParaRPr lang="en-US"/>
          </a:p>
        </p:txBody>
      </p:sp>
      <p:sp>
        <p:nvSpPr>
          <p:cNvPr id="11" name="Rectangle: Rounded Corners 10">
            <a:extLst>
              <a:ext uri="{FF2B5EF4-FFF2-40B4-BE49-F238E27FC236}">
                <a16:creationId xmlns:a16="http://schemas.microsoft.com/office/drawing/2014/main" id="{3D70401D-641F-48D3-A135-A7BA0D5EB7EE}"/>
              </a:ext>
            </a:extLst>
          </p:cNvPr>
          <p:cNvSpPr/>
          <p:nvPr/>
        </p:nvSpPr>
        <p:spPr>
          <a:xfrm>
            <a:off x="2931620" y="5507991"/>
            <a:ext cx="8674225" cy="1030921"/>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t>Cov nqi yuav hloov pauv txhua xyoo. </a:t>
            </a:r>
            <a:br>
              <a:rPr lang="en-US" sz="2800" dirty="0"/>
            </a:br>
            <a:r>
              <a:rPr lang="x-none" sz="2800" b="1"/>
              <a:t>Saib cov nqi tam sim no ntawm </a:t>
            </a:r>
            <a:r>
              <a:rPr lang="x-none" sz="2800" b="1">
                <a:solidFill>
                  <a:schemeClr val="bg1"/>
                </a:solidFill>
                <a:hlinkClick r:id="rId4">
                  <a:extLst>
                    <a:ext uri="{A12FA001-AC4F-418D-AE19-62706E023703}">
                      <ahyp:hlinkClr xmlns:ahyp="http://schemas.microsoft.com/office/drawing/2018/hyperlinkcolor" val="tx"/>
                    </a:ext>
                  </a:extLst>
                </a:hlinkClick>
              </a:rPr>
              <a:t>medicare.gov</a:t>
            </a:r>
            <a:r>
              <a:t>.</a:t>
            </a:r>
          </a:p>
        </p:txBody>
      </p:sp>
    </p:spTree>
    <p:extLst>
      <p:ext uri="{BB962C8B-B14F-4D97-AF65-F5344CB8AC3E}">
        <p14:creationId xmlns:p14="http://schemas.microsoft.com/office/powerpoint/2010/main" val="985298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rtl="0"/>
            <a:endParaRPr lang="en-US" sz="1400" dirty="0">
              <a:solidFill>
                <a:schemeClr val="bg1"/>
              </a:solidFill>
              <a:latin typeface="Arial" panose="020B0604020202020204" pitchFamily="34" charset="0"/>
              <a:cs typeface="Arial" panose="020B0604020202020204" pitchFamily="34" charset="0"/>
            </a:endParaRPr>
          </a:p>
          <a:p>
            <a:pPr algn="ctr" rtl="0"/>
            <a:r>
              <a:rPr lang="x-none" sz="4000">
                <a:solidFill>
                  <a:schemeClr val="bg1"/>
                </a:solidFill>
                <a:latin typeface="Arial" panose="020B0604020202020204" pitchFamily="34" charset="0"/>
                <a:cs typeface="Arial" panose="020B0604020202020204" pitchFamily="34" charset="0"/>
              </a:rPr>
              <a:t>Medicare Part B – Co</a:t>
            </a:r>
            <a:r>
              <a:rPr lang="en-US" sz="4000" dirty="0">
                <a:solidFill>
                  <a:schemeClr val="bg1"/>
                </a:solidFill>
                <a:latin typeface="Arial" panose="020B0604020202020204" pitchFamily="34" charset="0"/>
                <a:cs typeface="Arial" panose="020B0604020202020204" pitchFamily="34" charset="0"/>
              </a:rPr>
              <a:t>v </a:t>
            </a:r>
            <a:r>
              <a:rPr lang="en-US" sz="4000" dirty="0" err="1">
                <a:solidFill>
                  <a:schemeClr val="bg1"/>
                </a:solidFill>
                <a:latin typeface="Arial" panose="020B0604020202020204" pitchFamily="34" charset="0"/>
                <a:cs typeface="Arial" panose="020B0604020202020204" pitchFamily="34" charset="0"/>
              </a:rPr>
              <a:t>Nqi</a:t>
            </a:r>
            <a:r>
              <a:rPr lang="x-none" sz="4000">
                <a:solidFill>
                  <a:schemeClr val="bg1"/>
                </a:solidFill>
                <a:latin typeface="Arial" panose="020B0604020202020204" pitchFamily="34" charset="0"/>
                <a:cs typeface="Arial" panose="020B0604020202020204" pitchFamily="34" charset="0"/>
              </a:rPr>
              <a:t>  </a:t>
            </a:r>
          </a:p>
          <a:p>
            <a:pPr algn="ctr" rtl="0"/>
            <a:endParaRPr lang="en-US" sz="1200" dirty="0">
              <a:solidFill>
                <a:schemeClr val="bg1"/>
              </a:solidFill>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DE9F1407-3111-46F5-8BF4-E6A37943CFA6}"/>
              </a:ext>
            </a:extLst>
          </p:cNvPr>
          <p:cNvSpPr/>
          <p:nvPr/>
        </p:nvSpPr>
        <p:spPr>
          <a:xfrm>
            <a:off x="1536410" y="1338167"/>
            <a:ext cx="9457654" cy="830997"/>
          </a:xfrm>
          <a:prstGeom prst="rect">
            <a:avLst/>
          </a:prstGeom>
        </p:spPr>
        <p:txBody>
          <a:bodyPr wrap="none" rtlCol="0">
            <a:spAutoFit/>
          </a:bodyPr>
          <a:lstStyle/>
          <a:p>
            <a:r>
              <a:rPr lang="en-US" sz="2400" b="1" dirty="0" err="1">
                <a:latin typeface="Arial" panose="020B0604020202020204" pitchFamily="34" charset="0"/>
                <a:cs typeface="Arial" panose="020B0604020202020204" pitchFamily="34" charset="0"/>
              </a:rPr>
              <a:t>Cov</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Nyiaj</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Hloov</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Kho</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Txhua</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Hlis</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Uas</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Cuam</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Tshuam</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Txog</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Qhov</a:t>
            </a:r>
            <a:r>
              <a:rPr lang="en-US" sz="2400" b="1" dirty="0">
                <a:latin typeface="Arial" panose="020B0604020202020204" pitchFamily="34" charset="0"/>
                <a:cs typeface="Arial" panose="020B0604020202020204" pitchFamily="34" charset="0"/>
              </a:rPr>
              <a:t> </a:t>
            </a:r>
          </a:p>
          <a:p>
            <a:r>
              <a:rPr lang="en-US" sz="2400" b="1" dirty="0" err="1">
                <a:latin typeface="Arial" panose="020B0604020202020204" pitchFamily="34" charset="0"/>
                <a:cs typeface="Arial" panose="020B0604020202020204" pitchFamily="34" charset="0"/>
              </a:rPr>
              <a:t>Nyiaj</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Khwv</a:t>
            </a:r>
            <a:r>
              <a:rPr lang="en-US" sz="2400" b="1" dirty="0">
                <a:latin typeface="Arial" panose="020B0604020202020204" pitchFamily="34" charset="0"/>
                <a:cs typeface="Arial" panose="020B0604020202020204" pitchFamily="34" charset="0"/>
              </a:rPr>
              <a:t> Tau Los</a:t>
            </a:r>
            <a:r>
              <a:rPr lang="x-none" sz="2400" b="1">
                <a:latin typeface="Arial" panose="020B0604020202020204" pitchFamily="34" charset="0"/>
                <a:cs typeface="Arial" panose="020B0604020202020204" pitchFamily="34" charset="0"/>
              </a:rPr>
              <a:t> (IRMAA)</a:t>
            </a:r>
          </a:p>
        </p:txBody>
      </p:sp>
      <p:sp>
        <p:nvSpPr>
          <p:cNvPr id="3" name="TextBox 2">
            <a:extLst>
              <a:ext uri="{FF2B5EF4-FFF2-40B4-BE49-F238E27FC236}">
                <a16:creationId xmlns:a16="http://schemas.microsoft.com/office/drawing/2014/main" id="{2784A1EA-56FC-4665-A407-B611313FB2B6}"/>
              </a:ext>
            </a:extLst>
          </p:cNvPr>
          <p:cNvSpPr txBox="1"/>
          <p:nvPr/>
        </p:nvSpPr>
        <p:spPr>
          <a:xfrm>
            <a:off x="1739899" y="2698092"/>
            <a:ext cx="8901596" cy="707886"/>
          </a:xfrm>
          <a:prstGeom prst="rect">
            <a:avLst/>
          </a:prstGeom>
          <a:noFill/>
        </p:spPr>
        <p:txBody>
          <a:bodyPr wrap="square" rtlCol="0">
            <a:spAutoFit/>
          </a:bodyPr>
          <a:lstStyle/>
          <a:p>
            <a:r>
              <a:rPr lang="en-US" sz="2000" dirty="0" err="1"/>
              <a:t>Koj</a:t>
            </a:r>
            <a:r>
              <a:rPr lang="en-US" sz="2000" dirty="0"/>
              <a:t> </a:t>
            </a:r>
            <a:r>
              <a:rPr lang="en-US" sz="2000" dirty="0" err="1"/>
              <a:t>qhov</a:t>
            </a:r>
            <a:r>
              <a:rPr lang="en-US" sz="2000" dirty="0"/>
              <a:t> </a:t>
            </a:r>
            <a:r>
              <a:rPr lang="en-US" sz="2000" dirty="0" err="1"/>
              <a:t>nqi</a:t>
            </a:r>
            <a:r>
              <a:rPr lang="en-US" sz="2000" dirty="0"/>
              <a:t> </a:t>
            </a:r>
            <a:r>
              <a:rPr lang="en-US" sz="2000" dirty="0" err="1"/>
              <a:t>tuav</a:t>
            </a:r>
            <a:r>
              <a:rPr lang="en-US" sz="2000" dirty="0"/>
              <a:t> </a:t>
            </a:r>
            <a:r>
              <a:rPr lang="en-US" sz="2000" dirty="0" err="1"/>
              <a:t>pov</a:t>
            </a:r>
            <a:r>
              <a:rPr lang="en-US" sz="2000" dirty="0"/>
              <a:t> </a:t>
            </a:r>
            <a:r>
              <a:rPr lang="en-US" sz="2000" dirty="0" err="1"/>
              <a:t>hwm</a:t>
            </a:r>
            <a:r>
              <a:rPr lang="en-US" sz="2000" dirty="0"/>
              <a:t> </a:t>
            </a:r>
            <a:r>
              <a:rPr lang="en-US" sz="2000" dirty="0" err="1"/>
              <a:t>hauv</a:t>
            </a:r>
            <a:r>
              <a:rPr lang="en-US" sz="2000" dirty="0"/>
              <a:t> B </a:t>
            </a:r>
            <a:r>
              <a:rPr lang="en-US" sz="2000" dirty="0" err="1"/>
              <a:t>yog</a:t>
            </a:r>
            <a:r>
              <a:rPr lang="en-US" sz="2000" dirty="0"/>
              <a:t> </a:t>
            </a:r>
            <a:r>
              <a:rPr lang="en-US" sz="2000" dirty="0" err="1"/>
              <a:t>saib</a:t>
            </a:r>
            <a:r>
              <a:rPr lang="en-US" sz="2000" dirty="0"/>
              <a:t> </a:t>
            </a:r>
            <a:r>
              <a:rPr lang="en-US" sz="2000" dirty="0" err="1"/>
              <a:t>raws</a:t>
            </a:r>
            <a:r>
              <a:rPr lang="en-US" sz="2000" dirty="0"/>
              <a:t> li </a:t>
            </a:r>
            <a:r>
              <a:rPr lang="en-US" sz="2000" dirty="0" err="1"/>
              <a:t>koj</a:t>
            </a:r>
            <a:r>
              <a:rPr lang="en-US" sz="2000" dirty="0"/>
              <a:t> </a:t>
            </a:r>
            <a:r>
              <a:rPr lang="en-US" sz="2000" dirty="0" err="1"/>
              <a:t>cov</a:t>
            </a:r>
            <a:r>
              <a:rPr lang="en-US" sz="2000" dirty="0"/>
              <a:t> </a:t>
            </a:r>
            <a:r>
              <a:rPr lang="en-US" sz="2000" dirty="0" err="1"/>
              <a:t>ntaub</a:t>
            </a:r>
            <a:r>
              <a:rPr lang="en-US" sz="2000" dirty="0"/>
              <a:t> </a:t>
            </a:r>
            <a:r>
              <a:rPr lang="en-US" sz="2000" dirty="0" err="1"/>
              <a:t>ntawv</a:t>
            </a:r>
            <a:r>
              <a:rPr lang="en-US" sz="2000" dirty="0"/>
              <a:t> </a:t>
            </a:r>
            <a:r>
              <a:rPr lang="en-US" sz="2000" dirty="0" err="1"/>
              <a:t>ua</a:t>
            </a:r>
            <a:r>
              <a:rPr lang="en-US" sz="2000" dirty="0"/>
              <a:t> se </a:t>
            </a:r>
            <a:r>
              <a:rPr lang="en-US" sz="2000" dirty="0" err="1"/>
              <a:t>nyob</a:t>
            </a:r>
            <a:r>
              <a:rPr lang="en-US" sz="2000" dirty="0"/>
              <a:t> </a:t>
            </a:r>
            <a:r>
              <a:rPr lang="en-US" sz="2000" dirty="0" err="1"/>
              <a:t>rau</a:t>
            </a:r>
            <a:r>
              <a:rPr lang="en-US" sz="2000" dirty="0"/>
              <a:t> </a:t>
            </a:r>
            <a:r>
              <a:rPr lang="en-US" sz="2000" dirty="0" err="1"/>
              <a:t>ob</a:t>
            </a:r>
            <a:r>
              <a:rPr lang="en-US" sz="2000" dirty="0"/>
              <a:t> </a:t>
            </a:r>
            <a:r>
              <a:rPr lang="en-US" sz="2000" dirty="0" err="1"/>
              <a:t>xyoos</a:t>
            </a:r>
            <a:r>
              <a:rPr lang="en-US" sz="2000" dirty="0"/>
              <a:t> </a:t>
            </a:r>
            <a:r>
              <a:rPr lang="en-US" sz="2000" dirty="0" err="1"/>
              <a:t>dhau</a:t>
            </a:r>
            <a:r>
              <a:rPr lang="en-US" sz="2000" dirty="0"/>
              <a:t> los </a:t>
            </a:r>
            <a:r>
              <a:rPr lang="en-US" sz="2000" dirty="0" err="1"/>
              <a:t>ntam</a:t>
            </a:r>
            <a:r>
              <a:rPr lang="en-US" sz="2000" dirty="0"/>
              <a:t> </a:t>
            </a:r>
            <a:r>
              <a:rPr lang="en-US" sz="2000" dirty="0" err="1"/>
              <a:t>ntej</a:t>
            </a:r>
            <a:r>
              <a:rPr lang="en-US" sz="2000" dirty="0"/>
              <a:t>.</a:t>
            </a:r>
            <a:endParaRPr lang="x-none" sz="2000"/>
          </a:p>
        </p:txBody>
      </p:sp>
      <p:sp>
        <p:nvSpPr>
          <p:cNvPr id="8" name="Slide Number Placeholder 7">
            <a:extLst>
              <a:ext uri="{FF2B5EF4-FFF2-40B4-BE49-F238E27FC236}">
                <a16:creationId xmlns:a16="http://schemas.microsoft.com/office/drawing/2014/main" id="{D3EF5A3C-77DF-4798-A9E1-C561C65DEA6B}"/>
              </a:ext>
            </a:extLst>
          </p:cNvPr>
          <p:cNvSpPr>
            <a:spLocks noGrp="1"/>
          </p:cNvSpPr>
          <p:nvPr>
            <p:ph type="sldNum" sz="quarter" idx="12"/>
          </p:nvPr>
        </p:nvSpPr>
        <p:spPr/>
        <p:txBody>
          <a:bodyPr rtlCol="0"/>
          <a:lstStyle/>
          <a:p>
            <a:pPr rtl="0"/>
            <a:fld id="{844A7B69-93E2-4D34-896D-EFDD7F03AB74}" type="slidenum">
              <a:rPr lang="en-US" smtClean="0"/>
              <a:t>25</a:t>
            </a:fld>
            <a:endParaRPr lang="en-US"/>
          </a:p>
        </p:txBody>
      </p:sp>
    </p:spTree>
    <p:extLst>
      <p:ext uri="{BB962C8B-B14F-4D97-AF65-F5344CB8AC3E}">
        <p14:creationId xmlns:p14="http://schemas.microsoft.com/office/powerpoint/2010/main" val="37466744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53184AAD-3166-402F-847D-135E787639D0}"/>
              </a:ext>
            </a:extLst>
          </p:cNvPr>
          <p:cNvSpPr>
            <a:spLocks noGrp="1"/>
          </p:cNvSpPr>
          <p:nvPr>
            <p:ph type="sldNum" sz="quarter" idx="12"/>
          </p:nvPr>
        </p:nvSpPr>
        <p:spPr/>
        <p:txBody>
          <a:bodyPr rtlCol="0"/>
          <a:lstStyle/>
          <a:p>
            <a:pPr rtl="0"/>
            <a:fld id="{844A7B69-93E2-4D34-896D-EFDD7F03AB74}" type="slidenum">
              <a:rPr lang="en-US" smtClean="0"/>
              <a:t>26</a:t>
            </a:fld>
            <a:endParaRPr lang="en-US" dirty="0"/>
          </a:p>
        </p:txBody>
      </p:sp>
      <p:sp>
        <p:nvSpPr>
          <p:cNvPr id="4" name="TextBox 3">
            <a:extLst>
              <a:ext uri="{FF2B5EF4-FFF2-40B4-BE49-F238E27FC236}">
                <a16:creationId xmlns:a16="http://schemas.microsoft.com/office/drawing/2014/main" id="{649C0F30-8172-4079-AB73-1F3CA88D71E7}"/>
              </a:ext>
            </a:extLst>
          </p:cNvPr>
          <p:cNvSpPr txBox="1"/>
          <p:nvPr/>
        </p:nvSpPr>
        <p:spPr>
          <a:xfrm>
            <a:off x="-140677" y="44106"/>
            <a:ext cx="12332677" cy="1723549"/>
          </a:xfrm>
          <a:prstGeom prst="rect">
            <a:avLst/>
          </a:prstGeom>
          <a:solidFill>
            <a:schemeClr val="accent5">
              <a:lumMod val="50000"/>
            </a:schemeClr>
          </a:solidFill>
        </p:spPr>
        <p:txBody>
          <a:bodyPr wrap="square" rtlCol="0">
            <a:spAutoFit/>
          </a:bodyPr>
          <a:lstStyle/>
          <a:p>
            <a:pPr algn="ctr" rtl="0"/>
            <a:endParaRPr lang="en-US" sz="1400" dirty="0">
              <a:solidFill>
                <a:schemeClr val="bg1"/>
              </a:solidFill>
              <a:latin typeface="Arial" panose="020B0604020202020204" pitchFamily="34" charset="0"/>
              <a:cs typeface="Arial" panose="020B0604020202020204" pitchFamily="34" charset="0"/>
            </a:endParaRPr>
          </a:p>
          <a:p>
            <a:pPr algn="ctr" rtl="0"/>
            <a:r>
              <a:rPr lang="x-none" sz="4000" dirty="0">
                <a:solidFill>
                  <a:schemeClr val="bg1"/>
                </a:solidFill>
                <a:latin typeface="Arial" panose="020B0604020202020204" pitchFamily="34" charset="0"/>
                <a:cs typeface="Arial" panose="020B0604020202020204" pitchFamily="34" charset="0"/>
              </a:rPr>
              <a:t>Medicare Part B – Cov Kev Pab Cuam Ua Kev Tiv Thaiv</a:t>
            </a:r>
          </a:p>
          <a:p>
            <a:pPr algn="ctr" rtl="0"/>
            <a:endParaRPr lang="en-US" sz="1200" dirty="0">
              <a:solidFill>
                <a:schemeClr val="bg1"/>
              </a:solidFill>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DCB82E25-E180-49B5-AE4A-4CB39A605049}"/>
              </a:ext>
            </a:extLst>
          </p:cNvPr>
          <p:cNvSpPr/>
          <p:nvPr/>
        </p:nvSpPr>
        <p:spPr>
          <a:xfrm>
            <a:off x="2608226" y="1778090"/>
            <a:ext cx="4057521" cy="584775"/>
          </a:xfrm>
          <a:prstGeom prst="rect">
            <a:avLst/>
          </a:prstGeom>
        </p:spPr>
        <p:txBody>
          <a:bodyPr wrap="none" rtlCol="0">
            <a:spAutoFit/>
          </a:bodyPr>
          <a:lstStyle/>
          <a:p>
            <a:pPr rtl="0"/>
            <a:r>
              <a:rPr lang="x-none" sz="3200" b="1" dirty="0">
                <a:latin typeface="Arial" panose="020B0604020202020204" pitchFamily="34" charset="0"/>
                <a:cs typeface="Arial" panose="020B0604020202020204" pitchFamily="34" charset="0"/>
              </a:rPr>
              <a:t>Cov Kev Pab Cuam Ua Kev Tiv Thaiv</a:t>
            </a:r>
            <a:endParaRPr lang="en-US" sz="3200" b="1" dirty="0">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3522FA7A-3439-4227-9936-45D3A7FC43B8}"/>
              </a:ext>
            </a:extLst>
          </p:cNvPr>
          <p:cNvSpPr/>
          <p:nvPr/>
        </p:nvSpPr>
        <p:spPr>
          <a:xfrm>
            <a:off x="2942163" y="2482791"/>
            <a:ext cx="6798365" cy="2000548"/>
          </a:xfrm>
          <a:prstGeom prst="rect">
            <a:avLst/>
          </a:prstGeom>
        </p:spPr>
        <p:txBody>
          <a:bodyPr wrap="square" rtlCol="0">
            <a:spAutoFit/>
          </a:bodyPr>
          <a:lstStyle/>
          <a:p>
            <a:pPr marL="342900" indent="-342900" rtl="0">
              <a:spcAft>
                <a:spcPts val="1200"/>
              </a:spcAft>
              <a:buFont typeface="Wingdings" panose="05000000000000000000" pitchFamily="2" charset="2"/>
              <a:buChar char="§"/>
              <a:defRPr/>
            </a:pPr>
            <a:r>
              <a:rPr lang="x-none" sz="2600" dirty="0">
                <a:cs typeface="Arial" panose="020B0604020202020204" pitchFamily="34" charset="0"/>
              </a:rPr>
              <a:t>Kev Mus Ntsib Zoo Siab Txais Tos rau Medicare</a:t>
            </a:r>
          </a:p>
          <a:p>
            <a:pPr marL="342900" indent="-342900" rtl="0">
              <a:spcAft>
                <a:spcPts val="1200"/>
              </a:spcAft>
              <a:buFont typeface="Wingdings" panose="05000000000000000000" pitchFamily="2" charset="2"/>
              <a:buChar char="§"/>
              <a:defRPr/>
            </a:pPr>
            <a:r>
              <a:rPr lang="x-none" sz="2600" dirty="0">
                <a:cs typeface="Arial" panose="020B0604020202020204" pitchFamily="34" charset="0"/>
              </a:rPr>
              <a:t>Kev Mus Saib Xyuas Kom Noj Qab Nyob Zoo Txhua Xyoo</a:t>
            </a:r>
          </a:p>
          <a:p>
            <a:pPr marL="342900" indent="-342900" rtl="0">
              <a:spcAft>
                <a:spcPts val="600"/>
              </a:spcAft>
              <a:buFont typeface="Wingdings" panose="05000000000000000000" pitchFamily="2" charset="2"/>
              <a:buChar char="§"/>
              <a:defRPr/>
            </a:pPr>
            <a:r>
              <a:rPr lang="x-none" sz="2600" dirty="0">
                <a:cs typeface="Arial" panose="020B0604020202020204" pitchFamily="34" charset="0"/>
              </a:rPr>
              <a:t>Kev tshuaj ntsuam xyuas/kev kuaj/kev pab cuam ntau ntxiv</a:t>
            </a:r>
            <a:br>
              <a:rPr lang="en-US" altLang="en-US" sz="2600" dirty="0">
                <a:cs typeface="Arial" panose="020B0604020202020204" pitchFamily="34" charset="0"/>
              </a:rPr>
            </a:br>
            <a:r>
              <a:rPr lang="x-none" sz="2600" dirty="0">
                <a:cs typeface="Arial" panose="020B0604020202020204" pitchFamily="34" charset="0"/>
              </a:rPr>
              <a:t>(</a:t>
            </a:r>
            <a:r>
              <a:rPr lang="x-none" sz="2000" dirty="0">
                <a:latin typeface="Arial" panose="020B0604020202020204" pitchFamily="34" charset="0"/>
                <a:cs typeface="Arial" panose="020B0604020202020204" pitchFamily="34" charset="0"/>
              </a:rPr>
              <a:t>Feem ntau yog tau txais kev pab them nqi yam tsis muaj qhov nqi yuav tsum xub them kom txwm ua ntej los sis qhov nqi sib koom them)</a:t>
            </a:r>
          </a:p>
        </p:txBody>
      </p:sp>
      <p:sp>
        <p:nvSpPr>
          <p:cNvPr id="7" name="Rectangle 6">
            <a:extLst>
              <a:ext uri="{FF2B5EF4-FFF2-40B4-BE49-F238E27FC236}">
                <a16:creationId xmlns:a16="http://schemas.microsoft.com/office/drawing/2014/main" id="{4E1137A8-B2B1-45CC-8295-4A619EBD56B5}"/>
              </a:ext>
            </a:extLst>
          </p:cNvPr>
          <p:cNvSpPr/>
          <p:nvPr/>
        </p:nvSpPr>
        <p:spPr>
          <a:xfrm>
            <a:off x="9232424" y="4143627"/>
            <a:ext cx="2959576" cy="2577848"/>
          </a:xfrm>
          <a:prstGeom prst="rect">
            <a:avLst/>
          </a:prstGeom>
          <a:solidFill>
            <a:schemeClr val="accent1">
              <a:lumMod val="20000"/>
              <a:lumOff val="80000"/>
            </a:schemeClr>
          </a:solidFill>
          <a:ln>
            <a:solidFill>
              <a:schemeClr val="tx1"/>
            </a:solidFill>
          </a:ln>
        </p:spPr>
        <p:txBody>
          <a:bodyPr wrap="square" rtlCol="0">
            <a:spAutoFit/>
          </a:bodyPr>
          <a:lstStyle/>
          <a:p>
            <a:pPr algn="ctr" rtl="0">
              <a:defRPr/>
            </a:pPr>
            <a:r>
              <a:rPr lang="x-none" sz="2000" dirty="0">
                <a:latin typeface="Arial" panose="020B0604020202020204" pitchFamily="34" charset="0"/>
                <a:cs typeface="Arial" panose="020B0604020202020204" pitchFamily="34" charset="0"/>
              </a:rPr>
              <a:t>Tshuaj xyuas daim phiaj ziam qhia txog cov kev pab cuam kho mob ua kev tiv thaiv thiab</a:t>
            </a:r>
          </a:p>
          <a:p>
            <a:pPr algn="ctr" rtl="0">
              <a:defRPr/>
            </a:pPr>
            <a:r>
              <a:rPr lang="x-none" sz="2000" dirty="0">
                <a:latin typeface="Arial" panose="020B0604020202020204" pitchFamily="34" charset="0"/>
                <a:cs typeface="Arial" panose="020B0604020202020204" pitchFamily="34" charset="0"/>
              </a:rPr>
              <a:t>sib tham txog koj txoj phiaj xwm kho mob ua kev tiv thaiv nrog koj tus kws kho mob.</a:t>
            </a:r>
          </a:p>
        </p:txBody>
      </p:sp>
      <p:sp>
        <p:nvSpPr>
          <p:cNvPr id="8" name="Rectangle 7">
            <a:extLst>
              <a:ext uri="{FF2B5EF4-FFF2-40B4-BE49-F238E27FC236}">
                <a16:creationId xmlns:a16="http://schemas.microsoft.com/office/drawing/2014/main" id="{BAC50407-1431-4482-A4EB-1E65C00FA040}"/>
              </a:ext>
            </a:extLst>
          </p:cNvPr>
          <p:cNvSpPr/>
          <p:nvPr/>
        </p:nvSpPr>
        <p:spPr>
          <a:xfrm>
            <a:off x="2389399" y="5831026"/>
            <a:ext cx="5910289" cy="707886"/>
          </a:xfrm>
          <a:prstGeom prst="rect">
            <a:avLst/>
          </a:prstGeom>
        </p:spPr>
        <p:txBody>
          <a:bodyPr wrap="square" rtlCol="0">
            <a:spAutoFit/>
          </a:bodyPr>
          <a:lstStyle/>
          <a:p>
            <a:pPr rtl="0"/>
            <a:r>
              <a:rPr lang="x-none" sz="2000" b="1" i="1" dirty="0">
                <a:latin typeface="+mj-lt"/>
                <a:cs typeface="Times New Roman" pitchFamily="18" charset="0"/>
              </a:rPr>
              <a:t>"Kev tiv thaiv ib ooj yog muaj nqi npaum li kev kho mob ib phaus"</a:t>
            </a:r>
          </a:p>
          <a:p>
            <a:pPr rtl="0"/>
            <a:r>
              <a:rPr lang="x-none" sz="2000" b="1" i="1" dirty="0">
                <a:latin typeface="+mj-lt"/>
                <a:cs typeface="Times New Roman" pitchFamily="18" charset="0"/>
              </a:rPr>
              <a:t>			-Benjamin Franklin</a:t>
            </a:r>
          </a:p>
        </p:txBody>
      </p:sp>
      <p:pic>
        <p:nvPicPr>
          <p:cNvPr id="9" name="irc_mi" descr="https://s-media-cache-ak0.pinimg.com/564x/84/9a/a5/849aa54e0104a41171a5464f803e4a5d.jpg">
            <a:hlinkClick r:id="rId3"/>
            <a:extLst>
              <a:ext uri="{FF2B5EF4-FFF2-40B4-BE49-F238E27FC236}">
                <a16:creationId xmlns:a16="http://schemas.microsoft.com/office/drawing/2014/main" id="{2E1F1916-C8AE-47E7-BC50-0DEF3A5E8F5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842613" y="2166602"/>
            <a:ext cx="1139687" cy="16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 name="Group 9" title="Part B icon">
            <a:extLst>
              <a:ext uri="{FF2B5EF4-FFF2-40B4-BE49-F238E27FC236}">
                <a16:creationId xmlns:a16="http://schemas.microsoft.com/office/drawing/2014/main" id="{9F98069A-571B-4A41-A2E0-052765C82F8C}"/>
              </a:ext>
            </a:extLst>
          </p:cNvPr>
          <p:cNvGrpSpPr/>
          <p:nvPr/>
        </p:nvGrpSpPr>
        <p:grpSpPr>
          <a:xfrm>
            <a:off x="272295" y="2197384"/>
            <a:ext cx="1781791" cy="1868853"/>
            <a:chOff x="153025" y="1963783"/>
            <a:chExt cx="1568748" cy="1393109"/>
          </a:xfrm>
        </p:grpSpPr>
        <p:pic>
          <p:nvPicPr>
            <p:cNvPr id="11" name="Picture 10" title="Part B icon">
              <a:extLst>
                <a:ext uri="{FF2B5EF4-FFF2-40B4-BE49-F238E27FC236}">
                  <a16:creationId xmlns:a16="http://schemas.microsoft.com/office/drawing/2014/main" id="{C8AE87FD-EAF8-487B-BBE1-CEE16E1E95F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83532" y="1963783"/>
              <a:ext cx="707734" cy="624371"/>
            </a:xfrm>
            <a:prstGeom prst="rect">
              <a:avLst/>
            </a:prstGeom>
          </p:spPr>
        </p:pic>
        <p:sp>
          <p:nvSpPr>
            <p:cNvPr id="12" name="TextBox 11">
              <a:extLst>
                <a:ext uri="{FF2B5EF4-FFF2-40B4-BE49-F238E27FC236}">
                  <a16:creationId xmlns:a16="http://schemas.microsoft.com/office/drawing/2014/main" id="{3371CC66-4E7D-48C9-8DF5-6E575CC2D86B}"/>
                </a:ext>
              </a:extLst>
            </p:cNvPr>
            <p:cNvSpPr txBox="1"/>
            <p:nvPr/>
          </p:nvSpPr>
          <p:spPr>
            <a:xfrm>
              <a:off x="153025" y="2599781"/>
              <a:ext cx="1568748" cy="757111"/>
            </a:xfrm>
            <a:prstGeom prst="rect">
              <a:avLst/>
            </a:prstGeom>
            <a:noFill/>
          </p:spPr>
          <p:txBody>
            <a:bodyPr wrap="square" rtlCol="0">
              <a:spAutoFit/>
            </a:bodyPr>
            <a:lstStyle/>
            <a:p>
              <a:pPr algn="ctr" rtl="0"/>
              <a:r>
                <a:rPr lang="x-none" sz="2000" b="1">
                  <a:solidFill>
                    <a:schemeClr val="tx2"/>
                  </a:solidFill>
                </a:rPr>
                <a:t>Part B</a:t>
              </a:r>
            </a:p>
            <a:p>
              <a:pPr algn="ctr" rtl="0"/>
              <a:r>
                <a:rPr lang="x-none" sz="2000">
                  <a:solidFill>
                    <a:schemeClr val="tx2"/>
                  </a:solidFill>
                </a:rPr>
                <a:t>Kev Tuav Pov Hwm Kho Mob</a:t>
              </a:r>
            </a:p>
          </p:txBody>
        </p:sp>
      </p:grpSp>
    </p:spTree>
    <p:extLst>
      <p:ext uri="{BB962C8B-B14F-4D97-AF65-F5344CB8AC3E}">
        <p14:creationId xmlns:p14="http://schemas.microsoft.com/office/powerpoint/2010/main" val="31088746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53184AAD-3166-402F-847D-135E787639D0}"/>
              </a:ext>
            </a:extLst>
          </p:cNvPr>
          <p:cNvSpPr>
            <a:spLocks noGrp="1"/>
          </p:cNvSpPr>
          <p:nvPr>
            <p:ph type="sldNum" sz="quarter" idx="12"/>
          </p:nvPr>
        </p:nvSpPr>
        <p:spPr/>
        <p:txBody>
          <a:bodyPr rtlCol="0"/>
          <a:lstStyle/>
          <a:p>
            <a:pPr rtl="0"/>
            <a:fld id="{844A7B69-93E2-4D34-896D-EFDD7F03AB74}" type="slidenum">
              <a:rPr lang="en-US" smtClean="0"/>
              <a:t>27</a:t>
            </a:fld>
            <a:endParaRPr lang="en-US"/>
          </a:p>
        </p:txBody>
      </p:sp>
      <p:sp>
        <p:nvSpPr>
          <p:cNvPr id="4" name="TextBox 3">
            <a:extLst>
              <a:ext uri="{FF2B5EF4-FFF2-40B4-BE49-F238E27FC236}">
                <a16:creationId xmlns:a16="http://schemas.microsoft.com/office/drawing/2014/main" id="{649C0F30-8172-4079-AB73-1F3CA88D71E7}"/>
              </a:ext>
            </a:extLst>
          </p:cNvPr>
          <p:cNvSpPr txBox="1"/>
          <p:nvPr/>
        </p:nvSpPr>
        <p:spPr>
          <a:xfrm>
            <a:off x="0" y="61098"/>
            <a:ext cx="12191206" cy="1723549"/>
          </a:xfrm>
          <a:prstGeom prst="rect">
            <a:avLst/>
          </a:prstGeom>
          <a:solidFill>
            <a:schemeClr val="accent5">
              <a:lumMod val="50000"/>
            </a:schemeClr>
          </a:solidFill>
        </p:spPr>
        <p:txBody>
          <a:bodyPr wrap="square" rtlCol="0">
            <a:spAutoFit/>
          </a:bodyPr>
          <a:lstStyle/>
          <a:p>
            <a:pPr algn="ctr" rtl="0"/>
            <a:endParaRPr lang="en-US" sz="1400" dirty="0">
              <a:solidFill>
                <a:schemeClr val="bg1"/>
              </a:solidFill>
              <a:latin typeface="Arial" panose="020B0604020202020204" pitchFamily="34" charset="0"/>
              <a:cs typeface="Arial" panose="020B0604020202020204" pitchFamily="34" charset="0"/>
            </a:endParaRPr>
          </a:p>
          <a:p>
            <a:pPr algn="ctr" rtl="0"/>
            <a:r>
              <a:rPr lang="x-none" sz="4000" dirty="0">
                <a:solidFill>
                  <a:schemeClr val="bg1"/>
                </a:solidFill>
                <a:latin typeface="Arial" panose="020B0604020202020204" pitchFamily="34" charset="0"/>
                <a:cs typeface="Arial" panose="020B0604020202020204" pitchFamily="34" charset="0"/>
              </a:rPr>
              <a:t>Medicare Part B – Cov Kev Pab Cuam Ua Kev Tiv Thaiv</a:t>
            </a:r>
          </a:p>
          <a:p>
            <a:pPr algn="ctr" rtl="0"/>
            <a:endParaRPr lang="en-US" sz="1200" dirty="0">
              <a:solidFill>
                <a:schemeClr val="bg1"/>
              </a:solidFill>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FE58331E-FBF6-438A-A19E-CFD8182C2D04}"/>
              </a:ext>
            </a:extLst>
          </p:cNvPr>
          <p:cNvSpPr/>
          <p:nvPr/>
        </p:nvSpPr>
        <p:spPr>
          <a:xfrm>
            <a:off x="2392640" y="1685657"/>
            <a:ext cx="9798566" cy="584775"/>
          </a:xfrm>
          <a:prstGeom prst="rect">
            <a:avLst/>
          </a:prstGeom>
        </p:spPr>
        <p:txBody>
          <a:bodyPr wrap="square" rtlCol="0">
            <a:spAutoFit/>
          </a:bodyPr>
          <a:lstStyle/>
          <a:p>
            <a:pPr algn="ctr" rtl="0"/>
            <a:r>
              <a:rPr lang="x-none" sz="3200" b="1" dirty="0">
                <a:latin typeface="Arial" panose="020B0604020202020204" pitchFamily="34" charset="0"/>
                <a:cs typeface="Arial" panose="020B0604020202020204" pitchFamily="34" charset="0"/>
              </a:rPr>
              <a:t>Kev Mus Ntsib “Zoo siab txais Tos rau Medicare”</a:t>
            </a:r>
            <a:endParaRPr lang="en-US" sz="3200" b="1" dirty="0">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B9B3F0F1-4F6B-4C8E-B93A-38D797A0BA65}"/>
              </a:ext>
            </a:extLst>
          </p:cNvPr>
          <p:cNvSpPr/>
          <p:nvPr/>
        </p:nvSpPr>
        <p:spPr>
          <a:xfrm>
            <a:off x="3011556" y="2166941"/>
            <a:ext cx="8342244" cy="4431983"/>
          </a:xfrm>
          <a:prstGeom prst="rect">
            <a:avLst/>
          </a:prstGeom>
        </p:spPr>
        <p:txBody>
          <a:bodyPr wrap="square" rtlCol="0">
            <a:spAutoFit/>
          </a:bodyPr>
          <a:lstStyle/>
          <a:p>
            <a:pPr rtl="0"/>
            <a:r>
              <a:rPr lang="x-none" sz="2000" b="1" dirty="0">
                <a:cs typeface="Arial" charset="0"/>
              </a:rPr>
              <a:t>Muaj xws li:</a:t>
            </a:r>
          </a:p>
          <a:p>
            <a:pPr marL="800100" lvl="1" indent="-342900" rtl="0">
              <a:spcAft>
                <a:spcPts val="1200"/>
              </a:spcAft>
              <a:buFont typeface="Wingdings" panose="05000000000000000000" pitchFamily="2" charset="2"/>
              <a:buChar char="§"/>
            </a:pPr>
            <a:r>
              <a:rPr lang="x-none" sz="2000" dirty="0">
                <a:cs typeface="Arial" charset="0"/>
              </a:rPr>
              <a:t>Qhov siab, qhov hnyav, thiab ntshav siab </a:t>
            </a:r>
          </a:p>
          <a:p>
            <a:pPr marL="800100" lvl="1" indent="-342900" rtl="0">
              <a:spcAft>
                <a:spcPts val="1200"/>
              </a:spcAft>
              <a:buFont typeface="Wingdings" panose="05000000000000000000" pitchFamily="2" charset="2"/>
              <a:buChar char="§"/>
            </a:pPr>
            <a:r>
              <a:rPr lang="x-none" sz="2000" dirty="0">
                <a:cs typeface="Arial" charset="0"/>
              </a:rPr>
              <a:t>Tus zauv qhia qhov rog-yuag ntawm lub cev</a:t>
            </a:r>
          </a:p>
          <a:p>
            <a:pPr marL="800100" lvl="1" indent="-342900" rtl="0">
              <a:spcAft>
                <a:spcPts val="1200"/>
              </a:spcAft>
              <a:buFont typeface="Wingdings" panose="05000000000000000000" pitchFamily="2" charset="2"/>
              <a:buChar char="§"/>
            </a:pPr>
            <a:r>
              <a:rPr lang="x-none" sz="2000" dirty="0">
                <a:cs typeface="Arial" charset="0"/>
              </a:rPr>
              <a:t>Kev kuaj qhov muag</a:t>
            </a:r>
          </a:p>
          <a:p>
            <a:pPr marL="800100" lvl="1" indent="-342900" rtl="0">
              <a:spcAft>
                <a:spcPts val="1200"/>
              </a:spcAft>
              <a:buFont typeface="Wingdings" panose="05000000000000000000" pitchFamily="2" charset="2"/>
              <a:buChar char="§"/>
            </a:pPr>
            <a:r>
              <a:rPr lang="x-none" sz="2000" dirty="0">
                <a:cs typeface="Arial" charset="0"/>
              </a:rPr>
              <a:t>Kev tshuaj xyuas qhov muaj feem pheej hmoo rau kev mob nyuaj siab thiab qib kev nyab xeeb</a:t>
            </a:r>
          </a:p>
          <a:p>
            <a:pPr marL="800100" lvl="1" indent="-342900" rtl="0">
              <a:spcAft>
                <a:spcPts val="1200"/>
              </a:spcAft>
              <a:buFont typeface="Wingdings" panose="05000000000000000000" pitchFamily="2" charset="2"/>
              <a:buChar char="§"/>
            </a:pPr>
            <a:r>
              <a:rPr lang="x-none" sz="2000" dirty="0">
                <a:cs typeface="Arial" charset="0"/>
              </a:rPr>
              <a:t>Kev sib tham txog cov lus xam tseg cia ua ntej yog tias koj xaiv</a:t>
            </a:r>
          </a:p>
          <a:p>
            <a:pPr marL="800100" lvl="1" indent="-342900" rtl="0">
              <a:spcAft>
                <a:spcPts val="1200"/>
              </a:spcAft>
              <a:buFont typeface="Wingdings" panose="05000000000000000000" pitchFamily="2" charset="2"/>
              <a:buChar char="§"/>
            </a:pPr>
            <a:r>
              <a:rPr lang="x-none" sz="2000" dirty="0">
                <a:cs typeface="Arial" charset="0"/>
              </a:rPr>
              <a:t>Ib daim phiaj xwm sau ua ntaub ua ntawv hais txog kev tshuaj ntsuam xyuas, kev txhaj tshuaj tiv thaiv kab mob, thiab lwm cov kev pab cuam ua kev tiv thaiv uas xav tau</a:t>
            </a:r>
          </a:p>
          <a:p>
            <a:pPr rtl="0"/>
            <a:r>
              <a:rPr lang="x-none" sz="2200" b="1" i="1" dirty="0">
                <a:cs typeface="Arial" charset="0"/>
              </a:rPr>
              <a:t>Nco Tseg:  TSIS YOG fab lub cev!</a:t>
            </a:r>
          </a:p>
        </p:txBody>
      </p:sp>
      <p:sp>
        <p:nvSpPr>
          <p:cNvPr id="7" name="TextBox 6">
            <a:extLst>
              <a:ext uri="{FF2B5EF4-FFF2-40B4-BE49-F238E27FC236}">
                <a16:creationId xmlns:a16="http://schemas.microsoft.com/office/drawing/2014/main" id="{A067F526-064F-411E-934E-73A6957AA605}"/>
              </a:ext>
            </a:extLst>
          </p:cNvPr>
          <p:cNvSpPr txBox="1"/>
          <p:nvPr/>
        </p:nvSpPr>
        <p:spPr>
          <a:xfrm>
            <a:off x="577094" y="1943512"/>
            <a:ext cx="1934818" cy="954107"/>
          </a:xfrm>
          <a:prstGeom prst="rect">
            <a:avLst/>
          </a:prstGeom>
          <a:noFill/>
          <a:ln>
            <a:solidFill>
              <a:schemeClr val="accent5">
                <a:lumMod val="75000"/>
              </a:schemeClr>
            </a:solidFill>
          </a:ln>
          <a:effectLst>
            <a:glow rad="63500">
              <a:schemeClr val="accent1">
                <a:satMod val="175000"/>
                <a:alpha val="40000"/>
              </a:schemeClr>
            </a:glow>
          </a:effectLst>
        </p:spPr>
        <p:txBody>
          <a:bodyPr wrap="square" rtlCol="0">
            <a:spAutoFit/>
          </a:bodyPr>
          <a:lstStyle/>
          <a:p>
            <a:pPr rtl="0"/>
            <a:r>
              <a:rPr lang="x-none" sz="2800" b="1"/>
              <a:t>Cov Kev Pab Cuam Ua Kev Tiv Thaiv</a:t>
            </a:r>
          </a:p>
        </p:txBody>
      </p:sp>
      <p:grpSp>
        <p:nvGrpSpPr>
          <p:cNvPr id="8" name="Group 7" title="Part B icon">
            <a:extLst>
              <a:ext uri="{FF2B5EF4-FFF2-40B4-BE49-F238E27FC236}">
                <a16:creationId xmlns:a16="http://schemas.microsoft.com/office/drawing/2014/main" id="{F3C0E139-3FE7-42A9-B14F-EDB598037408}"/>
              </a:ext>
            </a:extLst>
          </p:cNvPr>
          <p:cNvGrpSpPr/>
          <p:nvPr/>
        </p:nvGrpSpPr>
        <p:grpSpPr>
          <a:xfrm>
            <a:off x="610849" y="3749167"/>
            <a:ext cx="1781791" cy="1868853"/>
            <a:chOff x="153025" y="1963783"/>
            <a:chExt cx="1568748" cy="1393109"/>
          </a:xfrm>
        </p:grpSpPr>
        <p:pic>
          <p:nvPicPr>
            <p:cNvPr id="9" name="Picture 8" title="Part B icon">
              <a:extLst>
                <a:ext uri="{FF2B5EF4-FFF2-40B4-BE49-F238E27FC236}">
                  <a16:creationId xmlns:a16="http://schemas.microsoft.com/office/drawing/2014/main" id="{58CADAA1-D64B-4208-B7D4-26013D37412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3532" y="1963783"/>
              <a:ext cx="707734" cy="624371"/>
            </a:xfrm>
            <a:prstGeom prst="rect">
              <a:avLst/>
            </a:prstGeom>
          </p:spPr>
        </p:pic>
        <p:sp>
          <p:nvSpPr>
            <p:cNvPr id="10" name="TextBox 9">
              <a:extLst>
                <a:ext uri="{FF2B5EF4-FFF2-40B4-BE49-F238E27FC236}">
                  <a16:creationId xmlns:a16="http://schemas.microsoft.com/office/drawing/2014/main" id="{FF7753F8-81C3-4CA4-A019-6E5C7A76E18E}"/>
                </a:ext>
              </a:extLst>
            </p:cNvPr>
            <p:cNvSpPr txBox="1"/>
            <p:nvPr/>
          </p:nvSpPr>
          <p:spPr>
            <a:xfrm>
              <a:off x="153025" y="2599781"/>
              <a:ext cx="1568748" cy="757111"/>
            </a:xfrm>
            <a:prstGeom prst="rect">
              <a:avLst/>
            </a:prstGeom>
            <a:noFill/>
          </p:spPr>
          <p:txBody>
            <a:bodyPr wrap="square" rtlCol="0">
              <a:spAutoFit/>
            </a:bodyPr>
            <a:lstStyle/>
            <a:p>
              <a:pPr algn="ctr" rtl="0"/>
              <a:r>
                <a:rPr lang="x-none" sz="2000" b="1">
                  <a:solidFill>
                    <a:schemeClr val="tx2"/>
                  </a:solidFill>
                </a:rPr>
                <a:t>Part B</a:t>
              </a:r>
            </a:p>
            <a:p>
              <a:pPr algn="ctr" rtl="0"/>
              <a:r>
                <a:rPr lang="x-none" sz="2000">
                  <a:solidFill>
                    <a:schemeClr val="tx2"/>
                  </a:solidFill>
                </a:rPr>
                <a:t>Kev Tuav Pov Hwm Kho Mob</a:t>
              </a:r>
            </a:p>
          </p:txBody>
        </p:sp>
      </p:grpSp>
    </p:spTree>
    <p:extLst>
      <p:ext uri="{BB962C8B-B14F-4D97-AF65-F5344CB8AC3E}">
        <p14:creationId xmlns:p14="http://schemas.microsoft.com/office/powerpoint/2010/main" val="39602398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53184AAD-3166-402F-847D-135E787639D0}"/>
              </a:ext>
            </a:extLst>
          </p:cNvPr>
          <p:cNvSpPr>
            <a:spLocks noGrp="1"/>
          </p:cNvSpPr>
          <p:nvPr>
            <p:ph type="sldNum" sz="quarter" idx="12"/>
          </p:nvPr>
        </p:nvSpPr>
        <p:spPr/>
        <p:txBody>
          <a:bodyPr rtlCol="0"/>
          <a:lstStyle/>
          <a:p>
            <a:pPr rtl="0"/>
            <a:fld id="{844A7B69-93E2-4D34-896D-EFDD7F03AB74}" type="slidenum">
              <a:rPr lang="en-US" smtClean="0"/>
              <a:t>28</a:t>
            </a:fld>
            <a:endParaRPr lang="en-US"/>
          </a:p>
        </p:txBody>
      </p:sp>
      <p:sp>
        <p:nvSpPr>
          <p:cNvPr id="4" name="TextBox 3">
            <a:extLst>
              <a:ext uri="{FF2B5EF4-FFF2-40B4-BE49-F238E27FC236}">
                <a16:creationId xmlns:a16="http://schemas.microsoft.com/office/drawing/2014/main" id="{649C0F30-8172-4079-AB73-1F3CA88D71E7}"/>
              </a:ext>
            </a:extLst>
          </p:cNvPr>
          <p:cNvSpPr txBox="1"/>
          <p:nvPr/>
        </p:nvSpPr>
        <p:spPr>
          <a:xfrm>
            <a:off x="-140677" y="-1"/>
            <a:ext cx="12332677" cy="1707085"/>
          </a:xfrm>
          <a:prstGeom prst="rect">
            <a:avLst/>
          </a:prstGeom>
          <a:solidFill>
            <a:schemeClr val="accent5">
              <a:lumMod val="50000"/>
            </a:schemeClr>
          </a:solidFill>
        </p:spPr>
        <p:txBody>
          <a:bodyPr wrap="square" rtlCol="0">
            <a:spAutoFit/>
          </a:bodyPr>
          <a:lstStyle/>
          <a:p>
            <a:pPr algn="ctr" rtl="0"/>
            <a:endParaRPr lang="en-US" sz="1400" dirty="0">
              <a:solidFill>
                <a:schemeClr val="bg1"/>
              </a:solidFill>
              <a:latin typeface="Arial" panose="020B0604020202020204" pitchFamily="34" charset="0"/>
              <a:cs typeface="Arial" panose="020B0604020202020204" pitchFamily="34" charset="0"/>
            </a:endParaRPr>
          </a:p>
          <a:p>
            <a:pPr algn="ctr" rtl="0"/>
            <a:r>
              <a:rPr lang="x-none" sz="4000" dirty="0">
                <a:solidFill>
                  <a:schemeClr val="bg1"/>
                </a:solidFill>
                <a:latin typeface="Arial" panose="020B0604020202020204" pitchFamily="34" charset="0"/>
                <a:cs typeface="Arial" panose="020B0604020202020204" pitchFamily="34" charset="0"/>
              </a:rPr>
              <a:t>Medicare Part B – Cov Kev Pab Cuam Ua Kev Tiv Thaiv</a:t>
            </a:r>
          </a:p>
          <a:p>
            <a:pPr algn="ctr" rtl="0"/>
            <a:endParaRPr lang="en-US" sz="1200" dirty="0">
              <a:solidFill>
                <a:schemeClr val="bg1"/>
              </a:solidFill>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B120F9DC-BCC9-4567-A449-597AA1B19B22}"/>
              </a:ext>
            </a:extLst>
          </p:cNvPr>
          <p:cNvSpPr/>
          <p:nvPr/>
        </p:nvSpPr>
        <p:spPr>
          <a:xfrm>
            <a:off x="2852779" y="1643072"/>
            <a:ext cx="8132354" cy="1077218"/>
          </a:xfrm>
          <a:prstGeom prst="rect">
            <a:avLst/>
          </a:prstGeom>
        </p:spPr>
        <p:txBody>
          <a:bodyPr wrap="none" rtlCol="0">
            <a:spAutoFit/>
          </a:bodyPr>
          <a:lstStyle/>
          <a:p>
            <a:pPr rtl="0"/>
            <a:r>
              <a:rPr lang="x-none" sz="3200" b="1" dirty="0">
                <a:latin typeface="Arial" panose="020B0604020202020204" pitchFamily="34" charset="0"/>
                <a:cs typeface="Arial" panose="020B0604020202020204" pitchFamily="34" charset="0"/>
              </a:rPr>
              <a:t>Kev Mus Saib Xyuas Kom Noj Qab Nyob </a:t>
            </a:r>
            <a:endParaRPr lang="hu-HU" sz="3200" b="1" dirty="0">
              <a:latin typeface="Arial" panose="020B0604020202020204" pitchFamily="34" charset="0"/>
              <a:cs typeface="Arial" panose="020B0604020202020204" pitchFamily="34" charset="0"/>
            </a:endParaRPr>
          </a:p>
          <a:p>
            <a:pPr rtl="0"/>
            <a:r>
              <a:rPr lang="x-none" sz="3200" b="1" dirty="0">
                <a:latin typeface="Arial" panose="020B0604020202020204" pitchFamily="34" charset="0"/>
                <a:cs typeface="Arial" panose="020B0604020202020204" pitchFamily="34" charset="0"/>
              </a:rPr>
              <a:t>Zoo Txhua Xyoo</a:t>
            </a:r>
            <a:endParaRPr lang="en-US" sz="3200" dirty="0">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25041669-ADC2-46D5-8F61-E1C775B90A95}"/>
              </a:ext>
            </a:extLst>
          </p:cNvPr>
          <p:cNvSpPr/>
          <p:nvPr/>
        </p:nvSpPr>
        <p:spPr>
          <a:xfrm>
            <a:off x="2555283" y="2456923"/>
            <a:ext cx="9799360" cy="4262705"/>
          </a:xfrm>
          <a:prstGeom prst="rect">
            <a:avLst/>
          </a:prstGeom>
        </p:spPr>
        <p:txBody>
          <a:bodyPr wrap="square" rtlCol="0">
            <a:spAutoFit/>
          </a:bodyPr>
          <a:lstStyle/>
          <a:p>
            <a:pPr rtl="0"/>
            <a:r>
              <a:rPr lang="x-none" sz="2100" b="1" dirty="0">
                <a:cs typeface="Arial" charset="0"/>
              </a:rPr>
              <a:t>Muaj xws li</a:t>
            </a:r>
            <a:r>
              <a:rPr lang="x-none" sz="2100" dirty="0">
                <a:cs typeface="Arial" charset="0"/>
              </a:rPr>
              <a:t>:</a:t>
            </a:r>
            <a:r>
              <a:rPr lang="x-none" sz="2100" b="1" dirty="0">
                <a:cs typeface="Arial" charset="0"/>
              </a:rPr>
              <a:t> </a:t>
            </a:r>
          </a:p>
          <a:p>
            <a:pPr marL="800100" lvl="1" indent="-342900" rtl="0">
              <a:buFont typeface="Wingdings" panose="05000000000000000000" pitchFamily="2" charset="2"/>
              <a:buChar char="§"/>
            </a:pPr>
            <a:r>
              <a:rPr lang="x-none" sz="2100" dirty="0">
                <a:cs typeface="Arial" charset="0"/>
              </a:rPr>
              <a:t>Kev tshuaj xyuas txog keeb kwm kev kho mob thiab tsev neeg</a:t>
            </a:r>
          </a:p>
          <a:p>
            <a:pPr marL="800100" lvl="1" indent="-342900" rtl="0">
              <a:spcAft>
                <a:spcPts val="600"/>
              </a:spcAft>
              <a:buFont typeface="Wingdings" panose="05000000000000000000" pitchFamily="2" charset="2"/>
              <a:buChar char="§"/>
            </a:pPr>
            <a:r>
              <a:rPr lang="x-none" sz="2100" dirty="0">
                <a:cs typeface="Arial" charset="0"/>
              </a:rPr>
              <a:t>Tsim cov npe ntawm cov kws kho mob tam sim no thiab cov ntawv yuav tshuaj</a:t>
            </a:r>
          </a:p>
          <a:p>
            <a:pPr marL="800100" lvl="1" indent="-342900" rtl="0">
              <a:spcAft>
                <a:spcPts val="600"/>
              </a:spcAft>
              <a:buFont typeface="Wingdings" panose="05000000000000000000" pitchFamily="2" charset="2"/>
              <a:buChar char="§"/>
            </a:pPr>
            <a:r>
              <a:rPr lang="x-none" sz="2100" dirty="0">
                <a:cs typeface="Arial" charset="0"/>
              </a:rPr>
              <a:t>Zwm qhov siab, qhov hnyav, ntshav siab tseg</a:t>
            </a:r>
          </a:p>
          <a:p>
            <a:pPr marL="800100" lvl="1" indent="-342900" rtl="0">
              <a:spcAft>
                <a:spcPts val="600"/>
              </a:spcAft>
              <a:buFont typeface="Wingdings" panose="05000000000000000000" pitchFamily="2" charset="2"/>
              <a:buChar char="§"/>
            </a:pPr>
            <a:r>
              <a:rPr lang="x-none" sz="2100" dirty="0">
                <a:cs typeface="Arial" charset="0"/>
              </a:rPr>
              <a:t>Tsim cov npe yam uas ua rau muaj kev pheej hmoo thiab cov kev xaiv kho mob</a:t>
            </a:r>
          </a:p>
          <a:p>
            <a:pPr marL="800100" lvl="1" indent="-342900" rtl="0">
              <a:spcAft>
                <a:spcPts val="600"/>
              </a:spcAft>
              <a:buFont typeface="Wingdings" panose="05000000000000000000" pitchFamily="2" charset="2"/>
              <a:buChar char="§"/>
            </a:pPr>
            <a:r>
              <a:rPr lang="x-none" sz="2100" dirty="0">
                <a:cs typeface="Arial" charset="0"/>
              </a:rPr>
              <a:t>Kev kuaj nrhiav kev mob puas hlwb</a:t>
            </a:r>
          </a:p>
          <a:p>
            <a:pPr marL="800100" lvl="1" indent="-342900" rtl="0">
              <a:spcAft>
                <a:spcPts val="600"/>
              </a:spcAft>
              <a:buFont typeface="Wingdings" panose="05000000000000000000" pitchFamily="2" charset="2"/>
              <a:buChar char="§"/>
            </a:pPr>
            <a:r>
              <a:rPr lang="x-none" sz="2100" dirty="0">
                <a:cs typeface="Arial" charset="0"/>
              </a:rPr>
              <a:t>Teem lub sij hawm rau kev tshuaj ntsuam xyuas rau cov kev pab cuam ua kev tiv thaiv tsim nyog</a:t>
            </a:r>
          </a:p>
          <a:p>
            <a:pPr marL="800100" lvl="1" indent="-342900" rtl="0">
              <a:spcAft>
                <a:spcPts val="1800"/>
              </a:spcAft>
              <a:buFont typeface="Wingdings" panose="05000000000000000000" pitchFamily="2" charset="2"/>
              <a:buChar char="§"/>
            </a:pPr>
            <a:r>
              <a:rPr lang="x-none" sz="2100" dirty="0">
                <a:cs typeface="Arial" charset="0"/>
              </a:rPr>
              <a:t>Muab cov lus qhia txog kev noj qab haus huv uas haum rau tus kheej</a:t>
            </a:r>
          </a:p>
          <a:p>
            <a:pPr rtl="0">
              <a:spcAft>
                <a:spcPts val="600"/>
              </a:spcAft>
            </a:pPr>
            <a:r>
              <a:rPr lang="x-none" sz="2100" b="1" dirty="0">
                <a:latin typeface="Arial" charset="0"/>
                <a:cs typeface="Arial" charset="0"/>
              </a:rPr>
              <a:t>Nco Tseg:  </a:t>
            </a:r>
            <a:r>
              <a:rPr lang="x-none" sz="2100" dirty="0">
                <a:latin typeface="Arial" charset="0"/>
                <a:cs typeface="Arial" charset="0"/>
              </a:rPr>
              <a:t>Tsis yog fab lub cev.  Nco ntsoov thov </a:t>
            </a:r>
            <a:r>
              <a:rPr lang="x-none" sz="2100" b="1" i="1" dirty="0">
                <a:latin typeface="Arial" charset="0"/>
                <a:cs typeface="Arial" charset="0"/>
              </a:rPr>
              <a:t>Kev Mus Ntsib Kws Kho Mob Kom Muaj Kev Noj Qab Nyob Zoo	Txhua Xyoo 	</a:t>
            </a:r>
            <a:r>
              <a:rPr lang="x-none" sz="2100" dirty="0">
                <a:latin typeface="Arial" charset="0"/>
                <a:cs typeface="Arial" charset="0"/>
              </a:rPr>
              <a:t>los ntawm lub npe.</a:t>
            </a:r>
            <a:endParaRPr lang="en-US" sz="2100" dirty="0"/>
          </a:p>
        </p:txBody>
      </p:sp>
      <p:sp>
        <p:nvSpPr>
          <p:cNvPr id="8" name="TextBox 7">
            <a:extLst>
              <a:ext uri="{FF2B5EF4-FFF2-40B4-BE49-F238E27FC236}">
                <a16:creationId xmlns:a16="http://schemas.microsoft.com/office/drawing/2014/main" id="{E7BE29EA-BB5B-49FF-8FCD-069C6261FE97}"/>
              </a:ext>
            </a:extLst>
          </p:cNvPr>
          <p:cNvSpPr txBox="1"/>
          <p:nvPr/>
        </p:nvSpPr>
        <p:spPr>
          <a:xfrm>
            <a:off x="577094" y="1943512"/>
            <a:ext cx="1934818" cy="954107"/>
          </a:xfrm>
          <a:prstGeom prst="rect">
            <a:avLst/>
          </a:prstGeom>
          <a:noFill/>
          <a:ln>
            <a:solidFill>
              <a:schemeClr val="accent5">
                <a:lumMod val="75000"/>
              </a:schemeClr>
            </a:solidFill>
          </a:ln>
          <a:effectLst>
            <a:glow rad="63500">
              <a:schemeClr val="accent1">
                <a:satMod val="175000"/>
                <a:alpha val="40000"/>
              </a:schemeClr>
            </a:glow>
          </a:effectLst>
        </p:spPr>
        <p:txBody>
          <a:bodyPr wrap="square" rtlCol="0">
            <a:spAutoFit/>
          </a:bodyPr>
          <a:lstStyle/>
          <a:p>
            <a:pPr rtl="0"/>
            <a:r>
              <a:rPr lang="x-none" sz="2800" b="1"/>
              <a:t>Kev Pab Cuam Kho Mob Ua Kev Tiv Thaiv</a:t>
            </a:r>
          </a:p>
        </p:txBody>
      </p:sp>
      <p:grpSp>
        <p:nvGrpSpPr>
          <p:cNvPr id="9" name="Group 8" title="Part B icon">
            <a:extLst>
              <a:ext uri="{FF2B5EF4-FFF2-40B4-BE49-F238E27FC236}">
                <a16:creationId xmlns:a16="http://schemas.microsoft.com/office/drawing/2014/main" id="{8EBA8A37-02BA-44A9-82EB-B8FA4BE249D0}"/>
              </a:ext>
            </a:extLst>
          </p:cNvPr>
          <p:cNvGrpSpPr/>
          <p:nvPr/>
        </p:nvGrpSpPr>
        <p:grpSpPr>
          <a:xfrm>
            <a:off x="577094" y="4206368"/>
            <a:ext cx="1781791" cy="1868853"/>
            <a:chOff x="153025" y="1963783"/>
            <a:chExt cx="1568748" cy="1393109"/>
          </a:xfrm>
        </p:grpSpPr>
        <p:pic>
          <p:nvPicPr>
            <p:cNvPr id="10" name="Picture 9" title="Part B icon">
              <a:extLst>
                <a:ext uri="{FF2B5EF4-FFF2-40B4-BE49-F238E27FC236}">
                  <a16:creationId xmlns:a16="http://schemas.microsoft.com/office/drawing/2014/main" id="{6496B4E1-2DCC-4FC5-834A-2F784495763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3532" y="1963783"/>
              <a:ext cx="707734" cy="624371"/>
            </a:xfrm>
            <a:prstGeom prst="rect">
              <a:avLst/>
            </a:prstGeom>
          </p:spPr>
        </p:pic>
        <p:sp>
          <p:nvSpPr>
            <p:cNvPr id="11" name="TextBox 10">
              <a:extLst>
                <a:ext uri="{FF2B5EF4-FFF2-40B4-BE49-F238E27FC236}">
                  <a16:creationId xmlns:a16="http://schemas.microsoft.com/office/drawing/2014/main" id="{DA3B59DB-D84F-458A-AC6E-7458FE84DB24}"/>
                </a:ext>
              </a:extLst>
            </p:cNvPr>
            <p:cNvSpPr txBox="1"/>
            <p:nvPr/>
          </p:nvSpPr>
          <p:spPr>
            <a:xfrm>
              <a:off x="153025" y="2599781"/>
              <a:ext cx="1568748" cy="757111"/>
            </a:xfrm>
            <a:prstGeom prst="rect">
              <a:avLst/>
            </a:prstGeom>
            <a:noFill/>
          </p:spPr>
          <p:txBody>
            <a:bodyPr wrap="square" rtlCol="0">
              <a:spAutoFit/>
            </a:bodyPr>
            <a:lstStyle/>
            <a:p>
              <a:pPr algn="ctr" rtl="0"/>
              <a:r>
                <a:rPr lang="x-none" sz="2000" b="1">
                  <a:solidFill>
                    <a:schemeClr val="tx2"/>
                  </a:solidFill>
                </a:rPr>
                <a:t>Part B</a:t>
              </a:r>
            </a:p>
            <a:p>
              <a:pPr algn="ctr" rtl="0"/>
              <a:r>
                <a:rPr lang="x-none" sz="2000">
                  <a:solidFill>
                    <a:schemeClr val="tx2"/>
                  </a:solidFill>
                </a:rPr>
                <a:t>Kev Tuav Pov Hwm Kho Mob</a:t>
              </a:r>
            </a:p>
          </p:txBody>
        </p:sp>
      </p:grpSp>
    </p:spTree>
    <p:extLst>
      <p:ext uri="{BB962C8B-B14F-4D97-AF65-F5344CB8AC3E}">
        <p14:creationId xmlns:p14="http://schemas.microsoft.com/office/powerpoint/2010/main" val="26201684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419C795-0A00-4242-86F6-8D1E5ECCF4AC}"/>
              </a:ext>
            </a:extLst>
          </p:cNvPr>
          <p:cNvSpPr/>
          <p:nvPr/>
        </p:nvSpPr>
        <p:spPr>
          <a:xfrm>
            <a:off x="1218292" y="1723548"/>
            <a:ext cx="10663222" cy="4324261"/>
          </a:xfrm>
          <a:prstGeom prst="rect">
            <a:avLst/>
          </a:prstGeom>
        </p:spPr>
        <p:txBody>
          <a:bodyPr wrap="square" rtlCol="0">
            <a:spAutoFit/>
          </a:bodyPr>
          <a:lstStyle/>
          <a:p>
            <a:pPr rtl="0">
              <a:spcAft>
                <a:spcPts val="1200"/>
              </a:spcAft>
              <a:defRPr/>
            </a:pPr>
            <a:r>
              <a:rPr lang="x-none" sz="3200" dirty="0">
                <a:cs typeface="Arial" panose="020B0604020202020204" pitchFamily="34" charset="0"/>
              </a:rPr>
              <a:t>Yog xav tau </a:t>
            </a:r>
            <a:r>
              <a:rPr lang="x-none" sz="3200" b="1" dirty="0">
                <a:cs typeface="Arial" panose="020B0604020202020204" pitchFamily="34" charset="0"/>
              </a:rPr>
              <a:t>kev pab pub dawb thiab ncaj ncees nrog Medicare</a:t>
            </a:r>
            <a:r>
              <a:rPr lang="x-none" sz="3200" dirty="0">
                <a:cs typeface="Arial" panose="020B0604020202020204" pitchFamily="34" charset="0"/>
              </a:rPr>
              <a:t>, hu rau Lav Wisconsin Lub Health Insurance Assistance Program (Lub Khoos Kas Pab Kev Tuav Pov Hwm Kho Mob):</a:t>
            </a:r>
          </a:p>
          <a:p>
            <a:pPr marL="457200" indent="-457200" rtl="0">
              <a:spcAft>
                <a:spcPts val="600"/>
              </a:spcAft>
              <a:buFont typeface="Arial" panose="020B0604020202020204" pitchFamily="34" charset="0"/>
              <a:buChar char="•"/>
              <a:defRPr/>
            </a:pPr>
            <a:r>
              <a:rPr lang="x-none" sz="3200" dirty="0">
                <a:cs typeface="Arial" panose="020B0604020202020204" pitchFamily="34" charset="0"/>
              </a:rPr>
              <a:t>Hu rau Medigap Tus Xov Tooj Muab Kev Pab ntawm 1-800-242-1060.</a:t>
            </a:r>
          </a:p>
          <a:p>
            <a:pPr marL="457200" indent="-457200" rtl="0">
              <a:spcAft>
                <a:spcPts val="600"/>
              </a:spcAft>
              <a:buFont typeface="Arial" panose="020B0604020202020204" pitchFamily="34" charset="0"/>
              <a:buChar char="•"/>
              <a:defRPr/>
            </a:pPr>
            <a:r>
              <a:rPr lang="x-none" sz="3200" dirty="0">
                <a:cs typeface="Arial" panose="020B0604020202020204" pitchFamily="34" charset="0"/>
              </a:rPr>
              <a:t>Mus rau Wisconsin Department of Health Services (Feem Hauj Lwm Saib Xyuas Cov Kev Pab Cuam Kho Mob) tus vev xaib ntawm </a:t>
            </a:r>
            <a:r>
              <a:rPr lang="x-none" sz="3200" dirty="0">
                <a:cs typeface="Arial" panose="020B0604020202020204" pitchFamily="34" charset="0"/>
                <a:hlinkClick r:id="rId3"/>
              </a:rPr>
              <a:t>dhs.wi.gov/medicare-help</a:t>
            </a:r>
            <a:r>
              <a:rPr lang="x-none" sz="3600" dirty="0">
                <a:cs typeface="Arial" panose="020B0604020202020204" pitchFamily="34" charset="0"/>
              </a:rPr>
              <a:t>. </a:t>
            </a:r>
            <a:endParaRPr lang="en-US" sz="2400" dirty="0">
              <a:cs typeface="Arial" panose="020B0604020202020204" pitchFamily="34" charset="0"/>
            </a:endParaRPr>
          </a:p>
        </p:txBody>
      </p:sp>
      <p:sp>
        <p:nvSpPr>
          <p:cNvPr id="6" name="Slide Number Placeholder 5">
            <a:extLst>
              <a:ext uri="{FF2B5EF4-FFF2-40B4-BE49-F238E27FC236}">
                <a16:creationId xmlns:a16="http://schemas.microsoft.com/office/drawing/2014/main" id="{53184AAD-3166-402F-847D-135E787639D0}"/>
              </a:ext>
            </a:extLst>
          </p:cNvPr>
          <p:cNvSpPr>
            <a:spLocks noGrp="1"/>
          </p:cNvSpPr>
          <p:nvPr>
            <p:ph type="sldNum" sz="quarter" idx="12"/>
          </p:nvPr>
        </p:nvSpPr>
        <p:spPr/>
        <p:txBody>
          <a:bodyPr rtlCol="0"/>
          <a:lstStyle/>
          <a:p>
            <a:pPr rtl="0"/>
            <a:fld id="{844A7B69-93E2-4D34-896D-EFDD7F03AB74}" type="slidenum">
              <a:rPr lang="en-US" smtClean="0"/>
              <a:t>29</a:t>
            </a:fld>
            <a:endParaRPr lang="en-US"/>
          </a:p>
        </p:txBody>
      </p:sp>
      <p:sp>
        <p:nvSpPr>
          <p:cNvPr id="4" name="TextBox 3">
            <a:extLst>
              <a:ext uri="{FF2B5EF4-FFF2-40B4-BE49-F238E27FC236}">
                <a16:creationId xmlns:a16="http://schemas.microsoft.com/office/drawing/2014/main" id="{649C0F30-8172-4079-AB73-1F3CA88D71E7}"/>
              </a:ext>
            </a:extLst>
          </p:cNvPr>
          <p:cNvSpPr txBox="1"/>
          <p:nvPr/>
        </p:nvSpPr>
        <p:spPr>
          <a:xfrm>
            <a:off x="-263769" y="-1"/>
            <a:ext cx="12455769" cy="1723549"/>
          </a:xfrm>
          <a:prstGeom prst="rect">
            <a:avLst/>
          </a:prstGeom>
          <a:solidFill>
            <a:schemeClr val="accent5">
              <a:lumMod val="50000"/>
            </a:schemeClr>
          </a:solidFill>
        </p:spPr>
        <p:txBody>
          <a:bodyPr wrap="square" rtlCol="0">
            <a:spAutoFit/>
          </a:bodyPr>
          <a:lstStyle/>
          <a:p>
            <a:pPr algn="ctr" rtl="0"/>
            <a:endParaRPr lang="en-US" sz="1400" dirty="0">
              <a:solidFill>
                <a:schemeClr val="bg1"/>
              </a:solidFill>
              <a:latin typeface="Arial" panose="020B0604020202020204" pitchFamily="34" charset="0"/>
              <a:cs typeface="Arial" panose="020B0604020202020204" pitchFamily="34" charset="0"/>
            </a:endParaRPr>
          </a:p>
          <a:p>
            <a:pPr algn="ctr" rtl="0"/>
            <a:r>
              <a:rPr lang="x-none" sz="4000" dirty="0">
                <a:solidFill>
                  <a:schemeClr val="bg1"/>
                </a:solidFill>
                <a:latin typeface="Arial" panose="020B0604020202020204" pitchFamily="34" charset="0"/>
                <a:cs typeface="Arial" panose="020B0604020202020204" pitchFamily="34" charset="0"/>
              </a:rPr>
              <a:t>Kev Pab Cuam Hauv Cheeb Tsam rau Cov Neeg muaj Medicare</a:t>
            </a:r>
          </a:p>
          <a:p>
            <a:pPr algn="ctr" rtl="0"/>
            <a:endParaRPr lang="en-US" sz="1200" dirty="0">
              <a:solidFill>
                <a:schemeClr val="bg1"/>
              </a:solidFill>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823EEF29-0CEC-4923-8448-438C598789EB}"/>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8784" y="5879457"/>
            <a:ext cx="2328804" cy="731417"/>
          </a:xfrm>
          <a:prstGeom prst="rect">
            <a:avLst/>
          </a:prstGeom>
          <a:noFill/>
          <a:ln>
            <a:noFill/>
          </a:ln>
        </p:spPr>
      </p:pic>
    </p:spTree>
    <p:extLst>
      <p:ext uri="{BB962C8B-B14F-4D97-AF65-F5344CB8AC3E}">
        <p14:creationId xmlns:p14="http://schemas.microsoft.com/office/powerpoint/2010/main" val="10229581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4286" y="1696757"/>
            <a:ext cx="6523768" cy="400613"/>
          </a:xfrm>
          <a:prstGeom prst="rect">
            <a:avLst/>
          </a:prstGeom>
          <a:solidFill>
            <a:schemeClr val="accent4">
              <a:lumMod val="20000"/>
              <a:lumOff val="80000"/>
            </a:schemeClr>
          </a:solidFill>
          <a:ln w="381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rtl="0"/>
            <a:endParaRPr lang="en-US" sz="1400" dirty="0">
              <a:solidFill>
                <a:schemeClr val="bg1"/>
              </a:solidFill>
              <a:latin typeface="Arial" panose="020B0604020202020204" pitchFamily="34" charset="0"/>
              <a:cs typeface="Arial" panose="020B0604020202020204" pitchFamily="34" charset="0"/>
            </a:endParaRPr>
          </a:p>
          <a:p>
            <a:pPr algn="ctr" rtl="0"/>
            <a:r>
              <a:rPr lang="x-none" sz="4000">
                <a:solidFill>
                  <a:schemeClr val="bg1"/>
                </a:solidFill>
                <a:latin typeface="Arial" panose="020B0604020202020204" pitchFamily="34" charset="0"/>
                <a:cs typeface="Arial" panose="020B0604020202020204" pitchFamily="34" charset="0"/>
              </a:rPr>
              <a:t>Lub Moj Khaum Ntawm Qhov Kev Nthuav Qhia</a:t>
            </a:r>
          </a:p>
          <a:p>
            <a:pPr algn="ctr" rtl="0"/>
            <a:endParaRPr lang="en-US" sz="1200" dirty="0">
              <a:solidFill>
                <a:schemeClr val="bg1"/>
              </a:solidFill>
              <a:latin typeface="Arial" panose="020B0604020202020204" pitchFamily="34" charset="0"/>
              <a:cs typeface="Arial" panose="020B0604020202020204" pitchFamily="34" charset="0"/>
            </a:endParaRPr>
          </a:p>
        </p:txBody>
      </p:sp>
      <p:sp>
        <p:nvSpPr>
          <p:cNvPr id="7" name="Subtitle 2">
            <a:extLst>
              <a:ext uri="{FF2B5EF4-FFF2-40B4-BE49-F238E27FC236}">
                <a16:creationId xmlns:a16="http://schemas.microsoft.com/office/drawing/2014/main" id="{77FD71F1-D557-48C5-8393-F1E95CD87680}"/>
              </a:ext>
            </a:extLst>
          </p:cNvPr>
          <p:cNvSpPr txBox="1">
            <a:spLocks/>
          </p:cNvSpPr>
          <p:nvPr/>
        </p:nvSpPr>
        <p:spPr>
          <a:xfrm>
            <a:off x="764286" y="1745355"/>
            <a:ext cx="7285806" cy="4709111"/>
          </a:xfrm>
          <a:prstGeom prst="rect">
            <a:avLst/>
          </a:prstGeom>
        </p:spPr>
        <p:txBody>
          <a:bodyPr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rtl="0">
              <a:spcAft>
                <a:spcPts val="600"/>
              </a:spcAft>
              <a:buNone/>
              <a:tabLst>
                <a:tab pos="914400" algn="l"/>
              </a:tabLst>
            </a:pPr>
            <a:r>
              <a:rPr lang="x-none" sz="2600" b="1" dirty="0">
                <a:cs typeface="Arial" panose="020B0604020202020204" pitchFamily="34" charset="0"/>
              </a:rPr>
              <a:t>Ntu 1: 	Kev Teev Npe Nkag hauv Medicare </a:t>
            </a:r>
          </a:p>
          <a:p>
            <a:pPr marL="0" indent="0" rtl="0">
              <a:spcAft>
                <a:spcPts val="600"/>
              </a:spcAft>
              <a:buNone/>
            </a:pPr>
            <a:r>
              <a:rPr lang="x-none" sz="2600" b="1" dirty="0">
                <a:cs typeface="Arial" panose="020B0604020202020204" pitchFamily="34" charset="0"/>
              </a:rPr>
              <a:t>Ntu 2:</a:t>
            </a:r>
            <a:r>
              <a:rPr lang="x-none" sz="2600" dirty="0">
                <a:cs typeface="Arial" panose="020B0604020202020204" pitchFamily="34" charset="0"/>
              </a:rPr>
              <a:t>	Medicare Basics; Part A; Part B</a:t>
            </a:r>
          </a:p>
          <a:p>
            <a:pPr marL="0" indent="0" rtl="0">
              <a:spcAft>
                <a:spcPts val="600"/>
              </a:spcAft>
              <a:buNone/>
            </a:pPr>
            <a:r>
              <a:rPr lang="x-none" sz="2600" b="1" dirty="0">
                <a:cs typeface="Arial" panose="020B0604020202020204" pitchFamily="34" charset="0"/>
              </a:rPr>
              <a:t>Ntu 3: </a:t>
            </a:r>
            <a:r>
              <a:rPr lang="hu-HU" sz="2600" b="1" dirty="0">
                <a:cs typeface="Arial" panose="020B0604020202020204" pitchFamily="34" charset="0"/>
              </a:rPr>
              <a:t>	</a:t>
            </a:r>
            <a:r>
              <a:rPr lang="x-none" sz="2600" dirty="0">
                <a:cs typeface="Arial" panose="020B0604020202020204" pitchFamily="34" charset="0"/>
              </a:rPr>
              <a:t>Koj Cov Kev Xaiv Txog Kev Pab Them Nqi; Original </a:t>
            </a:r>
            <a:r>
              <a:rPr lang="hu-HU" sz="2600" dirty="0">
                <a:cs typeface="Arial" panose="020B0604020202020204" pitchFamily="34" charset="0"/>
              </a:rPr>
              <a:t>	</a:t>
            </a:r>
            <a:r>
              <a:rPr lang="x-none" sz="2600" dirty="0">
                <a:cs typeface="Arial" panose="020B0604020202020204" pitchFamily="34" charset="0"/>
              </a:rPr>
              <a:t>Medicare; 		Kev Tuav Pov Hwm </a:t>
            </a:r>
            <a:r>
              <a:rPr lang="hu-HU" sz="2600" dirty="0">
                <a:cs typeface="Arial" panose="020B0604020202020204" pitchFamily="34" charset="0"/>
              </a:rPr>
              <a:t>	</a:t>
            </a:r>
            <a:r>
              <a:rPr lang="x-none" sz="2600" dirty="0">
                <a:cs typeface="Arial" panose="020B0604020202020204" pitchFamily="34" charset="0"/>
              </a:rPr>
              <a:t>Medigap</a:t>
            </a:r>
          </a:p>
          <a:p>
            <a:pPr marL="0" indent="0" rtl="0">
              <a:spcAft>
                <a:spcPts val="600"/>
              </a:spcAft>
              <a:buNone/>
            </a:pPr>
            <a:r>
              <a:rPr lang="x-none" sz="2600" b="1" dirty="0">
                <a:cs typeface="Arial" panose="020B0604020202020204" pitchFamily="34" charset="0"/>
              </a:rPr>
              <a:t>Ntu 4: </a:t>
            </a:r>
            <a:r>
              <a:rPr lang="x-none" sz="2600" dirty="0">
                <a:cs typeface="Arial" panose="020B0604020202020204" pitchFamily="34" charset="0"/>
              </a:rPr>
              <a:t>Cov Phiaj Xwm Medicare Advantage (Part C); </a:t>
            </a:r>
            <a:br>
              <a:rPr lang="en-US" sz="2600" dirty="0">
                <a:cs typeface="Arial" panose="020B0604020202020204" pitchFamily="34" charset="0"/>
              </a:rPr>
            </a:br>
            <a:r>
              <a:rPr lang="x-none" sz="2600" dirty="0">
                <a:cs typeface="Arial" panose="020B0604020202020204" pitchFamily="34" charset="0"/>
              </a:rPr>
              <a:t>	Lwm Hom Kev Pab Them Nqi Kho Mob </a:t>
            </a:r>
          </a:p>
          <a:p>
            <a:pPr marL="0" indent="0" rtl="0">
              <a:spcAft>
                <a:spcPts val="600"/>
              </a:spcAft>
              <a:buNone/>
            </a:pPr>
            <a:r>
              <a:rPr lang="x-none" sz="2600" b="1" dirty="0">
                <a:cs typeface="Arial" panose="020B0604020202020204" pitchFamily="34" charset="0"/>
              </a:rPr>
              <a:t>Ntu 5: 	</a:t>
            </a:r>
            <a:r>
              <a:rPr lang="x-none" sz="2600" dirty="0">
                <a:cs typeface="Arial" panose="020B0604020202020204" pitchFamily="34" charset="0"/>
              </a:rPr>
              <a:t>Medicare Part D; SeniorCare; </a:t>
            </a:r>
            <a:br>
              <a:rPr lang="en-US" sz="2600" dirty="0">
                <a:cs typeface="Arial" panose="020B0604020202020204" pitchFamily="34" charset="0"/>
              </a:rPr>
            </a:br>
            <a:r>
              <a:rPr lang="x-none" sz="2600" dirty="0">
                <a:cs typeface="Arial" panose="020B0604020202020204" pitchFamily="34" charset="0"/>
              </a:rPr>
              <a:t>	Ncua Sij Hawm Qhib Teev Npe Nkag Hauv Lub </a:t>
            </a:r>
            <a:r>
              <a:rPr lang="hu-HU" sz="2600" dirty="0">
                <a:cs typeface="Arial" panose="020B0604020202020204" pitchFamily="34" charset="0"/>
              </a:rPr>
              <a:t>	</a:t>
            </a:r>
            <a:r>
              <a:rPr lang="x-none" sz="2600" dirty="0">
                <a:cs typeface="Arial" panose="020B0604020202020204" pitchFamily="34" charset="0"/>
              </a:rPr>
              <a:t>Xyoo</a:t>
            </a:r>
          </a:p>
          <a:p>
            <a:pPr marL="0" indent="0" rtl="0">
              <a:buNone/>
            </a:pPr>
            <a:r>
              <a:rPr lang="x-none" sz="2600" b="1" dirty="0">
                <a:cs typeface="Arial" panose="020B0604020202020204" pitchFamily="34" charset="0"/>
              </a:rPr>
              <a:t>Ntu 6: </a:t>
            </a:r>
            <a:r>
              <a:rPr lang="x-none" sz="2600" dirty="0">
                <a:cs typeface="Arial" panose="020B0604020202020204" pitchFamily="34" charset="0"/>
              </a:rPr>
              <a:t>Pab rau Cov Neeg Khwv Tau Nyiaj Los Tsawg; 		Tiv Thaiv Koj Tus Kheej thiab Tiv Thaiv Kev Dag </a:t>
            </a:r>
            <a:r>
              <a:rPr lang="hu-HU" sz="2600" dirty="0">
                <a:cs typeface="Arial" panose="020B0604020202020204" pitchFamily="34" charset="0"/>
              </a:rPr>
              <a:t>	</a:t>
            </a:r>
            <a:r>
              <a:rPr lang="x-none" sz="2600" dirty="0">
                <a:cs typeface="Arial" panose="020B0604020202020204" pitchFamily="34" charset="0"/>
              </a:rPr>
              <a:t>Noj Dag Haus; </a:t>
            </a:r>
            <a:br>
              <a:rPr lang="en-US" sz="2600" dirty="0">
                <a:cs typeface="Arial" panose="020B0604020202020204" pitchFamily="34" charset="0"/>
              </a:rPr>
            </a:br>
            <a:r>
              <a:rPr lang="x-none" sz="2600" dirty="0">
                <a:cs typeface="Arial" panose="020B0604020202020204" pitchFamily="34" charset="0"/>
              </a:rPr>
              <a:t>	Kev Tshuaj Xyuas thiab Cov Peev Txheej</a:t>
            </a:r>
          </a:p>
          <a:p>
            <a:pPr marL="0" indent="0" rtl="0">
              <a:buNone/>
            </a:pPr>
            <a:endParaRPr lang="en-US" dirty="0"/>
          </a:p>
        </p:txBody>
      </p:sp>
      <p:sp>
        <p:nvSpPr>
          <p:cNvPr id="9" name="TextBox 8">
            <a:extLst>
              <a:ext uri="{FF2B5EF4-FFF2-40B4-BE49-F238E27FC236}">
                <a16:creationId xmlns:a16="http://schemas.microsoft.com/office/drawing/2014/main" id="{9EA4FD0B-5A9E-4C38-97BE-E98AF066CACD}"/>
              </a:ext>
            </a:extLst>
          </p:cNvPr>
          <p:cNvSpPr txBox="1"/>
          <p:nvPr/>
        </p:nvSpPr>
        <p:spPr>
          <a:xfrm>
            <a:off x="8939606" y="5196755"/>
            <a:ext cx="2848740" cy="1138773"/>
          </a:xfrm>
          <a:prstGeom prst="rect">
            <a:avLst/>
          </a:prstGeom>
          <a:solidFill>
            <a:schemeClr val="accent1">
              <a:lumMod val="20000"/>
              <a:lumOff val="80000"/>
            </a:schemeClr>
          </a:solidFill>
          <a:ln>
            <a:solidFill>
              <a:schemeClr val="accent1">
                <a:lumMod val="50000"/>
              </a:schemeClr>
            </a:solidFill>
          </a:ln>
        </p:spPr>
        <p:txBody>
          <a:bodyPr wrap="square" rtlCol="0">
            <a:spAutoFit/>
          </a:bodyPr>
          <a:lstStyle/>
          <a:p>
            <a:pPr algn="ctr" rtl="0"/>
            <a:r>
              <a:rPr lang="x-none" sz="1700"/>
              <a:t>Nrhiav cov ntsiab lus qhia ntxaws nyob hauv koj </a:t>
            </a:r>
            <a:r>
              <a:rPr lang="x-none" sz="1700">
                <a:hlinkClick r:id="rId3"/>
              </a:rPr>
              <a:t>Phau Ntawv Qhia Txog Medicare thiab Koj</a:t>
            </a:r>
            <a:r>
              <a:rPr lang="x-none" sz="1700"/>
              <a:t>.</a:t>
            </a:r>
          </a:p>
        </p:txBody>
      </p:sp>
      <p:sp>
        <p:nvSpPr>
          <p:cNvPr id="6" name="Slide Number Placeholder 5">
            <a:extLst>
              <a:ext uri="{FF2B5EF4-FFF2-40B4-BE49-F238E27FC236}">
                <a16:creationId xmlns:a16="http://schemas.microsoft.com/office/drawing/2014/main" id="{0716A08E-6E40-457C-9472-1FC40EE8BFEE}"/>
              </a:ext>
            </a:extLst>
          </p:cNvPr>
          <p:cNvSpPr>
            <a:spLocks noGrp="1"/>
          </p:cNvSpPr>
          <p:nvPr>
            <p:ph type="sldNum" sz="quarter" idx="12"/>
          </p:nvPr>
        </p:nvSpPr>
        <p:spPr/>
        <p:txBody>
          <a:bodyPr rtlCol="0"/>
          <a:lstStyle/>
          <a:p>
            <a:pPr rtl="0"/>
            <a:fld id="{844A7B69-93E2-4D34-896D-EFDD7F03AB74}" type="slidenum">
              <a:rPr lang="en-US" smtClean="0"/>
              <a:t>3</a:t>
            </a:fld>
            <a:endParaRPr lang="en-US" dirty="0"/>
          </a:p>
        </p:txBody>
      </p:sp>
      <p:pic>
        <p:nvPicPr>
          <p:cNvPr id="5" name="Picture 4" descr="A close-up of a poster&#10;&#10;AI-generated content may be incorrect.">
            <a:extLst>
              <a:ext uri="{FF2B5EF4-FFF2-40B4-BE49-F238E27FC236}">
                <a16:creationId xmlns:a16="http://schemas.microsoft.com/office/drawing/2014/main" id="{C0D6B7EC-99ED-D5C0-F613-87C6E2D6D45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40383" y="1486201"/>
            <a:ext cx="2848739" cy="3689732"/>
          </a:xfrm>
          <a:prstGeom prst="rect">
            <a:avLst/>
          </a:prstGeom>
        </p:spPr>
      </p:pic>
    </p:spTree>
    <p:extLst>
      <p:ext uri="{BB962C8B-B14F-4D97-AF65-F5344CB8AC3E}">
        <p14:creationId xmlns:p14="http://schemas.microsoft.com/office/powerpoint/2010/main" val="18918564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9EEA74-8740-4133-9A10-5223FEF1FC19}"/>
              </a:ext>
            </a:extLst>
          </p:cNvPr>
          <p:cNvSpPr>
            <a:spLocks noGrp="1"/>
          </p:cNvSpPr>
          <p:nvPr>
            <p:ph type="ctrTitle"/>
          </p:nvPr>
        </p:nvSpPr>
        <p:spPr>
          <a:xfrm>
            <a:off x="1523206" y="1013422"/>
            <a:ext cx="9144000" cy="1581080"/>
          </a:xfrm>
        </p:spPr>
        <p:txBody>
          <a:bodyPr rtlCol="0">
            <a:normAutofit fontScale="90000"/>
          </a:bodyPr>
          <a:lstStyle/>
          <a:p>
            <a:pPr rtl="0"/>
            <a:r>
              <a:rPr lang="x-none" dirty="0">
                <a:solidFill>
                  <a:schemeClr val="accent1">
                    <a:lumMod val="50000"/>
                  </a:schemeClr>
                </a:solidFill>
                <a:latin typeface="Arial" panose="020B0604020202020204" pitchFamily="34" charset="0"/>
                <a:cs typeface="Arial" panose="020B0604020202020204" pitchFamily="34" charset="0"/>
              </a:rPr>
              <a:t>Zoo Siab Txais Tos rau Medicare</a:t>
            </a:r>
          </a:p>
        </p:txBody>
      </p:sp>
      <p:sp>
        <p:nvSpPr>
          <p:cNvPr id="3" name="Subtitle 2">
            <a:extLst>
              <a:ext uri="{FF2B5EF4-FFF2-40B4-BE49-F238E27FC236}">
                <a16:creationId xmlns:a16="http://schemas.microsoft.com/office/drawing/2014/main" id="{0D98B7A4-7219-45A8-B73E-7394D3728B9F}"/>
              </a:ext>
            </a:extLst>
          </p:cNvPr>
          <p:cNvSpPr>
            <a:spLocks noGrp="1"/>
          </p:cNvSpPr>
          <p:nvPr>
            <p:ph type="subTitle" idx="1"/>
          </p:nvPr>
        </p:nvSpPr>
        <p:spPr>
          <a:xfrm>
            <a:off x="2327315" y="2594502"/>
            <a:ext cx="7537369" cy="996588"/>
          </a:xfrm>
        </p:spPr>
        <p:txBody>
          <a:bodyPr rtlCol="0">
            <a:normAutofit/>
          </a:bodyPr>
          <a:lstStyle/>
          <a:p>
            <a:pPr rtl="0"/>
            <a:r>
              <a:rPr lang="x-none" sz="2800" dirty="0">
                <a:solidFill>
                  <a:srgbClr val="FF0000"/>
                </a:solidFill>
                <a:latin typeface="Arial" charset="0"/>
                <a:cs typeface="Arial" charset="0"/>
              </a:rPr>
              <a:t> </a:t>
            </a:r>
            <a:r>
              <a:rPr lang="x-none" sz="3200" dirty="0">
                <a:latin typeface="Arial" charset="0"/>
                <a:cs typeface="Arial" charset="0"/>
              </a:rPr>
              <a:t>Ib Xuv Ntawv Qhia Paub rau Cov Neeg muaj Medicare hauv Wisconsin</a:t>
            </a:r>
          </a:p>
          <a:p>
            <a:pPr rtl="0"/>
            <a:endParaRPr lang="en-US" sz="2800" dirty="0"/>
          </a:p>
        </p:txBody>
      </p:sp>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22363"/>
          </a:xfrm>
          <a:prstGeom prst="rect">
            <a:avLst/>
          </a:prstGeom>
          <a:solidFill>
            <a:schemeClr val="accent5">
              <a:lumMod val="50000"/>
            </a:schemeClr>
          </a:solidFill>
        </p:spPr>
        <p:txBody>
          <a:bodyPr wrap="square" rtlCol="0">
            <a:spAutoFit/>
          </a:bodyPr>
          <a:lstStyle/>
          <a:p>
            <a:pPr rtl="0"/>
            <a:endParaRPr lang="en-US" dirty="0"/>
          </a:p>
        </p:txBody>
      </p:sp>
      <p:sp>
        <p:nvSpPr>
          <p:cNvPr id="6" name="TextBox 5">
            <a:extLst>
              <a:ext uri="{FF2B5EF4-FFF2-40B4-BE49-F238E27FC236}">
                <a16:creationId xmlns:a16="http://schemas.microsoft.com/office/drawing/2014/main" id="{A0DDB328-E1A9-4585-97CD-07C6D93A2A70}"/>
              </a:ext>
            </a:extLst>
          </p:cNvPr>
          <p:cNvSpPr txBox="1"/>
          <p:nvPr/>
        </p:nvSpPr>
        <p:spPr>
          <a:xfrm>
            <a:off x="0" y="6240004"/>
            <a:ext cx="12192000" cy="369332"/>
          </a:xfrm>
          <a:prstGeom prst="rect">
            <a:avLst/>
          </a:prstGeom>
          <a:solidFill>
            <a:schemeClr val="accent1">
              <a:lumMod val="50000"/>
            </a:schemeClr>
          </a:solidFill>
        </p:spPr>
        <p:txBody>
          <a:bodyPr wrap="square" rtlCol="0">
            <a:spAutoFit/>
          </a:bodyPr>
          <a:lstStyle/>
          <a:p>
            <a:pPr rtl="0"/>
            <a:endParaRPr lang="en-US" dirty="0"/>
          </a:p>
        </p:txBody>
      </p:sp>
      <p:sp>
        <p:nvSpPr>
          <p:cNvPr id="7" name="TextBox 6">
            <a:extLst>
              <a:ext uri="{FF2B5EF4-FFF2-40B4-BE49-F238E27FC236}">
                <a16:creationId xmlns:a16="http://schemas.microsoft.com/office/drawing/2014/main" id="{88354D11-0E1D-4207-A620-5279E9C89608}"/>
              </a:ext>
            </a:extLst>
          </p:cNvPr>
          <p:cNvSpPr txBox="1"/>
          <p:nvPr/>
        </p:nvSpPr>
        <p:spPr>
          <a:xfrm>
            <a:off x="0" y="6536809"/>
            <a:ext cx="12192000" cy="369332"/>
          </a:xfrm>
          <a:prstGeom prst="rect">
            <a:avLst/>
          </a:prstGeom>
          <a:solidFill>
            <a:srgbClr val="00817E"/>
          </a:solidFill>
        </p:spPr>
        <p:txBody>
          <a:bodyPr wrap="square" rtlCol="0">
            <a:spAutoFit/>
          </a:bodyPr>
          <a:lstStyle/>
          <a:p>
            <a:pPr algn="r" rtl="0"/>
            <a:endParaRPr lang="en-US" dirty="0">
              <a:solidFill>
                <a:schemeClr val="bg1"/>
              </a:solidFill>
            </a:endParaRPr>
          </a:p>
        </p:txBody>
      </p:sp>
      <p:pic>
        <p:nvPicPr>
          <p:cNvPr id="9" name="Picture 8">
            <a:extLst>
              <a:ext uri="{FF2B5EF4-FFF2-40B4-BE49-F238E27FC236}">
                <a16:creationId xmlns:a16="http://schemas.microsoft.com/office/drawing/2014/main" id="{38C95957-1CED-4155-9B8B-852B96614435}"/>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77763" y="4250264"/>
            <a:ext cx="4236472" cy="1330566"/>
          </a:xfrm>
          <a:prstGeom prst="rect">
            <a:avLst/>
          </a:prstGeom>
          <a:noFill/>
          <a:ln>
            <a:noFill/>
          </a:ln>
        </p:spPr>
      </p:pic>
    </p:spTree>
    <p:extLst>
      <p:ext uri="{BB962C8B-B14F-4D97-AF65-F5344CB8AC3E}">
        <p14:creationId xmlns:p14="http://schemas.microsoft.com/office/powerpoint/2010/main" val="19477184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8EBBC01-D7CC-412C-965C-FC56B8F1D96B}"/>
              </a:ext>
            </a:extLst>
          </p:cNvPr>
          <p:cNvSpPr>
            <a:spLocks noGrp="1"/>
          </p:cNvSpPr>
          <p:nvPr>
            <p:ph type="title"/>
          </p:nvPr>
        </p:nvSpPr>
        <p:spPr/>
        <p:txBody>
          <a:bodyPr rtlCol="0"/>
          <a:lstStyle/>
          <a:p>
            <a:pPr algn="ctr" rtl="0"/>
            <a:r>
              <a:rPr lang="x-none"/>
              <a:t>Lo Lus Zam Kev Thaj Tsob Rau Kev Muab Pob Nyiaj Pab</a:t>
            </a:r>
          </a:p>
        </p:txBody>
      </p:sp>
      <p:sp>
        <p:nvSpPr>
          <p:cNvPr id="3" name="Content Placeholder 2">
            <a:extLst>
              <a:ext uri="{FF2B5EF4-FFF2-40B4-BE49-F238E27FC236}">
                <a16:creationId xmlns:a16="http://schemas.microsoft.com/office/drawing/2014/main" id="{E3864779-0E76-4DBB-AECC-68B5AFF6C2E5}"/>
              </a:ext>
            </a:extLst>
          </p:cNvPr>
          <p:cNvSpPr>
            <a:spLocks noGrp="1"/>
          </p:cNvSpPr>
          <p:nvPr>
            <p:ph idx="1"/>
          </p:nvPr>
        </p:nvSpPr>
        <p:spPr>
          <a:xfrm>
            <a:off x="1952403" y="2345439"/>
            <a:ext cx="8287193" cy="3356159"/>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85000" lnSpcReduction="20000"/>
          </a:bodyPr>
          <a:lstStyle/>
          <a:p>
            <a:pPr marL="0" indent="0" algn="just" rtl="0">
              <a:buNone/>
            </a:pPr>
            <a:r>
              <a:rPr lang="x-none" sz="2400">
                <a:latin typeface="Arial" panose="020B0604020202020204" pitchFamily="34" charset="0"/>
                <a:cs typeface="Arial" panose="020B0604020202020204" pitchFamily="34" charset="0"/>
              </a:rPr>
              <a:t>Lub khoos kas no yog tau txais kev txhawb pab fab nyiaj txiag tag nrho los sis ib feem los ntawm Wisconsin Department of Health Services (Feem Hauj Lwm Saib Xyuas Kev Noj Qab Haus Huv) raws tus nab npawb pob nyiaj pab 90SAPG0091, los ntawm U.S. Administration for Community Living (Lub Loos Kam Tswj Hwm Kev Ua Neej Nyob Rau Lub Zej Zog), Department of Health and Human Services (Feem Hauj Lwm Saib Xyuas Kev Noj Qab Haus Huv thiab Kev Pab Cuam Tib Neeg), Washington, DC 20201. Cov neeg txais nyiaj tab tom khiav lub khoos kas uas tau txais kev txhawb nqa los ntawm tsoom hwv tau txais kev txhawb kom nthuav qhia yam lawv tshawb pom thiab cov lus sua ntsiab lus yam muaj kev ywj pheej. Yog li ntawd, cov lus xam pom los sis cov lus taw qhia tsis tas yuav tsum sawv cev rau txoj cai ACL raws cai.</a:t>
            </a:r>
          </a:p>
        </p:txBody>
      </p:sp>
      <p:sp>
        <p:nvSpPr>
          <p:cNvPr id="5" name="Slide Number Placeholder 4">
            <a:extLst>
              <a:ext uri="{FF2B5EF4-FFF2-40B4-BE49-F238E27FC236}">
                <a16:creationId xmlns:a16="http://schemas.microsoft.com/office/drawing/2014/main" id="{7AF26E53-EFE7-49D9-98D0-4C8E72500302}"/>
              </a:ext>
            </a:extLst>
          </p:cNvPr>
          <p:cNvSpPr>
            <a:spLocks noGrp="1"/>
          </p:cNvSpPr>
          <p:nvPr>
            <p:ph type="sldNum" sz="quarter" idx="12"/>
          </p:nvPr>
        </p:nvSpPr>
        <p:spPr/>
        <p:txBody>
          <a:bodyPr rtlCol="0"/>
          <a:lstStyle/>
          <a:p>
            <a:pPr rtl="0"/>
            <a:fld id="{844A7B69-93E2-4D34-896D-EFDD7F03AB74}" type="slidenum">
              <a:rPr lang="en-US" smtClean="0"/>
              <a:t>31</a:t>
            </a:fld>
            <a:endParaRPr lang="en-US"/>
          </a:p>
        </p:txBody>
      </p:sp>
    </p:spTree>
    <p:extLst>
      <p:ext uri="{BB962C8B-B14F-4D97-AF65-F5344CB8AC3E}">
        <p14:creationId xmlns:p14="http://schemas.microsoft.com/office/powerpoint/2010/main" val="40984601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10381" y="2555030"/>
            <a:ext cx="7681554" cy="691852"/>
          </a:xfrm>
          <a:prstGeom prst="rect">
            <a:avLst/>
          </a:prstGeom>
          <a:solidFill>
            <a:schemeClr val="accent4">
              <a:lumMod val="20000"/>
              <a:lumOff val="80000"/>
            </a:schemeClr>
          </a:solidFill>
          <a:ln w="381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rtl="0"/>
            <a:endParaRPr lang="en-US" sz="1400" dirty="0">
              <a:solidFill>
                <a:schemeClr val="bg1"/>
              </a:solidFill>
              <a:latin typeface="Arial" panose="020B0604020202020204" pitchFamily="34" charset="0"/>
              <a:cs typeface="Arial" panose="020B0604020202020204" pitchFamily="34" charset="0"/>
            </a:endParaRPr>
          </a:p>
          <a:p>
            <a:pPr algn="ctr" rtl="0"/>
            <a:r>
              <a:rPr lang="x-none" sz="4000">
                <a:solidFill>
                  <a:schemeClr val="bg1"/>
                </a:solidFill>
                <a:latin typeface="Arial" panose="020B0604020202020204" pitchFamily="34" charset="0"/>
                <a:cs typeface="Arial" panose="020B0604020202020204" pitchFamily="34" charset="0"/>
              </a:rPr>
              <a:t>Lub Moj Khaum Ntawm Qhov Kev Nthuav Qhia</a:t>
            </a:r>
          </a:p>
          <a:p>
            <a:pPr algn="ctr" rtl="0"/>
            <a:endParaRPr lang="en-US" sz="1200" dirty="0">
              <a:solidFill>
                <a:schemeClr val="bg1"/>
              </a:solidFill>
              <a:latin typeface="Arial" panose="020B0604020202020204" pitchFamily="34" charset="0"/>
              <a:cs typeface="Arial" panose="020B0604020202020204" pitchFamily="34" charset="0"/>
            </a:endParaRPr>
          </a:p>
        </p:txBody>
      </p:sp>
      <p:sp>
        <p:nvSpPr>
          <p:cNvPr id="7" name="Subtitle 2">
            <a:extLst>
              <a:ext uri="{FF2B5EF4-FFF2-40B4-BE49-F238E27FC236}">
                <a16:creationId xmlns:a16="http://schemas.microsoft.com/office/drawing/2014/main" id="{77FD71F1-D557-48C5-8393-F1E95CD87680}"/>
              </a:ext>
            </a:extLst>
          </p:cNvPr>
          <p:cNvSpPr txBox="1">
            <a:spLocks/>
          </p:cNvSpPr>
          <p:nvPr/>
        </p:nvSpPr>
        <p:spPr>
          <a:xfrm>
            <a:off x="710381" y="1647239"/>
            <a:ext cx="7772400" cy="4709111"/>
          </a:xfrm>
          <a:prstGeom prst="rect">
            <a:avLst/>
          </a:prstGeom>
        </p:spPr>
        <p:txBody>
          <a:bodyPr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rtl="0">
              <a:spcAft>
                <a:spcPts val="600"/>
              </a:spcAft>
              <a:buNone/>
              <a:tabLst>
                <a:tab pos="914400" algn="l"/>
              </a:tabLst>
            </a:pPr>
            <a:r>
              <a:rPr lang="x-none" b="1" dirty="0">
                <a:cs typeface="Arial" panose="020B0604020202020204" pitchFamily="34" charset="0"/>
              </a:rPr>
              <a:t>Ntu 1: 	</a:t>
            </a:r>
            <a:r>
              <a:rPr lang="x-none" dirty="0">
                <a:cs typeface="Arial" panose="020B0604020202020204" pitchFamily="34" charset="0"/>
              </a:rPr>
              <a:t>Kev Teev Npe Nkag hauv Medicare </a:t>
            </a:r>
          </a:p>
          <a:p>
            <a:pPr marL="0" indent="0" rtl="0">
              <a:spcAft>
                <a:spcPts val="600"/>
              </a:spcAft>
              <a:buNone/>
            </a:pPr>
            <a:r>
              <a:rPr lang="x-none" b="1" dirty="0">
                <a:cs typeface="Arial" panose="020B0604020202020204" pitchFamily="34" charset="0"/>
              </a:rPr>
              <a:t>Ntu 2:</a:t>
            </a:r>
            <a:r>
              <a:rPr lang="x-none" dirty="0">
                <a:cs typeface="Arial" panose="020B0604020202020204" pitchFamily="34" charset="0"/>
              </a:rPr>
              <a:t>	Medicare Basics; Part A; Part B</a:t>
            </a:r>
          </a:p>
          <a:p>
            <a:pPr marL="0" indent="0" rtl="0">
              <a:spcAft>
                <a:spcPts val="600"/>
              </a:spcAft>
              <a:buNone/>
            </a:pPr>
            <a:r>
              <a:rPr lang="x-none" b="1" dirty="0">
                <a:cs typeface="Arial" panose="020B0604020202020204" pitchFamily="34" charset="0"/>
              </a:rPr>
              <a:t>Ntu 3: Koj Cov Kev Xaiv Txog Kev Pab Them Nqi; Original </a:t>
            </a:r>
            <a:r>
              <a:rPr lang="hu-HU" b="1" dirty="0">
                <a:cs typeface="Arial" panose="020B0604020202020204" pitchFamily="34" charset="0"/>
              </a:rPr>
              <a:t>	</a:t>
            </a:r>
            <a:r>
              <a:rPr lang="x-none" b="1" dirty="0">
                <a:cs typeface="Arial" panose="020B0604020202020204" pitchFamily="34" charset="0"/>
              </a:rPr>
              <a:t>Medicare; 		Kev Tuav Pov Hwm </a:t>
            </a:r>
            <a:r>
              <a:rPr lang="hu-HU" b="1" dirty="0">
                <a:cs typeface="Arial" panose="020B0604020202020204" pitchFamily="34" charset="0"/>
              </a:rPr>
              <a:t>	</a:t>
            </a:r>
            <a:r>
              <a:rPr lang="x-none" b="1" dirty="0">
                <a:cs typeface="Arial" panose="020B0604020202020204" pitchFamily="34" charset="0"/>
              </a:rPr>
              <a:t>Medigap</a:t>
            </a:r>
          </a:p>
          <a:p>
            <a:pPr marL="0" indent="0" rtl="0">
              <a:spcAft>
                <a:spcPts val="600"/>
              </a:spcAft>
              <a:buNone/>
            </a:pPr>
            <a:r>
              <a:rPr lang="x-none" b="1" dirty="0">
                <a:cs typeface="Arial" panose="020B0604020202020204" pitchFamily="34" charset="0"/>
              </a:rPr>
              <a:t>Ntu 4: </a:t>
            </a:r>
            <a:r>
              <a:rPr lang="x-none" dirty="0">
                <a:cs typeface="Arial" panose="020B0604020202020204" pitchFamily="34" charset="0"/>
              </a:rPr>
              <a:t>Cov Phiaj Xwm Medicare Advantage (Part C); </a:t>
            </a:r>
            <a:br>
              <a:rPr lang="en-US" dirty="0">
                <a:cs typeface="Arial" panose="020B0604020202020204" pitchFamily="34" charset="0"/>
              </a:rPr>
            </a:br>
            <a:r>
              <a:rPr lang="x-none" dirty="0">
                <a:cs typeface="Arial" panose="020B0604020202020204" pitchFamily="34" charset="0"/>
              </a:rPr>
              <a:t>	Lwm Hom Kev Pab Them Nqi Kho Mob </a:t>
            </a:r>
          </a:p>
          <a:p>
            <a:pPr marL="0" indent="0" rtl="0">
              <a:spcAft>
                <a:spcPts val="600"/>
              </a:spcAft>
              <a:buNone/>
            </a:pPr>
            <a:r>
              <a:rPr lang="x-none" b="1" dirty="0">
                <a:cs typeface="Arial" panose="020B0604020202020204" pitchFamily="34" charset="0"/>
              </a:rPr>
              <a:t>Ntu 5: 	</a:t>
            </a:r>
            <a:r>
              <a:rPr lang="x-none" dirty="0">
                <a:cs typeface="Arial" panose="020B0604020202020204" pitchFamily="34" charset="0"/>
              </a:rPr>
              <a:t>Medicare Part D; SeniorCare; </a:t>
            </a:r>
            <a:br>
              <a:rPr lang="en-US" dirty="0">
                <a:cs typeface="Arial" panose="020B0604020202020204" pitchFamily="34" charset="0"/>
              </a:rPr>
            </a:br>
            <a:r>
              <a:rPr lang="x-none" dirty="0">
                <a:cs typeface="Arial" panose="020B0604020202020204" pitchFamily="34" charset="0"/>
              </a:rPr>
              <a:t>	Ncua Sij Hawm Qhib Teev Npe Nkag Hauv Lub </a:t>
            </a:r>
            <a:r>
              <a:rPr lang="hu-HU" dirty="0">
                <a:cs typeface="Arial" panose="020B0604020202020204" pitchFamily="34" charset="0"/>
              </a:rPr>
              <a:t>	</a:t>
            </a:r>
            <a:r>
              <a:rPr lang="x-none" dirty="0">
                <a:cs typeface="Arial" panose="020B0604020202020204" pitchFamily="34" charset="0"/>
              </a:rPr>
              <a:t>Xyoo</a:t>
            </a:r>
          </a:p>
          <a:p>
            <a:pPr marL="0" indent="0" rtl="0">
              <a:buNone/>
            </a:pPr>
            <a:r>
              <a:rPr lang="x-none" b="1" dirty="0">
                <a:cs typeface="Arial" panose="020B0604020202020204" pitchFamily="34" charset="0"/>
              </a:rPr>
              <a:t>Ntu 6: </a:t>
            </a:r>
            <a:r>
              <a:rPr lang="x-none" dirty="0">
                <a:cs typeface="Arial" panose="020B0604020202020204" pitchFamily="34" charset="0"/>
              </a:rPr>
              <a:t>Pab rau Cov Neeg Khwv Tau Nyiaj Los Tsawg; 		Tiv Thaiv Koj Tus Kheej thiab Tiv Thaiv Kev Dag </a:t>
            </a:r>
            <a:r>
              <a:rPr lang="hu-HU" dirty="0">
                <a:cs typeface="Arial" panose="020B0604020202020204" pitchFamily="34" charset="0"/>
              </a:rPr>
              <a:t>	</a:t>
            </a:r>
            <a:r>
              <a:rPr lang="x-none" dirty="0">
                <a:cs typeface="Arial" panose="020B0604020202020204" pitchFamily="34" charset="0"/>
              </a:rPr>
              <a:t>Noj Dag Haus; </a:t>
            </a:r>
            <a:br>
              <a:rPr lang="en-US" dirty="0">
                <a:cs typeface="Arial" panose="020B0604020202020204" pitchFamily="34" charset="0"/>
              </a:rPr>
            </a:br>
            <a:r>
              <a:rPr lang="x-none" dirty="0">
                <a:cs typeface="Arial" panose="020B0604020202020204" pitchFamily="34" charset="0"/>
              </a:rPr>
              <a:t>	Kev Tshuaj Xyuas thiab Cov Peev Txheej</a:t>
            </a:r>
          </a:p>
          <a:p>
            <a:pPr marL="0" indent="0" rtl="0">
              <a:buNone/>
            </a:pPr>
            <a:endParaRPr lang="en-US" dirty="0"/>
          </a:p>
        </p:txBody>
      </p:sp>
      <p:sp>
        <p:nvSpPr>
          <p:cNvPr id="9" name="TextBox 8">
            <a:extLst>
              <a:ext uri="{FF2B5EF4-FFF2-40B4-BE49-F238E27FC236}">
                <a16:creationId xmlns:a16="http://schemas.microsoft.com/office/drawing/2014/main" id="{9EA4FD0B-5A9E-4C38-97BE-E98AF066CACD}"/>
              </a:ext>
            </a:extLst>
          </p:cNvPr>
          <p:cNvSpPr txBox="1"/>
          <p:nvPr/>
        </p:nvSpPr>
        <p:spPr>
          <a:xfrm>
            <a:off x="9149381" y="5218520"/>
            <a:ext cx="2848740" cy="1138773"/>
          </a:xfrm>
          <a:prstGeom prst="rect">
            <a:avLst/>
          </a:prstGeom>
          <a:solidFill>
            <a:schemeClr val="accent1">
              <a:lumMod val="20000"/>
              <a:lumOff val="80000"/>
            </a:schemeClr>
          </a:solidFill>
          <a:ln>
            <a:solidFill>
              <a:schemeClr val="accent1">
                <a:lumMod val="50000"/>
              </a:schemeClr>
            </a:solidFill>
          </a:ln>
        </p:spPr>
        <p:txBody>
          <a:bodyPr wrap="square" rtlCol="0">
            <a:spAutoFit/>
          </a:bodyPr>
          <a:lstStyle/>
          <a:p>
            <a:pPr algn="ctr" rtl="0"/>
            <a:r>
              <a:rPr lang="x-none" sz="1700"/>
              <a:t>Nrhiav cov ntsiab lus qhia ntxaws nyob hauv koj </a:t>
            </a:r>
            <a:r>
              <a:rPr lang="x-none" sz="1700">
                <a:hlinkClick r:id="rId3"/>
              </a:rPr>
              <a:t>Phau Ntawv Qhia Txog Medicare thiab Koj</a:t>
            </a:r>
            <a:r>
              <a:rPr lang="x-none" sz="1700"/>
              <a:t>.</a:t>
            </a:r>
          </a:p>
        </p:txBody>
      </p:sp>
      <p:sp>
        <p:nvSpPr>
          <p:cNvPr id="6" name="Slide Number Placeholder 5">
            <a:extLst>
              <a:ext uri="{FF2B5EF4-FFF2-40B4-BE49-F238E27FC236}">
                <a16:creationId xmlns:a16="http://schemas.microsoft.com/office/drawing/2014/main" id="{0716A08E-6E40-457C-9472-1FC40EE8BFEE}"/>
              </a:ext>
            </a:extLst>
          </p:cNvPr>
          <p:cNvSpPr>
            <a:spLocks noGrp="1"/>
          </p:cNvSpPr>
          <p:nvPr>
            <p:ph type="sldNum" sz="quarter" idx="12"/>
          </p:nvPr>
        </p:nvSpPr>
        <p:spPr/>
        <p:txBody>
          <a:bodyPr rtlCol="0"/>
          <a:lstStyle/>
          <a:p>
            <a:pPr rtl="0"/>
            <a:fld id="{844A7B69-93E2-4D34-896D-EFDD7F03AB74}" type="slidenum">
              <a:rPr lang="en-US" smtClean="0"/>
              <a:t>32</a:t>
            </a:fld>
            <a:endParaRPr lang="en-US" dirty="0"/>
          </a:p>
        </p:txBody>
      </p:sp>
      <p:pic>
        <p:nvPicPr>
          <p:cNvPr id="5" name="Picture 4" descr="A close-up of a poster&#10;&#10;AI-generated content may be incorrect.">
            <a:extLst>
              <a:ext uri="{FF2B5EF4-FFF2-40B4-BE49-F238E27FC236}">
                <a16:creationId xmlns:a16="http://schemas.microsoft.com/office/drawing/2014/main" id="{31595DD4-F289-F256-D916-E54B7E4987D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49381" y="1488101"/>
            <a:ext cx="2848740" cy="3689733"/>
          </a:xfrm>
          <a:prstGeom prst="rect">
            <a:avLst/>
          </a:prstGeom>
        </p:spPr>
      </p:pic>
    </p:spTree>
    <p:extLst>
      <p:ext uri="{BB962C8B-B14F-4D97-AF65-F5344CB8AC3E}">
        <p14:creationId xmlns:p14="http://schemas.microsoft.com/office/powerpoint/2010/main" val="22026001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rtl="0"/>
            <a:endParaRPr lang="en-US" sz="1400" dirty="0">
              <a:solidFill>
                <a:schemeClr val="bg1"/>
              </a:solidFill>
              <a:latin typeface="Arial" panose="020B0604020202020204" pitchFamily="34" charset="0"/>
              <a:cs typeface="Arial" panose="020B0604020202020204" pitchFamily="34" charset="0"/>
            </a:endParaRPr>
          </a:p>
          <a:p>
            <a:pPr algn="ctr" rtl="0"/>
            <a:r>
              <a:rPr lang="x-none" sz="4000">
                <a:solidFill>
                  <a:schemeClr val="bg1"/>
                </a:solidFill>
                <a:latin typeface="Arial" panose="020B0604020202020204" pitchFamily="34" charset="0"/>
                <a:cs typeface="Arial" panose="020B0604020202020204" pitchFamily="34" charset="0"/>
              </a:rPr>
              <a:t>Zoo Siab Txais Tos rau Medicare </a:t>
            </a:r>
          </a:p>
          <a:p>
            <a:pPr algn="ctr" rtl="0"/>
            <a:endParaRPr lang="en-US" sz="1200" dirty="0">
              <a:solidFill>
                <a:schemeClr val="bg1"/>
              </a:solidFill>
              <a:latin typeface="Arial" panose="020B0604020202020204" pitchFamily="34" charset="0"/>
              <a:cs typeface="Arial" panose="020B0604020202020204" pitchFamily="34" charset="0"/>
            </a:endParaRPr>
          </a:p>
        </p:txBody>
      </p:sp>
      <p:sp>
        <p:nvSpPr>
          <p:cNvPr id="6" name="Slide Number Placeholder 5">
            <a:extLst>
              <a:ext uri="{FF2B5EF4-FFF2-40B4-BE49-F238E27FC236}">
                <a16:creationId xmlns:a16="http://schemas.microsoft.com/office/drawing/2014/main" id="{0716A08E-6E40-457C-9472-1FC40EE8BFEE}"/>
              </a:ext>
            </a:extLst>
          </p:cNvPr>
          <p:cNvSpPr>
            <a:spLocks noGrp="1"/>
          </p:cNvSpPr>
          <p:nvPr>
            <p:ph type="sldNum" sz="quarter" idx="12"/>
          </p:nvPr>
        </p:nvSpPr>
        <p:spPr/>
        <p:txBody>
          <a:bodyPr rtlCol="0"/>
          <a:lstStyle/>
          <a:p>
            <a:pPr rtl="0"/>
            <a:fld id="{844A7B69-93E2-4D34-896D-EFDD7F03AB74}" type="slidenum">
              <a:rPr lang="en-US" smtClean="0"/>
              <a:t>33</a:t>
            </a:fld>
            <a:endParaRPr lang="en-US"/>
          </a:p>
        </p:txBody>
      </p:sp>
      <p:sp>
        <p:nvSpPr>
          <p:cNvPr id="11" name="Subtitle 2">
            <a:extLst>
              <a:ext uri="{FF2B5EF4-FFF2-40B4-BE49-F238E27FC236}">
                <a16:creationId xmlns:a16="http://schemas.microsoft.com/office/drawing/2014/main" id="{8B7A9E30-9C0F-4982-9881-55C979676BB1}"/>
              </a:ext>
            </a:extLst>
          </p:cNvPr>
          <p:cNvSpPr txBox="1">
            <a:spLocks/>
          </p:cNvSpPr>
          <p:nvPr/>
        </p:nvSpPr>
        <p:spPr>
          <a:xfrm>
            <a:off x="3301701" y="1706261"/>
            <a:ext cx="7734748" cy="1412521"/>
          </a:xfrm>
          <a:prstGeom prst="rect">
            <a:avLst/>
          </a:prstGeom>
        </p:spPr>
        <p:txBody>
          <a:bodyPr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rtl="0">
              <a:spcAft>
                <a:spcPts val="1800"/>
              </a:spcAft>
              <a:buNone/>
            </a:pPr>
            <a:r>
              <a:rPr lang="x-none" sz="21600" b="1"/>
              <a:t>Ntu 3</a:t>
            </a:r>
          </a:p>
          <a:p>
            <a:pPr rtl="0">
              <a:spcAft>
                <a:spcPts val="600"/>
              </a:spcAft>
            </a:pPr>
            <a:r>
              <a:rPr lang="x-none" sz="16000"/>
              <a:t>Koj Cov Kev Xaiv Rau Kev Pab Them Nqi</a:t>
            </a:r>
          </a:p>
          <a:p>
            <a:pPr rtl="0">
              <a:spcAft>
                <a:spcPts val="600"/>
              </a:spcAft>
            </a:pPr>
            <a:r>
              <a:rPr lang="x-none" sz="16000"/>
              <a:t>Original Medicare</a:t>
            </a:r>
          </a:p>
          <a:p>
            <a:pPr rtl="0"/>
            <a:r>
              <a:rPr lang="x-none" sz="16000"/>
              <a:t>Kev Tuav Pov Hwm Ntxiv Rau Medicare (Medigap)</a:t>
            </a:r>
          </a:p>
        </p:txBody>
      </p:sp>
      <p:pic>
        <p:nvPicPr>
          <p:cNvPr id="8" name="Picture 7">
            <a:extLst>
              <a:ext uri="{FF2B5EF4-FFF2-40B4-BE49-F238E27FC236}">
                <a16:creationId xmlns:a16="http://schemas.microsoft.com/office/drawing/2014/main" id="{4790E3FA-4D57-4E2E-AD07-C7CBF1B18750}"/>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2014" y="5409052"/>
            <a:ext cx="3016160" cy="947298"/>
          </a:xfrm>
          <a:prstGeom prst="rect">
            <a:avLst/>
          </a:prstGeom>
          <a:noFill/>
          <a:ln>
            <a:noFill/>
          </a:ln>
        </p:spPr>
      </p:pic>
    </p:spTree>
    <p:extLst>
      <p:ext uri="{BB962C8B-B14F-4D97-AF65-F5344CB8AC3E}">
        <p14:creationId xmlns:p14="http://schemas.microsoft.com/office/powerpoint/2010/main" val="27910611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2AD45B00-C21E-47D6-A23F-32B5A7B14869}"/>
              </a:ext>
            </a:extLst>
          </p:cNvPr>
          <p:cNvSpPr>
            <a:spLocks noGrp="1"/>
          </p:cNvSpPr>
          <p:nvPr>
            <p:ph type="sldNum" sz="quarter" idx="12"/>
          </p:nvPr>
        </p:nvSpPr>
        <p:spPr/>
        <p:txBody>
          <a:bodyPr rtlCol="0"/>
          <a:lstStyle/>
          <a:p>
            <a:pPr rtl="0"/>
            <a:fld id="{844A7B69-93E2-4D34-896D-EFDD7F03AB74}" type="slidenum">
              <a:rPr lang="en-US" smtClean="0"/>
              <a:t>34</a:t>
            </a:fld>
            <a:endParaRPr lang="en-US"/>
          </a:p>
        </p:txBody>
      </p:sp>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rtl="0"/>
            <a:endParaRPr lang="en-US" sz="1400" dirty="0">
              <a:solidFill>
                <a:schemeClr val="bg1"/>
              </a:solidFill>
              <a:latin typeface="Arial" panose="020B0604020202020204" pitchFamily="34" charset="0"/>
              <a:cs typeface="Arial" panose="020B0604020202020204" pitchFamily="34" charset="0"/>
            </a:endParaRPr>
          </a:p>
          <a:p>
            <a:pPr algn="ctr" rtl="0"/>
            <a:r>
              <a:rPr lang="x-none" sz="4000">
                <a:solidFill>
                  <a:schemeClr val="bg1"/>
                </a:solidFill>
                <a:latin typeface="Arial" panose="020B0604020202020204" pitchFamily="34" charset="0"/>
                <a:cs typeface="Arial" panose="020B0604020202020204" pitchFamily="34" charset="0"/>
              </a:rPr>
              <a:t>Koj Cov Kev Xaiv Rau Kev Pab Them Nqi</a:t>
            </a:r>
          </a:p>
          <a:p>
            <a:pPr algn="ctr" rtl="0"/>
            <a:endParaRPr lang="en-US" sz="1200" dirty="0">
              <a:solidFill>
                <a:schemeClr val="bg1"/>
              </a:solidFill>
              <a:latin typeface="Arial" panose="020B0604020202020204" pitchFamily="34" charset="0"/>
              <a:cs typeface="Arial" panose="020B0604020202020204" pitchFamily="34" charset="0"/>
            </a:endParaRPr>
          </a:p>
        </p:txBody>
      </p:sp>
      <p:cxnSp>
        <p:nvCxnSpPr>
          <p:cNvPr id="27" name="Straight Connector 26">
            <a:extLst>
              <a:ext uri="{FF2B5EF4-FFF2-40B4-BE49-F238E27FC236}">
                <a16:creationId xmlns:a16="http://schemas.microsoft.com/office/drawing/2014/main" id="{709E7F63-472A-47E0-AF55-F153C1F614F3}"/>
              </a:ext>
            </a:extLst>
          </p:cNvPr>
          <p:cNvCxnSpPr/>
          <p:nvPr/>
        </p:nvCxnSpPr>
        <p:spPr bwMode="auto">
          <a:xfrm>
            <a:off x="5929997" y="1395373"/>
            <a:ext cx="1587" cy="43815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06095B3B-0A52-465E-B1B2-4720EA71516F}"/>
              </a:ext>
            </a:extLst>
          </p:cNvPr>
          <p:cNvCxnSpPr/>
          <p:nvPr/>
        </p:nvCxnSpPr>
        <p:spPr bwMode="auto">
          <a:xfrm flipH="1">
            <a:off x="5120372" y="1833523"/>
            <a:ext cx="809625" cy="457200"/>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521B84B7-51BC-414A-ACBD-A49FB0C7ED65}"/>
              </a:ext>
            </a:extLst>
          </p:cNvPr>
          <p:cNvCxnSpPr>
            <a:cxnSpLocks/>
          </p:cNvCxnSpPr>
          <p:nvPr/>
        </p:nvCxnSpPr>
        <p:spPr bwMode="auto">
          <a:xfrm>
            <a:off x="5929997" y="1833523"/>
            <a:ext cx="764717" cy="457200"/>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sp>
        <p:nvSpPr>
          <p:cNvPr id="30" name="TextBox 20">
            <a:extLst>
              <a:ext uri="{FF2B5EF4-FFF2-40B4-BE49-F238E27FC236}">
                <a16:creationId xmlns:a16="http://schemas.microsoft.com/office/drawing/2014/main" id="{9C5AF75F-4D0D-40DB-9D3F-049B52201601}"/>
              </a:ext>
            </a:extLst>
          </p:cNvPr>
          <p:cNvSpPr txBox="1">
            <a:spLocks noChangeArrowheads="1"/>
          </p:cNvSpPr>
          <p:nvPr/>
        </p:nvSpPr>
        <p:spPr bwMode="auto">
          <a:xfrm>
            <a:off x="1752207" y="1539530"/>
            <a:ext cx="321200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a:r>
              <a:rPr lang="x-none" sz="2800" b="1">
                <a:solidFill>
                  <a:srgbClr val="000000"/>
                </a:solidFill>
              </a:rPr>
              <a:t>Original Medicare</a:t>
            </a:r>
          </a:p>
        </p:txBody>
      </p:sp>
      <p:sp>
        <p:nvSpPr>
          <p:cNvPr id="31" name="TextBox 23">
            <a:extLst>
              <a:ext uri="{FF2B5EF4-FFF2-40B4-BE49-F238E27FC236}">
                <a16:creationId xmlns:a16="http://schemas.microsoft.com/office/drawing/2014/main" id="{3A7727EF-656E-4EE9-8FE2-444E863FBE43}"/>
              </a:ext>
            </a:extLst>
          </p:cNvPr>
          <p:cNvSpPr txBox="1">
            <a:spLocks noChangeArrowheads="1"/>
          </p:cNvSpPr>
          <p:nvPr/>
        </p:nvSpPr>
        <p:spPr bwMode="auto">
          <a:xfrm>
            <a:off x="6694714" y="1614448"/>
            <a:ext cx="460960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a:r>
              <a:rPr lang="x-none" sz="2400" b="1">
                <a:solidFill>
                  <a:srgbClr val="000000"/>
                </a:solidFill>
              </a:rPr>
              <a:t> </a:t>
            </a:r>
            <a:r>
              <a:rPr lang="x-none" sz="2800" b="1">
                <a:solidFill>
                  <a:srgbClr val="000000"/>
                </a:solidFill>
              </a:rPr>
              <a:t>Txoj Phiaj Xwm Medicare Advantage</a:t>
            </a:r>
          </a:p>
        </p:txBody>
      </p:sp>
      <p:sp>
        <p:nvSpPr>
          <p:cNvPr id="32" name="Rectangle 31" descr="Hospital Insurance" title="Part A">
            <a:extLst>
              <a:ext uri="{FF2B5EF4-FFF2-40B4-BE49-F238E27FC236}">
                <a16:creationId xmlns:a16="http://schemas.microsoft.com/office/drawing/2014/main" id="{A0608724-A7D9-4F85-A32C-9DEABDBFABB4}"/>
              </a:ext>
            </a:extLst>
          </p:cNvPr>
          <p:cNvSpPr/>
          <p:nvPr/>
        </p:nvSpPr>
        <p:spPr bwMode="auto">
          <a:xfrm>
            <a:off x="1752207" y="2290722"/>
            <a:ext cx="1650490" cy="1266825"/>
          </a:xfrm>
          <a:prstGeom prst="rect">
            <a:avLst/>
          </a:prstGeom>
          <a:solidFill>
            <a:schemeClr val="accent1">
              <a:lumMod val="40000"/>
              <a:lumOff val="6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defRPr/>
            </a:pPr>
            <a:r>
              <a:rPr lang="x-none" sz="2000" b="1">
                <a:solidFill>
                  <a:prstClr val="black"/>
                </a:solidFill>
              </a:rPr>
              <a:t>Part A</a:t>
            </a:r>
          </a:p>
          <a:p>
            <a:pPr algn="ctr" rtl="0">
              <a:defRPr/>
            </a:pPr>
            <a:r>
              <a:rPr lang="x-none" sz="2000">
                <a:solidFill>
                  <a:prstClr val="black"/>
                </a:solidFill>
              </a:rPr>
              <a:t>Kev Tuav Pov Hwm Rau Tsev Kho Mob</a:t>
            </a:r>
          </a:p>
        </p:txBody>
      </p:sp>
      <p:sp>
        <p:nvSpPr>
          <p:cNvPr id="33" name="Rectangle 32" descr="Medical Insurance" title="Part B">
            <a:extLst>
              <a:ext uri="{FF2B5EF4-FFF2-40B4-BE49-F238E27FC236}">
                <a16:creationId xmlns:a16="http://schemas.microsoft.com/office/drawing/2014/main" id="{C5AA23DA-D268-444F-8013-BB84F9F8C070}"/>
              </a:ext>
            </a:extLst>
          </p:cNvPr>
          <p:cNvSpPr/>
          <p:nvPr/>
        </p:nvSpPr>
        <p:spPr bwMode="auto">
          <a:xfrm>
            <a:off x="3613041" y="2313130"/>
            <a:ext cx="1440219" cy="1227876"/>
          </a:xfrm>
          <a:prstGeom prst="rect">
            <a:avLst/>
          </a:prstGeom>
          <a:solidFill>
            <a:schemeClr val="accent1">
              <a:lumMod val="40000"/>
              <a:lumOff val="6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defRPr/>
            </a:pPr>
            <a:r>
              <a:rPr lang="x-none" sz="2000" b="1" dirty="0">
                <a:solidFill>
                  <a:prstClr val="black"/>
                </a:solidFill>
              </a:rPr>
              <a:t>Part B</a:t>
            </a:r>
          </a:p>
          <a:p>
            <a:pPr algn="ctr" rtl="0">
              <a:defRPr/>
            </a:pPr>
            <a:r>
              <a:rPr lang="x-none" sz="2000" dirty="0">
                <a:solidFill>
                  <a:prstClr val="black"/>
                </a:solidFill>
              </a:rPr>
              <a:t>Kev Tuav Pov Hwm Kho Mob</a:t>
            </a:r>
          </a:p>
        </p:txBody>
      </p:sp>
      <p:cxnSp>
        <p:nvCxnSpPr>
          <p:cNvPr id="35" name="Straight Arrow Connector 34">
            <a:extLst>
              <a:ext uri="{FF2B5EF4-FFF2-40B4-BE49-F238E27FC236}">
                <a16:creationId xmlns:a16="http://schemas.microsoft.com/office/drawing/2014/main" id="{BE1BBF6F-522A-4105-A1DD-D962F049CE45}"/>
              </a:ext>
            </a:extLst>
          </p:cNvPr>
          <p:cNvCxnSpPr>
            <a:cxnSpLocks/>
          </p:cNvCxnSpPr>
          <p:nvPr/>
        </p:nvCxnSpPr>
        <p:spPr bwMode="auto">
          <a:xfrm flipH="1">
            <a:off x="2909866" y="3857982"/>
            <a:ext cx="492831" cy="388067"/>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98D6D26A-323D-4E3B-A627-42717A476AE3}"/>
              </a:ext>
            </a:extLst>
          </p:cNvPr>
          <p:cNvCxnSpPr>
            <a:cxnSpLocks/>
          </p:cNvCxnSpPr>
          <p:nvPr/>
        </p:nvCxnSpPr>
        <p:spPr bwMode="auto">
          <a:xfrm>
            <a:off x="3559065" y="3857982"/>
            <a:ext cx="471800" cy="338087"/>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sp>
        <p:nvSpPr>
          <p:cNvPr id="39" name="Rectangle 38" descr="Also known as Medigap policy" title="Medicare Supplement Insurance">
            <a:extLst>
              <a:ext uri="{FF2B5EF4-FFF2-40B4-BE49-F238E27FC236}">
                <a16:creationId xmlns:a16="http://schemas.microsoft.com/office/drawing/2014/main" id="{0168EC3B-F6F5-4D21-BCBB-1334DF19A949}"/>
              </a:ext>
            </a:extLst>
          </p:cNvPr>
          <p:cNvSpPr/>
          <p:nvPr/>
        </p:nvSpPr>
        <p:spPr bwMode="auto">
          <a:xfrm>
            <a:off x="1591359" y="4303673"/>
            <a:ext cx="1811338" cy="1735137"/>
          </a:xfrm>
          <a:prstGeom prst="rect">
            <a:avLst/>
          </a:prstGeom>
          <a:solidFill>
            <a:schemeClr val="accent1">
              <a:lumMod val="7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defRPr/>
            </a:pPr>
            <a:r>
              <a:rPr lang="x-none" sz="2000" b="1">
                <a:solidFill>
                  <a:prstClr val="white"/>
                </a:solidFill>
              </a:rPr>
              <a:t>Kev Tuav Pov Hwm Ntxiv Rau Medicare Txoj Policy (Medigap)</a:t>
            </a:r>
          </a:p>
        </p:txBody>
      </p:sp>
      <p:sp>
        <p:nvSpPr>
          <p:cNvPr id="40" name="Rectangle 39" descr="Precription Drug Coverage" title="Part D">
            <a:extLst>
              <a:ext uri="{FF2B5EF4-FFF2-40B4-BE49-F238E27FC236}">
                <a16:creationId xmlns:a16="http://schemas.microsoft.com/office/drawing/2014/main" id="{06002F5D-C6B5-41B5-8546-22210C7EDEB2}"/>
              </a:ext>
            </a:extLst>
          </p:cNvPr>
          <p:cNvSpPr/>
          <p:nvPr/>
        </p:nvSpPr>
        <p:spPr bwMode="auto">
          <a:xfrm>
            <a:off x="3899584" y="4267160"/>
            <a:ext cx="1876425" cy="1801813"/>
          </a:xfrm>
          <a:prstGeom prst="rect">
            <a:avLst/>
          </a:prstGeom>
          <a:solidFill>
            <a:schemeClr val="accent1">
              <a:lumMod val="40000"/>
              <a:lumOff val="6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defRPr/>
            </a:pPr>
            <a:r>
              <a:rPr lang="x-none" sz="2000" b="1">
                <a:solidFill>
                  <a:prstClr val="black"/>
                </a:solidFill>
              </a:rPr>
              <a:t>Part D</a:t>
            </a:r>
          </a:p>
          <a:p>
            <a:pPr algn="ctr" rtl="0">
              <a:defRPr/>
            </a:pPr>
            <a:r>
              <a:rPr lang="x-none" sz="2000">
                <a:solidFill>
                  <a:prstClr val="black"/>
                </a:solidFill>
              </a:rPr>
              <a:t>Kev Pab Them Nqi Rau Cov Tshuaj Uas Muaj Ntawv Yuav Tshuaj</a:t>
            </a:r>
          </a:p>
        </p:txBody>
      </p:sp>
      <p:sp>
        <p:nvSpPr>
          <p:cNvPr id="41" name="TextBox 3">
            <a:extLst>
              <a:ext uri="{FF2B5EF4-FFF2-40B4-BE49-F238E27FC236}">
                <a16:creationId xmlns:a16="http://schemas.microsoft.com/office/drawing/2014/main" id="{B38C7933-1C57-474F-8B9F-DB6B85607A66}"/>
              </a:ext>
            </a:extLst>
          </p:cNvPr>
          <p:cNvSpPr txBox="1">
            <a:spLocks noChangeArrowheads="1"/>
          </p:cNvSpPr>
          <p:nvPr/>
        </p:nvSpPr>
        <p:spPr bwMode="auto">
          <a:xfrm>
            <a:off x="2753498" y="3509692"/>
            <a:ext cx="1331736" cy="369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a:r>
              <a:rPr lang="x-none" b="1">
                <a:solidFill>
                  <a:srgbClr val="000000"/>
                </a:solidFill>
              </a:rPr>
              <a:t>Koj tuaj yeem ntxiv</a:t>
            </a:r>
          </a:p>
        </p:txBody>
      </p:sp>
      <p:sp>
        <p:nvSpPr>
          <p:cNvPr id="55" name="Oval 54">
            <a:extLst>
              <a:ext uri="{FF2B5EF4-FFF2-40B4-BE49-F238E27FC236}">
                <a16:creationId xmlns:a16="http://schemas.microsoft.com/office/drawing/2014/main" id="{A0385E48-3378-4AD8-ABAC-9702664C5588}"/>
              </a:ext>
            </a:extLst>
          </p:cNvPr>
          <p:cNvSpPr/>
          <p:nvPr/>
        </p:nvSpPr>
        <p:spPr>
          <a:xfrm>
            <a:off x="5365298" y="5563348"/>
            <a:ext cx="1894114"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x-none"/>
              <a:t>Thiab/los sis </a:t>
            </a:r>
          </a:p>
          <a:p>
            <a:pPr algn="ctr" rtl="0"/>
            <a:r>
              <a:rPr lang="x-none"/>
              <a:t>SeniorCare!</a:t>
            </a:r>
          </a:p>
        </p:txBody>
      </p:sp>
      <p:sp>
        <p:nvSpPr>
          <p:cNvPr id="57" name="Rectangle 56" descr="Combines Part A, B and usually D" title="Part C">
            <a:extLst>
              <a:ext uri="{FF2B5EF4-FFF2-40B4-BE49-F238E27FC236}">
                <a16:creationId xmlns:a16="http://schemas.microsoft.com/office/drawing/2014/main" id="{B31DE98E-E877-46DD-AE46-005A11F4C8B4}"/>
              </a:ext>
            </a:extLst>
          </p:cNvPr>
          <p:cNvSpPr/>
          <p:nvPr/>
        </p:nvSpPr>
        <p:spPr bwMode="auto">
          <a:xfrm>
            <a:off x="7827596" y="2489160"/>
            <a:ext cx="2667000" cy="989012"/>
          </a:xfrm>
          <a:prstGeom prst="rect">
            <a:avLst/>
          </a:prstGeom>
          <a:solidFill>
            <a:schemeClr val="accent1">
              <a:lumMod val="40000"/>
              <a:lumOff val="6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defRPr/>
            </a:pPr>
            <a:r>
              <a:rPr lang="x-none" sz="2000" b="1" dirty="0">
                <a:solidFill>
                  <a:prstClr val="black"/>
                </a:solidFill>
              </a:rPr>
              <a:t>Part C</a:t>
            </a:r>
          </a:p>
          <a:p>
            <a:pPr algn="ctr" rtl="0">
              <a:defRPr/>
            </a:pPr>
            <a:r>
              <a:rPr lang="x-none" sz="2000" dirty="0">
                <a:solidFill>
                  <a:prstClr val="black"/>
                </a:solidFill>
              </a:rPr>
              <a:t>Koom ua ke nrog Part A thiab Part B</a:t>
            </a:r>
          </a:p>
        </p:txBody>
      </p:sp>
      <p:sp>
        <p:nvSpPr>
          <p:cNvPr id="58" name="TextBox 22">
            <a:extLst>
              <a:ext uri="{FF2B5EF4-FFF2-40B4-BE49-F238E27FC236}">
                <a16:creationId xmlns:a16="http://schemas.microsoft.com/office/drawing/2014/main" id="{97C0AE19-85C7-4C0F-A75F-362FDB200CC7}"/>
              </a:ext>
            </a:extLst>
          </p:cNvPr>
          <p:cNvSpPr txBox="1">
            <a:spLocks noChangeArrowheads="1"/>
          </p:cNvSpPr>
          <p:nvPr/>
        </p:nvSpPr>
        <p:spPr bwMode="auto">
          <a:xfrm>
            <a:off x="7408497" y="3481176"/>
            <a:ext cx="334451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rtl="0"/>
            <a:r>
              <a:rPr lang="x-none" b="1" dirty="0">
                <a:solidFill>
                  <a:srgbClr val="000000"/>
                </a:solidFill>
              </a:rPr>
              <a:t>Tej zaum yuav muaj los sis koj tuaj yeem ntxiv rau tau</a:t>
            </a:r>
          </a:p>
        </p:txBody>
      </p:sp>
      <p:sp>
        <p:nvSpPr>
          <p:cNvPr id="59" name="Rectangle 58" descr="Prescription Drug coverage. Most Part C plans cover prescription drugs." title="Prescription Drug coverage">
            <a:extLst>
              <a:ext uri="{FF2B5EF4-FFF2-40B4-BE49-F238E27FC236}">
                <a16:creationId xmlns:a16="http://schemas.microsoft.com/office/drawing/2014/main" id="{4B333859-BBE2-4651-8D6D-F7105E84B328}"/>
              </a:ext>
            </a:extLst>
          </p:cNvPr>
          <p:cNvSpPr/>
          <p:nvPr/>
        </p:nvSpPr>
        <p:spPr bwMode="auto">
          <a:xfrm>
            <a:off x="7408497" y="4142461"/>
            <a:ext cx="4390780" cy="2715539"/>
          </a:xfrm>
          <a:prstGeom prst="rect">
            <a:avLst/>
          </a:prstGeom>
          <a:solidFill>
            <a:schemeClr val="accent1">
              <a:lumMod val="40000"/>
              <a:lumOff val="6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defRPr/>
            </a:pPr>
            <a:r>
              <a:rPr lang="x-none" sz="2000" b="1" dirty="0">
                <a:solidFill>
                  <a:prstClr val="black"/>
                </a:solidFill>
              </a:rPr>
              <a:t>Part D</a:t>
            </a:r>
          </a:p>
          <a:p>
            <a:pPr algn="ctr" rtl="0">
              <a:defRPr/>
            </a:pPr>
            <a:r>
              <a:rPr lang="x-none" sz="2000" dirty="0">
                <a:solidFill>
                  <a:prstClr val="black"/>
                </a:solidFill>
              </a:rPr>
              <a:t>Kev Pab Them Nqi Rau Cov Tshuaj Uas Muaj Ntawv Yuav Tshuaj</a:t>
            </a:r>
          </a:p>
          <a:p>
            <a:pPr algn="ctr" rtl="0">
              <a:defRPr/>
            </a:pPr>
            <a:r>
              <a:rPr lang="x-none" sz="2000" dirty="0">
                <a:solidFill>
                  <a:prstClr val="black"/>
                </a:solidFill>
              </a:rPr>
              <a:t>(Cov phiaj xwm Part C feem ntau pab them nqi rau cov tshuaj uas muaj ntawv yuav tshuaj. Tej zaum koj yuav tuaj yeem ntxiv kev pab them nqi tshuaj rau </a:t>
            </a:r>
            <a:r>
              <a:rPr lang="x-none" sz="2000" b="1" dirty="0">
                <a:solidFill>
                  <a:prstClr val="black"/>
                </a:solidFill>
              </a:rPr>
              <a:t>qee</a:t>
            </a:r>
            <a:r>
              <a:rPr lang="x-none" sz="2000" dirty="0">
                <a:solidFill>
                  <a:prstClr val="black"/>
                </a:solidFill>
              </a:rPr>
              <a:t> hom phiaj xwm yog tias tseem </a:t>
            </a:r>
            <a:r>
              <a:rPr lang="x-none" sz="2000" i="1" dirty="0">
                <a:solidFill>
                  <a:prstClr val="black"/>
                </a:solidFill>
              </a:rPr>
              <a:t>tsis</a:t>
            </a:r>
            <a:r>
              <a:rPr lang="x-none" sz="2000" dirty="0">
                <a:solidFill>
                  <a:prstClr val="black"/>
                </a:solidFill>
              </a:rPr>
              <a:t> tau muaj.)</a:t>
            </a:r>
          </a:p>
        </p:txBody>
      </p:sp>
      <p:cxnSp>
        <p:nvCxnSpPr>
          <p:cNvPr id="62" name="Straight Arrow Connector 61">
            <a:extLst>
              <a:ext uri="{FF2B5EF4-FFF2-40B4-BE49-F238E27FC236}">
                <a16:creationId xmlns:a16="http://schemas.microsoft.com/office/drawing/2014/main" id="{5A17841D-37AD-406F-9A52-F74FA877C3D8}"/>
              </a:ext>
            </a:extLst>
          </p:cNvPr>
          <p:cNvCxnSpPr>
            <a:cxnSpLocks/>
          </p:cNvCxnSpPr>
          <p:nvPr/>
        </p:nvCxnSpPr>
        <p:spPr>
          <a:xfrm flipV="1">
            <a:off x="6733198" y="4963698"/>
            <a:ext cx="572023" cy="520948"/>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a:extLst>
              <a:ext uri="{FF2B5EF4-FFF2-40B4-BE49-F238E27FC236}">
                <a16:creationId xmlns:a16="http://schemas.microsoft.com/office/drawing/2014/main" id="{BBE7D00F-AED4-4ACC-8992-F1DDC49D012D}"/>
              </a:ext>
            </a:extLst>
          </p:cNvPr>
          <p:cNvCxnSpPr>
            <a:cxnSpLocks/>
          </p:cNvCxnSpPr>
          <p:nvPr/>
        </p:nvCxnSpPr>
        <p:spPr>
          <a:xfrm flipH="1" flipV="1">
            <a:off x="5879285" y="4992360"/>
            <a:ext cx="493359" cy="463623"/>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23" name="Rectangle: Rounded Corners 22">
            <a:extLst>
              <a:ext uri="{FF2B5EF4-FFF2-40B4-BE49-F238E27FC236}">
                <a16:creationId xmlns:a16="http://schemas.microsoft.com/office/drawing/2014/main" id="{0BD4C878-8C14-49B2-AAA5-7FFC0FADE3A9}"/>
              </a:ext>
            </a:extLst>
          </p:cNvPr>
          <p:cNvSpPr/>
          <p:nvPr/>
        </p:nvSpPr>
        <p:spPr>
          <a:xfrm>
            <a:off x="1663571" y="1482797"/>
            <a:ext cx="3389689" cy="701452"/>
          </a:xfrm>
          <a:prstGeom prst="roundRect">
            <a:avLst/>
          </a:prstGeom>
          <a:noFill/>
          <a:ln w="19050"/>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24" name="Rectangle 23">
            <a:extLst>
              <a:ext uri="{FF2B5EF4-FFF2-40B4-BE49-F238E27FC236}">
                <a16:creationId xmlns:a16="http://schemas.microsoft.com/office/drawing/2014/main" id="{291DC37F-0D63-42FF-B9B9-C1F05B092F4F}"/>
              </a:ext>
            </a:extLst>
          </p:cNvPr>
          <p:cNvSpPr/>
          <p:nvPr/>
        </p:nvSpPr>
        <p:spPr>
          <a:xfrm>
            <a:off x="1591359" y="4302797"/>
            <a:ext cx="1811338" cy="1766175"/>
          </a:xfrm>
          <a:prstGeom prst="rect">
            <a:avLst/>
          </a:prstGeom>
          <a:noFill/>
          <a:ln w="19050"/>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Tree>
    <p:extLst>
      <p:ext uri="{BB962C8B-B14F-4D97-AF65-F5344CB8AC3E}">
        <p14:creationId xmlns:p14="http://schemas.microsoft.com/office/powerpoint/2010/main" val="3077959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fade">
                                      <p:cBhvr>
                                        <p:cTn id="12" dur="500"/>
                                        <p:tgtEl>
                                          <p:spTgt spid="3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fade">
                                      <p:cBhvr>
                                        <p:cTn id="17" dur="500"/>
                                        <p:tgtEl>
                                          <p:spTgt spid="32"/>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3"/>
                                        </p:tgtEl>
                                        <p:attrNameLst>
                                          <p:attrName>style.visibility</p:attrName>
                                        </p:attrNameLst>
                                      </p:cBhvr>
                                      <p:to>
                                        <p:strVal val="visible"/>
                                      </p:to>
                                    </p:set>
                                    <p:animEffect transition="in" filter="fade">
                                      <p:cBhvr>
                                        <p:cTn id="20" dur="500"/>
                                        <p:tgtEl>
                                          <p:spTgt spid="33"/>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500"/>
                                        <p:tgtEl>
                                          <p:spTgt spid="41"/>
                                        </p:tgtEl>
                                      </p:cBhvr>
                                    </p:animEffect>
                                  </p:childTnLst>
                                </p:cTn>
                              </p:par>
                              <p:par>
                                <p:cTn id="26" presetID="10" presetClass="entr" presetSubtype="0" fill="hold" nodeType="withEffect">
                                  <p:stCondLst>
                                    <p:cond delay="0"/>
                                  </p:stCondLst>
                                  <p:childTnLst>
                                    <p:set>
                                      <p:cBhvr>
                                        <p:cTn id="27" dur="1" fill="hold">
                                          <p:stCondLst>
                                            <p:cond delay="0"/>
                                          </p:stCondLst>
                                        </p:cTn>
                                        <p:tgtEl>
                                          <p:spTgt spid="35"/>
                                        </p:tgtEl>
                                        <p:attrNameLst>
                                          <p:attrName>style.visibility</p:attrName>
                                        </p:attrNameLst>
                                      </p:cBhvr>
                                      <p:to>
                                        <p:strVal val="visible"/>
                                      </p:to>
                                    </p:set>
                                    <p:animEffect transition="in" filter="fade">
                                      <p:cBhvr>
                                        <p:cTn id="28" dur="500"/>
                                        <p:tgtEl>
                                          <p:spTgt spid="35"/>
                                        </p:tgtEl>
                                      </p:cBhvr>
                                    </p:animEffect>
                                  </p:childTnLst>
                                </p:cTn>
                              </p:par>
                              <p:par>
                                <p:cTn id="29" presetID="10" presetClass="entr" presetSubtype="0" fill="hold" nodeType="with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500"/>
                                        <p:tgtEl>
                                          <p:spTgt spid="36"/>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fade">
                                      <p:cBhvr>
                                        <p:cTn id="36" dur="500"/>
                                        <p:tgtEl>
                                          <p:spTgt spid="39"/>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40"/>
                                        </p:tgtEl>
                                        <p:attrNameLst>
                                          <p:attrName>style.visibility</p:attrName>
                                        </p:attrNameLst>
                                      </p:cBhvr>
                                      <p:to>
                                        <p:strVal val="visible"/>
                                      </p:to>
                                    </p:set>
                                    <p:animEffect transition="in" filter="fade">
                                      <p:cBhvr>
                                        <p:cTn id="41" dur="500"/>
                                        <p:tgtEl>
                                          <p:spTgt spid="40"/>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55"/>
                                        </p:tgtEl>
                                        <p:attrNameLst>
                                          <p:attrName>style.visibility</p:attrName>
                                        </p:attrNameLst>
                                      </p:cBhvr>
                                      <p:to>
                                        <p:strVal val="visible"/>
                                      </p:to>
                                    </p:set>
                                    <p:animEffect transition="in" filter="fade">
                                      <p:cBhvr>
                                        <p:cTn id="46" dur="500"/>
                                        <p:tgtEl>
                                          <p:spTgt spid="55"/>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58"/>
                                        </p:tgtEl>
                                        <p:attrNameLst>
                                          <p:attrName>style.visibility</p:attrName>
                                        </p:attrNameLst>
                                      </p:cBhvr>
                                      <p:to>
                                        <p:strVal val="visible"/>
                                      </p:to>
                                    </p:set>
                                    <p:animEffect transition="in" filter="fade">
                                      <p:cBhvr>
                                        <p:cTn id="51" dur="500"/>
                                        <p:tgtEl>
                                          <p:spTgt spid="58"/>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59"/>
                                        </p:tgtEl>
                                        <p:attrNameLst>
                                          <p:attrName>style.visibility</p:attrName>
                                        </p:attrNameLst>
                                      </p:cBhvr>
                                      <p:to>
                                        <p:strVal val="visible"/>
                                      </p:to>
                                    </p:set>
                                    <p:animEffect transition="in" filter="fade">
                                      <p:cBhvr>
                                        <p:cTn id="54" dur="500"/>
                                        <p:tgtEl>
                                          <p:spTgt spid="59"/>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57"/>
                                        </p:tgtEl>
                                        <p:attrNameLst>
                                          <p:attrName>style.visibility</p:attrName>
                                        </p:attrNameLst>
                                      </p:cBhvr>
                                      <p:to>
                                        <p:strVal val="visible"/>
                                      </p:to>
                                    </p:set>
                                    <p:animEffect transition="in" filter="fade">
                                      <p:cBhvr>
                                        <p:cTn id="57" dur="500"/>
                                        <p:tgtEl>
                                          <p:spTgt spid="57"/>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nodeType="clickEffect">
                                  <p:stCondLst>
                                    <p:cond delay="0"/>
                                  </p:stCondLst>
                                  <p:childTnLst>
                                    <p:set>
                                      <p:cBhvr>
                                        <p:cTn id="61" dur="1" fill="hold">
                                          <p:stCondLst>
                                            <p:cond delay="0"/>
                                          </p:stCondLst>
                                        </p:cTn>
                                        <p:tgtEl>
                                          <p:spTgt spid="62"/>
                                        </p:tgtEl>
                                        <p:attrNameLst>
                                          <p:attrName>style.visibility</p:attrName>
                                        </p:attrNameLst>
                                      </p:cBhvr>
                                      <p:to>
                                        <p:strVal val="visible"/>
                                      </p:to>
                                    </p:set>
                                    <p:animEffect transition="in" filter="wipe(down)">
                                      <p:cBhvr>
                                        <p:cTn id="62" dur="500"/>
                                        <p:tgtEl>
                                          <p:spTgt spid="62"/>
                                        </p:tgtEl>
                                      </p:cBhvr>
                                    </p:animEffect>
                                  </p:childTnLst>
                                </p:cTn>
                              </p:par>
                              <p:par>
                                <p:cTn id="63" presetID="22" presetClass="entr" presetSubtype="4" fill="hold" nodeType="with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wipe(down)">
                                      <p:cBhvr>
                                        <p:cTn id="65" dur="500"/>
                                        <p:tgtEl>
                                          <p:spTgt spid="65"/>
                                        </p:tgtEl>
                                      </p:cBhvr>
                                    </p:animEffect>
                                  </p:childTnLst>
                                </p:cTn>
                              </p:par>
                            </p:childTnLst>
                          </p:cTn>
                        </p:par>
                      </p:childTnLst>
                    </p:cTn>
                  </p:par>
                  <p:par>
                    <p:cTn id="66" fill="hold">
                      <p:stCondLst>
                        <p:cond delay="indefinite"/>
                      </p:stCondLst>
                      <p:childTnLst>
                        <p:par>
                          <p:cTn id="67" fill="hold">
                            <p:stCondLst>
                              <p:cond delay="0"/>
                            </p:stCondLst>
                            <p:childTnLst>
                              <p:par>
                                <p:cTn id="68" presetID="1" presetClass="entr" presetSubtype="0" fill="hold" grpId="0" nodeType="clickEffect">
                                  <p:stCondLst>
                                    <p:cond delay="0"/>
                                  </p:stCondLst>
                                  <p:childTnLst>
                                    <p:set>
                                      <p:cBhvr>
                                        <p:cTn id="69" dur="1" fill="hold">
                                          <p:stCondLst>
                                            <p:cond delay="0"/>
                                          </p:stCondLst>
                                        </p:cTn>
                                        <p:tgtEl>
                                          <p:spTgt spid="23"/>
                                        </p:tgtEl>
                                        <p:attrNameLst>
                                          <p:attrName>style.visibility</p:attrName>
                                        </p:attrNameLst>
                                      </p:cBhvr>
                                      <p:to>
                                        <p:strVal val="visible"/>
                                      </p:to>
                                    </p:set>
                                  </p:childTnLst>
                                </p:cTn>
                              </p:par>
                            </p:childTnLst>
                          </p:cTn>
                        </p:par>
                      </p:childTnLst>
                    </p:cTn>
                  </p:par>
                  <p:par>
                    <p:cTn id="70" fill="hold">
                      <p:stCondLst>
                        <p:cond delay="indefinite"/>
                      </p:stCondLst>
                      <p:childTnLst>
                        <p:par>
                          <p:cTn id="71" fill="hold">
                            <p:stCondLst>
                              <p:cond delay="0"/>
                            </p:stCondLst>
                            <p:childTnLst>
                              <p:par>
                                <p:cTn id="72" presetID="1" presetClass="entr" presetSubtype="0" fill="hold" grpId="1" nodeType="clickEffect">
                                  <p:stCondLst>
                                    <p:cond delay="0"/>
                                  </p:stCondLst>
                                  <p:childTnLst>
                                    <p:set>
                                      <p:cBhvr>
                                        <p:cTn id="73" dur="1" fill="hold">
                                          <p:stCondLst>
                                            <p:cond delay="0"/>
                                          </p:stCondLst>
                                        </p:cTn>
                                        <p:tgtEl>
                                          <p:spTgt spid="24"/>
                                        </p:tgtEl>
                                        <p:attrNameLst>
                                          <p:attrName>style.visibility</p:attrName>
                                        </p:attrNameLst>
                                      </p:cBhvr>
                                      <p:to>
                                        <p:strVal val="visible"/>
                                      </p:to>
                                    </p:set>
                                  </p:childTnLst>
                                </p:cTn>
                              </p:par>
                            </p:childTnLst>
                          </p:cTn>
                        </p:par>
                      </p:childTnLst>
                    </p:cTn>
                  </p:par>
                  <p:par>
                    <p:cTn id="74" fill="hold">
                      <p:stCondLst>
                        <p:cond delay="indefinite"/>
                      </p:stCondLst>
                      <p:childTnLst>
                        <p:par>
                          <p:cTn id="75" fill="hold">
                            <p:stCondLst>
                              <p:cond delay="0"/>
                            </p:stCondLst>
                            <p:childTnLst>
                              <p:par>
                                <p:cTn id="76" presetID="1" presetClass="entr" presetSubtype="0" fill="hold" grpId="0" nodeType="clickEffect">
                                  <p:stCondLst>
                                    <p:cond delay="0"/>
                                  </p:stCondLst>
                                  <p:childTnLst>
                                    <p:set>
                                      <p:cBhvr>
                                        <p:cTn id="77"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animBg="1"/>
      <p:bldP spid="33" grpId="0" animBg="1"/>
      <p:bldP spid="39" grpId="0" animBg="1"/>
      <p:bldP spid="40" grpId="0" animBg="1"/>
      <p:bldP spid="41" grpId="0"/>
      <p:bldP spid="55" grpId="0" animBg="1"/>
      <p:bldP spid="57" grpId="0" animBg="1"/>
      <p:bldP spid="58" grpId="0"/>
      <p:bldP spid="59" grpId="0" animBg="1"/>
      <p:bldP spid="23" grpId="0" animBg="1"/>
      <p:bldP spid="24" grpId="0" animBg="1"/>
      <p:bldP spid="24" grpId="1"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53184AAD-3166-402F-847D-135E787639D0}"/>
              </a:ext>
            </a:extLst>
          </p:cNvPr>
          <p:cNvSpPr>
            <a:spLocks noGrp="1"/>
          </p:cNvSpPr>
          <p:nvPr>
            <p:ph type="sldNum" sz="quarter" idx="12"/>
          </p:nvPr>
        </p:nvSpPr>
        <p:spPr/>
        <p:txBody>
          <a:bodyPr rtlCol="0"/>
          <a:lstStyle/>
          <a:p>
            <a:pPr rtl="0"/>
            <a:fld id="{844A7B69-93E2-4D34-896D-EFDD7F03AB74}" type="slidenum">
              <a:rPr lang="en-US" smtClean="0"/>
              <a:t>35</a:t>
            </a:fld>
            <a:endParaRPr lang="en-US"/>
          </a:p>
        </p:txBody>
      </p:sp>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rtl="0"/>
            <a:endParaRPr lang="en-US" sz="1400" dirty="0">
              <a:solidFill>
                <a:schemeClr val="bg1"/>
              </a:solidFill>
              <a:latin typeface="Arial" panose="020B0604020202020204" pitchFamily="34" charset="0"/>
              <a:cs typeface="Arial" panose="020B0604020202020204" pitchFamily="34" charset="0"/>
            </a:endParaRPr>
          </a:p>
          <a:p>
            <a:pPr algn="ctr" rtl="0"/>
            <a:r>
              <a:rPr lang="x-none" sz="4000">
                <a:solidFill>
                  <a:schemeClr val="bg1"/>
                </a:solidFill>
                <a:latin typeface="Arial" panose="020B0604020202020204" pitchFamily="34" charset="0"/>
                <a:cs typeface="Arial" panose="020B0604020202020204" pitchFamily="34" charset="0"/>
              </a:rPr>
              <a:t>Original Medicare</a:t>
            </a:r>
          </a:p>
          <a:p>
            <a:pPr algn="ctr" rtl="0"/>
            <a:endParaRPr lang="en-US" sz="1200" dirty="0">
              <a:solidFill>
                <a:schemeClr val="bg1"/>
              </a:solidFill>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54C2A320-39A5-460A-A883-CE0EE2A9F89C}"/>
              </a:ext>
            </a:extLst>
          </p:cNvPr>
          <p:cNvSpPr/>
          <p:nvPr/>
        </p:nvSpPr>
        <p:spPr>
          <a:xfrm>
            <a:off x="1911922" y="1238332"/>
            <a:ext cx="9765935" cy="3211135"/>
          </a:xfrm>
          <a:prstGeom prst="rect">
            <a:avLst/>
          </a:prstGeom>
        </p:spPr>
        <p:txBody>
          <a:bodyPr wrap="square" rtlCol="0">
            <a:spAutoFit/>
          </a:bodyPr>
          <a:lstStyle/>
          <a:p>
            <a:pPr marL="214303" indent="-214303" rtl="0">
              <a:spcBef>
                <a:spcPts val="451"/>
              </a:spcBef>
              <a:buFont typeface="Wingdings" panose="05000000000000000000" pitchFamily="2" charset="2"/>
              <a:buChar char="§"/>
            </a:pPr>
            <a:r>
              <a:rPr lang="x-none" sz="2100" dirty="0">
                <a:solidFill>
                  <a:prstClr val="black"/>
                </a:solidFill>
              </a:rPr>
              <a:t>Original Medicare yog Part A (Kev Tuav Pov Hwm Rau Tsev Kho Mob) thiab/los sis Part B (Kev Tuav Pov Hwm Kho Mob).</a:t>
            </a:r>
          </a:p>
          <a:p>
            <a:pPr marL="214303" indent="-214303" rtl="0">
              <a:spcBef>
                <a:spcPts val="451"/>
              </a:spcBef>
              <a:buFont typeface="Wingdings" panose="05000000000000000000" pitchFamily="2" charset="2"/>
              <a:buChar char="§"/>
            </a:pPr>
            <a:r>
              <a:rPr lang="x-none" sz="2100" dirty="0">
                <a:solidFill>
                  <a:prstClr val="black"/>
                </a:solidFill>
              </a:rPr>
              <a:t>Medicare muab kev pab them nqi kho mob.</a:t>
            </a:r>
          </a:p>
          <a:p>
            <a:pPr marL="214303" indent="-214303" rtl="0">
              <a:spcBef>
                <a:spcPts val="451"/>
              </a:spcBef>
              <a:buFont typeface="Wingdings" panose="05000000000000000000" pitchFamily="2" charset="2"/>
              <a:buChar char="§"/>
            </a:pPr>
            <a:r>
              <a:rPr lang="x-none" sz="2100" dirty="0">
                <a:solidFill>
                  <a:prstClr val="black"/>
                </a:solidFill>
              </a:rPr>
              <a:t>Koj tuaj yeem xaiv tus kws kho mob, lub tsev kho mob, thiab lwm tus neeg muab kev kho mob twg los tau uas lees txais cov neeg mob Medicare tshiab</a:t>
            </a:r>
          </a:p>
          <a:p>
            <a:pPr marL="214303" indent="-214303" rtl="0">
              <a:spcBef>
                <a:spcPts val="451"/>
              </a:spcBef>
              <a:buFont typeface="Wingdings" panose="05000000000000000000" pitchFamily="2" charset="2"/>
              <a:buChar char="§"/>
            </a:pPr>
            <a:r>
              <a:rPr lang="x-none" sz="2100" dirty="0">
                <a:solidFill>
                  <a:prstClr val="black"/>
                </a:solidFill>
              </a:rPr>
              <a:t>Cov nqi yog tau txais kev cuam tshuam los ntawm qhov tias seb lawv puas lees txais </a:t>
            </a:r>
            <a:r>
              <a:rPr lang="x-none" sz="2100" b="1" dirty="0">
                <a:solidFill>
                  <a:prstClr val="black"/>
                </a:solidFill>
              </a:rPr>
              <a:t>txoj hauj lwm kho mob,</a:t>
            </a:r>
            <a:r>
              <a:rPr lang="x-none" sz="2100" dirty="0">
                <a:solidFill>
                  <a:prstClr val="black"/>
                </a:solidFill>
              </a:rPr>
              <a:t> uas yog</a:t>
            </a:r>
            <a:r>
              <a:rPr lang="x-none" sz="2100" dirty="0"/>
              <a:t> qhov kev pom zoo los ntawm koj tus kws kho mob/tus neeg muab kev pab cuam, kom them ncaj qha los ntawm Medicare, lees txais cov nyiaj them uas Medicare pom zoo rau qhov kev pab cuam, thiab tsis sau nqi los ntawm koj ntau dua li qhov nqi yuav tsum xub them kom txwm ua nte thiab qhov nqi koom tuav pov hmw hauv Medicare</a:t>
            </a:r>
            <a:r>
              <a:rPr lang="x-none" sz="2000" dirty="0"/>
              <a:t>.</a:t>
            </a:r>
          </a:p>
          <a:p>
            <a:pPr marL="214302" lvl="1" rtl="0">
              <a:spcBef>
                <a:spcPts val="451"/>
              </a:spcBef>
            </a:pPr>
            <a:endParaRPr lang="en-US" dirty="0">
              <a:solidFill>
                <a:prstClr val="black"/>
              </a:solidFill>
            </a:endParaRPr>
          </a:p>
        </p:txBody>
      </p:sp>
      <p:pic>
        <p:nvPicPr>
          <p:cNvPr id="8" name="Picture 7" title="Part A icon">
            <a:extLst>
              <a:ext uri="{FF2B5EF4-FFF2-40B4-BE49-F238E27FC236}">
                <a16:creationId xmlns:a16="http://schemas.microsoft.com/office/drawing/2014/main" id="{BA86F40F-3FF2-422D-8FD0-186590E9236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23672" y="1284269"/>
            <a:ext cx="968067" cy="535371"/>
          </a:xfrm>
          <a:prstGeom prst="rect">
            <a:avLst/>
          </a:prstGeom>
          <a:ln>
            <a:solidFill>
              <a:schemeClr val="bg1"/>
            </a:solidFill>
          </a:ln>
        </p:spPr>
      </p:pic>
      <p:grpSp>
        <p:nvGrpSpPr>
          <p:cNvPr id="9" name="Group 8" title="Part B icon">
            <a:extLst>
              <a:ext uri="{FF2B5EF4-FFF2-40B4-BE49-F238E27FC236}">
                <a16:creationId xmlns:a16="http://schemas.microsoft.com/office/drawing/2014/main" id="{8ED3D7DD-1F52-430B-9F44-FFB867931EA6}"/>
              </a:ext>
            </a:extLst>
          </p:cNvPr>
          <p:cNvGrpSpPr/>
          <p:nvPr/>
        </p:nvGrpSpPr>
        <p:grpSpPr>
          <a:xfrm>
            <a:off x="351692" y="3171134"/>
            <a:ext cx="1776045" cy="1652640"/>
            <a:chOff x="-151293" y="2067418"/>
            <a:chExt cx="2270879" cy="1602543"/>
          </a:xfrm>
        </p:grpSpPr>
        <p:pic>
          <p:nvPicPr>
            <p:cNvPr id="10" name="Picture 9" title="Part B icon">
              <a:extLst>
                <a:ext uri="{FF2B5EF4-FFF2-40B4-BE49-F238E27FC236}">
                  <a16:creationId xmlns:a16="http://schemas.microsoft.com/office/drawing/2014/main" id="{3CBB9A9C-A94F-4CA4-AE04-55F2738B280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83532" y="2067418"/>
              <a:ext cx="707734" cy="624371"/>
            </a:xfrm>
            <a:prstGeom prst="rect">
              <a:avLst/>
            </a:prstGeom>
          </p:spPr>
        </p:pic>
        <p:sp>
          <p:nvSpPr>
            <p:cNvPr id="11" name="TextBox 10">
              <a:extLst>
                <a:ext uri="{FF2B5EF4-FFF2-40B4-BE49-F238E27FC236}">
                  <a16:creationId xmlns:a16="http://schemas.microsoft.com/office/drawing/2014/main" id="{506C7316-4F1F-47C7-894B-8398D167F065}"/>
                </a:ext>
              </a:extLst>
            </p:cNvPr>
            <p:cNvSpPr txBox="1"/>
            <p:nvPr/>
          </p:nvSpPr>
          <p:spPr>
            <a:xfrm>
              <a:off x="-151293" y="2714931"/>
              <a:ext cx="2270879" cy="955030"/>
            </a:xfrm>
            <a:prstGeom prst="rect">
              <a:avLst/>
            </a:prstGeom>
            <a:noFill/>
          </p:spPr>
          <p:txBody>
            <a:bodyPr wrap="square" rtlCol="0">
              <a:spAutoFit/>
            </a:bodyPr>
            <a:lstStyle/>
            <a:p>
              <a:pPr algn="ctr" rtl="0"/>
              <a:r>
                <a:rPr lang="x-none" b="1" dirty="0">
                  <a:solidFill>
                    <a:schemeClr val="tx2"/>
                  </a:solidFill>
                </a:rPr>
                <a:t>Part B</a:t>
              </a:r>
            </a:p>
            <a:p>
              <a:pPr algn="ctr" rtl="0"/>
              <a:r>
                <a:rPr lang="x-none" sz="2000" dirty="0">
                  <a:solidFill>
                    <a:schemeClr val="tx2"/>
                  </a:solidFill>
                </a:rPr>
                <a:t>Kev Tuav Pov Hwm </a:t>
              </a:r>
              <a:r>
                <a:rPr lang="x-none" dirty="0">
                  <a:solidFill>
                    <a:schemeClr val="tx2"/>
                  </a:solidFill>
                </a:rPr>
                <a:t>Kho Mob</a:t>
              </a:r>
            </a:p>
          </p:txBody>
        </p:sp>
      </p:grpSp>
      <p:sp>
        <p:nvSpPr>
          <p:cNvPr id="12" name="TextBox 11">
            <a:extLst>
              <a:ext uri="{FF2B5EF4-FFF2-40B4-BE49-F238E27FC236}">
                <a16:creationId xmlns:a16="http://schemas.microsoft.com/office/drawing/2014/main" id="{91A3349D-63DC-46C4-AEE9-AFB4E6CC47AB}"/>
              </a:ext>
            </a:extLst>
          </p:cNvPr>
          <p:cNvSpPr txBox="1"/>
          <p:nvPr/>
        </p:nvSpPr>
        <p:spPr>
          <a:xfrm>
            <a:off x="0" y="1843146"/>
            <a:ext cx="2127737" cy="1323439"/>
          </a:xfrm>
          <a:prstGeom prst="rect">
            <a:avLst/>
          </a:prstGeom>
          <a:noFill/>
        </p:spPr>
        <p:txBody>
          <a:bodyPr wrap="square" rtlCol="0">
            <a:spAutoFit/>
          </a:bodyPr>
          <a:lstStyle/>
          <a:p>
            <a:pPr algn="ctr" rtl="0"/>
            <a:r>
              <a:rPr lang="x-none" sz="2000" b="1" dirty="0">
                <a:solidFill>
                  <a:schemeClr val="tx2"/>
                </a:solidFill>
              </a:rPr>
              <a:t>Part A</a:t>
            </a:r>
          </a:p>
          <a:p>
            <a:pPr algn="ctr" rtl="0"/>
            <a:r>
              <a:rPr lang="x-none" sz="2000" dirty="0">
                <a:solidFill>
                  <a:schemeClr val="tx2"/>
                </a:solidFill>
              </a:rPr>
              <a:t>Kev Tuav Pov Hwm Rau Tsev Kho Mob</a:t>
            </a:r>
          </a:p>
          <a:p>
            <a:pPr algn="ctr" rtl="0"/>
            <a:endParaRPr lang="en-US" sz="2000" dirty="0">
              <a:solidFill>
                <a:schemeClr val="tx2"/>
              </a:solidFill>
            </a:endParaRPr>
          </a:p>
        </p:txBody>
      </p:sp>
      <p:pic>
        <p:nvPicPr>
          <p:cNvPr id="13" name="Graphic 12" descr="Add">
            <a:extLst>
              <a:ext uri="{FF2B5EF4-FFF2-40B4-BE49-F238E27FC236}">
                <a16:creationId xmlns:a16="http://schemas.microsoft.com/office/drawing/2014/main" id="{D6F0E07E-7956-40C8-9921-F0B5B6874B4E}"/>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85467" y="2790760"/>
            <a:ext cx="375825" cy="375825"/>
          </a:xfrm>
          <a:prstGeom prst="rect">
            <a:avLst/>
          </a:prstGeom>
        </p:spPr>
      </p:pic>
      <p:pic>
        <p:nvPicPr>
          <p:cNvPr id="14" name="Picture 13" title="Medigap icon">
            <a:extLst>
              <a:ext uri="{FF2B5EF4-FFF2-40B4-BE49-F238E27FC236}">
                <a16:creationId xmlns:a16="http://schemas.microsoft.com/office/drawing/2014/main" id="{FDC8CE41-7EF5-4D1E-9839-F6063C306C62}"/>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954042" y="5193551"/>
            <a:ext cx="629806" cy="543497"/>
          </a:xfrm>
          <a:prstGeom prst="rect">
            <a:avLst/>
          </a:prstGeom>
        </p:spPr>
      </p:pic>
      <p:pic>
        <p:nvPicPr>
          <p:cNvPr id="15" name="Picture 14" title="Grouping of Orginal Medicare">
            <a:extLst>
              <a:ext uri="{FF2B5EF4-FFF2-40B4-BE49-F238E27FC236}">
                <a16:creationId xmlns:a16="http://schemas.microsoft.com/office/drawing/2014/main" id="{E1D2A954-7D6C-4303-AB93-7910FD5EFFB2}"/>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20470" y="6089313"/>
            <a:ext cx="617400" cy="475226"/>
          </a:xfrm>
          <a:prstGeom prst="rect">
            <a:avLst/>
          </a:prstGeom>
        </p:spPr>
      </p:pic>
      <p:sp>
        <p:nvSpPr>
          <p:cNvPr id="3" name="TextBox 2">
            <a:extLst>
              <a:ext uri="{FF2B5EF4-FFF2-40B4-BE49-F238E27FC236}">
                <a16:creationId xmlns:a16="http://schemas.microsoft.com/office/drawing/2014/main" id="{5BD800B6-EBF4-4E5C-9034-765A81200800}"/>
              </a:ext>
            </a:extLst>
          </p:cNvPr>
          <p:cNvSpPr txBox="1"/>
          <p:nvPr/>
        </p:nvSpPr>
        <p:spPr>
          <a:xfrm>
            <a:off x="6794889" y="4618077"/>
            <a:ext cx="4177911" cy="523220"/>
          </a:xfrm>
          <a:prstGeom prst="rect">
            <a:avLst/>
          </a:prstGeom>
          <a:solidFill>
            <a:schemeClr val="accent1">
              <a:lumMod val="20000"/>
              <a:lumOff val="80000"/>
            </a:schemeClr>
          </a:solidFill>
          <a:ln>
            <a:solidFill>
              <a:schemeClr val="accent5">
                <a:lumMod val="50000"/>
              </a:schemeClr>
            </a:solidFill>
          </a:ln>
        </p:spPr>
        <p:txBody>
          <a:bodyPr wrap="square" rtlCol="0">
            <a:spAutoFit/>
          </a:bodyPr>
          <a:lstStyle/>
          <a:p>
            <a:pPr algn="ctr" rtl="0"/>
            <a:r>
              <a:rPr lang="x-none" sz="2800" b="1" dirty="0"/>
              <a:t>Koj tuaj yeem ntxiv</a:t>
            </a:r>
          </a:p>
        </p:txBody>
      </p:sp>
      <p:sp>
        <p:nvSpPr>
          <p:cNvPr id="7" name="TextBox 6">
            <a:extLst>
              <a:ext uri="{FF2B5EF4-FFF2-40B4-BE49-F238E27FC236}">
                <a16:creationId xmlns:a16="http://schemas.microsoft.com/office/drawing/2014/main" id="{F965E3CF-7ACB-4023-A2B8-D1C3F7D39FFD}"/>
              </a:ext>
            </a:extLst>
          </p:cNvPr>
          <p:cNvSpPr txBox="1"/>
          <p:nvPr/>
        </p:nvSpPr>
        <p:spPr>
          <a:xfrm>
            <a:off x="2634092" y="5083258"/>
            <a:ext cx="7514705" cy="1261884"/>
          </a:xfrm>
          <a:prstGeom prst="rect">
            <a:avLst/>
          </a:prstGeom>
          <a:noFill/>
        </p:spPr>
        <p:txBody>
          <a:bodyPr wrap="square" rtlCol="0">
            <a:spAutoFit/>
          </a:bodyPr>
          <a:lstStyle/>
          <a:p>
            <a:pPr marL="285750" indent="-285750" rtl="0">
              <a:spcAft>
                <a:spcPts val="2400"/>
              </a:spcAft>
              <a:buFont typeface="Arial" panose="020B0604020202020204" pitchFamily="34" charset="0"/>
              <a:buChar char="•"/>
            </a:pPr>
            <a:r>
              <a:rPr lang="x-none" sz="2800" b="1" dirty="0"/>
              <a:t>Kev Tuav Pov Hwm Ntxiv (Medigap) Rau Medicare</a:t>
            </a:r>
          </a:p>
          <a:p>
            <a:pPr marL="285750" indent="-285750" rtl="0">
              <a:buFont typeface="Arial" panose="020B0604020202020204" pitchFamily="34" charset="0"/>
              <a:buChar char="•"/>
            </a:pPr>
            <a:r>
              <a:rPr lang="x-none" sz="2800" b="1" dirty="0"/>
              <a:t>Part D</a:t>
            </a:r>
          </a:p>
        </p:txBody>
      </p:sp>
    </p:spTree>
    <p:extLst>
      <p:ext uri="{BB962C8B-B14F-4D97-AF65-F5344CB8AC3E}">
        <p14:creationId xmlns:p14="http://schemas.microsoft.com/office/powerpoint/2010/main" val="162489511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53184AAD-3166-402F-847D-135E787639D0}"/>
              </a:ext>
            </a:extLst>
          </p:cNvPr>
          <p:cNvSpPr>
            <a:spLocks noGrp="1"/>
          </p:cNvSpPr>
          <p:nvPr>
            <p:ph type="sldNum" sz="quarter" idx="12"/>
          </p:nvPr>
        </p:nvSpPr>
        <p:spPr/>
        <p:txBody>
          <a:bodyPr rtlCol="0"/>
          <a:lstStyle/>
          <a:p>
            <a:pPr rtl="0"/>
            <a:fld id="{844A7B69-93E2-4D34-896D-EFDD7F03AB74}" type="slidenum">
              <a:rPr lang="en-US" smtClean="0"/>
              <a:t>36</a:t>
            </a:fld>
            <a:endParaRPr lang="en-US"/>
          </a:p>
        </p:txBody>
      </p:sp>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rtl="0"/>
            <a:endParaRPr lang="en-US" sz="1400" dirty="0">
              <a:solidFill>
                <a:schemeClr val="bg1"/>
              </a:solidFill>
              <a:latin typeface="Arial" panose="020B0604020202020204" pitchFamily="34" charset="0"/>
              <a:cs typeface="Arial" panose="020B0604020202020204" pitchFamily="34" charset="0"/>
            </a:endParaRPr>
          </a:p>
          <a:p>
            <a:pPr algn="ctr" rtl="0"/>
            <a:r>
              <a:rPr lang="x-none" sz="4000">
                <a:solidFill>
                  <a:schemeClr val="bg1"/>
                </a:solidFill>
                <a:latin typeface="Arial" panose="020B0604020202020204" pitchFamily="34" charset="0"/>
                <a:cs typeface="Arial" panose="020B0604020202020204" pitchFamily="34" charset="0"/>
              </a:rPr>
              <a:t>Original Medicare</a:t>
            </a:r>
          </a:p>
          <a:p>
            <a:pPr algn="ctr" rtl="0"/>
            <a:endParaRPr lang="en-US" sz="1200" dirty="0">
              <a:solidFill>
                <a:schemeClr val="bg1"/>
              </a:solidFill>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1D23BE80-382A-42D9-B3D4-EF33A9C92069}"/>
              </a:ext>
            </a:extLst>
          </p:cNvPr>
          <p:cNvSpPr/>
          <p:nvPr/>
        </p:nvSpPr>
        <p:spPr>
          <a:xfrm>
            <a:off x="2724103" y="1943008"/>
            <a:ext cx="9150324" cy="4431983"/>
          </a:xfrm>
          <a:prstGeom prst="rect">
            <a:avLst/>
          </a:prstGeom>
        </p:spPr>
        <p:txBody>
          <a:bodyPr wrap="square" rtlCol="0">
            <a:spAutoFit/>
          </a:bodyPr>
          <a:lstStyle/>
          <a:p>
            <a:pPr marL="342900" indent="-342900" rtl="0">
              <a:spcAft>
                <a:spcPts val="600"/>
              </a:spcAft>
              <a:buFont typeface="Wingdings" panose="05000000000000000000" pitchFamily="2" charset="2"/>
              <a:buChar char="§"/>
              <a:defRPr/>
            </a:pPr>
            <a:r>
              <a:rPr lang="x-none" sz="2200" dirty="0">
                <a:cs typeface="Arial" panose="020B0604020202020204" pitchFamily="34" charset="0"/>
              </a:rPr>
              <a:t>Kev nkaug koob</a:t>
            </a:r>
          </a:p>
          <a:p>
            <a:pPr marL="342900" indent="-342900" rtl="0">
              <a:spcAft>
                <a:spcPts val="600"/>
              </a:spcAft>
              <a:buFont typeface="Wingdings" panose="05000000000000000000" pitchFamily="2" charset="2"/>
              <a:buChar char="§"/>
              <a:defRPr/>
            </a:pPr>
            <a:r>
              <a:rPr lang="x-none" sz="2200" dirty="0">
                <a:cs typeface="Arial" panose="020B0604020202020204" pitchFamily="34" charset="0"/>
              </a:rPr>
              <a:t>Kev Kho Hniav los sis Hniav Cuav feem ntau</a:t>
            </a:r>
          </a:p>
          <a:p>
            <a:pPr marL="342900" indent="-342900" rtl="0">
              <a:spcAft>
                <a:spcPts val="600"/>
              </a:spcAft>
              <a:buFont typeface="Wingdings" panose="05000000000000000000" pitchFamily="2" charset="2"/>
              <a:buChar char="§"/>
              <a:defRPr/>
            </a:pPr>
            <a:r>
              <a:rPr lang="x-none" sz="2200" dirty="0">
                <a:cs typeface="Arial" panose="020B0604020202020204" pitchFamily="34" charset="0"/>
              </a:rPr>
              <a:t>Kev phais kho kom zoo nkauj </a:t>
            </a:r>
          </a:p>
          <a:p>
            <a:pPr marL="342900" indent="-342900" rtl="0">
              <a:spcAft>
                <a:spcPts val="600"/>
              </a:spcAft>
              <a:buFont typeface="Wingdings" panose="05000000000000000000" pitchFamily="2" charset="2"/>
              <a:buChar char="§"/>
              <a:defRPr/>
            </a:pPr>
            <a:r>
              <a:rPr lang="x-none" sz="2200" dirty="0">
                <a:cs typeface="Arial" panose="020B0604020202020204" pitchFamily="34" charset="0"/>
              </a:rPr>
              <a:t>Kev kho mob thaum mus ntoj ncig rau teb chaws Meskas sab nrauv lawm</a:t>
            </a:r>
          </a:p>
          <a:p>
            <a:pPr marL="342900" indent="-342900" rtl="0">
              <a:spcAft>
                <a:spcPts val="600"/>
              </a:spcAft>
              <a:buFont typeface="Wingdings" panose="05000000000000000000" pitchFamily="2" charset="2"/>
              <a:buChar char="§"/>
              <a:defRPr/>
            </a:pPr>
            <a:r>
              <a:rPr lang="x-none" sz="2200" dirty="0">
                <a:cs typeface="Arial" panose="020B0604020202020204" pitchFamily="34" charset="0"/>
              </a:rPr>
              <a:t>Cov cuab yeej pab kom hnov ​​lus thiab/los sis kev kuaj xyuas kom haum rau cov cuab yeej pab kom hnov ​​lus</a:t>
            </a:r>
          </a:p>
          <a:p>
            <a:pPr marL="342900" indent="-342900" rtl="0">
              <a:spcAft>
                <a:spcPts val="600"/>
              </a:spcAft>
              <a:buFont typeface="Wingdings" panose="05000000000000000000" pitchFamily="2" charset="2"/>
              <a:buChar char="§"/>
              <a:defRPr/>
            </a:pPr>
            <a:r>
              <a:rPr lang="x-none" sz="2200" dirty="0">
                <a:cs typeface="Arial" panose="020B0604020202020204" pitchFamily="34" charset="0"/>
              </a:rPr>
              <a:t>Kev saib xyuas ncua sij hawm ntev</a:t>
            </a:r>
          </a:p>
          <a:p>
            <a:pPr marL="342900" indent="-342900" rtl="0">
              <a:spcAft>
                <a:spcPts val="600"/>
              </a:spcAft>
              <a:buFont typeface="Wingdings" panose="05000000000000000000" pitchFamily="2" charset="2"/>
              <a:buChar char="§"/>
              <a:defRPr/>
            </a:pPr>
            <a:r>
              <a:rPr lang="x-none" sz="2200" dirty="0">
                <a:cs typeface="Arial" panose="020B0604020202020204" pitchFamily="34" charset="0"/>
              </a:rPr>
              <a:t>Kev kho ko taw li ib txwm feem ntau thiab cov cuab yeej txhawb pab rau ko taw feem ntau</a:t>
            </a:r>
          </a:p>
          <a:p>
            <a:pPr marL="342900" indent="-342900" rtl="0">
              <a:spcAft>
                <a:spcPts val="600"/>
              </a:spcAft>
              <a:buFont typeface="Wingdings" panose="05000000000000000000" pitchFamily="2" charset="2"/>
              <a:buChar char="§"/>
              <a:defRPr/>
            </a:pPr>
            <a:r>
              <a:rPr lang="x-none" sz="2200" dirty="0">
                <a:cs typeface="Arial" panose="020B0604020202020204" pitchFamily="34" charset="0"/>
              </a:rPr>
              <a:t>Kev saib xyuas qhov muag li ib txwm thiab cov tsom qhov muag feem ntau</a:t>
            </a:r>
          </a:p>
          <a:p>
            <a:pPr marL="342900" indent="-342900" rtl="0">
              <a:spcAft>
                <a:spcPts val="600"/>
              </a:spcAft>
              <a:buFont typeface="Wingdings" panose="05000000000000000000" pitchFamily="2" charset="2"/>
              <a:buChar char="§"/>
              <a:defRPr/>
            </a:pPr>
            <a:r>
              <a:rPr lang="x-none" sz="2200" dirty="0">
                <a:cs typeface="Arial" panose="020B0604020202020204" pitchFamily="34" charset="0"/>
              </a:rPr>
              <a:t>Kev kuaj lub cev raws ib txwm</a:t>
            </a:r>
          </a:p>
        </p:txBody>
      </p:sp>
      <p:sp>
        <p:nvSpPr>
          <p:cNvPr id="7" name="TextBox 6">
            <a:extLst>
              <a:ext uri="{FF2B5EF4-FFF2-40B4-BE49-F238E27FC236}">
                <a16:creationId xmlns:a16="http://schemas.microsoft.com/office/drawing/2014/main" id="{55249A90-DC50-493C-BDA0-D1026DEDAE22}"/>
              </a:ext>
            </a:extLst>
          </p:cNvPr>
          <p:cNvSpPr txBox="1"/>
          <p:nvPr/>
        </p:nvSpPr>
        <p:spPr>
          <a:xfrm>
            <a:off x="1477108" y="1107996"/>
            <a:ext cx="10397319" cy="892552"/>
          </a:xfrm>
          <a:prstGeom prst="rect">
            <a:avLst/>
          </a:prstGeom>
          <a:noFill/>
        </p:spPr>
        <p:txBody>
          <a:bodyPr wrap="square" rtlCol="0">
            <a:spAutoFit/>
          </a:bodyPr>
          <a:lstStyle/>
          <a:p>
            <a:pPr rtl="0"/>
            <a:r>
              <a:rPr lang="x-none" sz="2600" b="1" dirty="0">
                <a:latin typeface="Arial" panose="020B0604020202020204" pitchFamily="34" charset="0"/>
                <a:cs typeface="Arial" panose="020B0604020202020204" pitchFamily="34" charset="0"/>
              </a:rPr>
              <a:t>Original Medicare </a:t>
            </a:r>
            <a:r>
              <a:rPr lang="x-none" sz="2600" b="1" i="1" dirty="0">
                <a:latin typeface="Arial" panose="020B0604020202020204" pitchFamily="34" charset="0"/>
                <a:cs typeface="Arial" panose="020B0604020202020204" pitchFamily="34" charset="0"/>
              </a:rPr>
              <a:t>tsis</a:t>
            </a:r>
            <a:r>
              <a:rPr lang="x-none" sz="2600" b="1" dirty="0">
                <a:latin typeface="Arial" panose="020B0604020202020204" pitchFamily="34" charset="0"/>
                <a:cs typeface="Arial" panose="020B0604020202020204" pitchFamily="34" charset="0"/>
              </a:rPr>
              <a:t> them nqi rau cov kev pab cuam los sis cov khoom siv no:</a:t>
            </a:r>
          </a:p>
        </p:txBody>
      </p:sp>
      <p:pic>
        <p:nvPicPr>
          <p:cNvPr id="19" name="Picture 18">
            <a:extLst>
              <a:ext uri="{FF2B5EF4-FFF2-40B4-BE49-F238E27FC236}">
                <a16:creationId xmlns:a16="http://schemas.microsoft.com/office/drawing/2014/main" id="{7C7CDAF8-DE5A-444C-8FBD-B18DF8FAD8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2974" y="2289632"/>
            <a:ext cx="1855304" cy="1614114"/>
          </a:xfrm>
          <a:prstGeom prst="rect">
            <a:avLst/>
          </a:prstGeom>
        </p:spPr>
      </p:pic>
    </p:spTree>
    <p:extLst>
      <p:ext uri="{BB962C8B-B14F-4D97-AF65-F5344CB8AC3E}">
        <p14:creationId xmlns:p14="http://schemas.microsoft.com/office/powerpoint/2010/main" val="352516993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53184AAD-3166-402F-847D-135E787639D0}"/>
              </a:ext>
            </a:extLst>
          </p:cNvPr>
          <p:cNvSpPr>
            <a:spLocks noGrp="1"/>
          </p:cNvSpPr>
          <p:nvPr>
            <p:ph type="sldNum" sz="quarter" idx="12"/>
          </p:nvPr>
        </p:nvSpPr>
        <p:spPr/>
        <p:txBody>
          <a:bodyPr rtlCol="0"/>
          <a:lstStyle/>
          <a:p>
            <a:pPr rtl="0"/>
            <a:fld id="{844A7B69-93E2-4D34-896D-EFDD7F03AB74}" type="slidenum">
              <a:rPr lang="en-US" smtClean="0"/>
              <a:t>37</a:t>
            </a:fld>
            <a:endParaRPr lang="en-US"/>
          </a:p>
        </p:txBody>
      </p:sp>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rtl="0"/>
            <a:endParaRPr lang="en-US" sz="1400" dirty="0">
              <a:solidFill>
                <a:schemeClr val="bg1"/>
              </a:solidFill>
              <a:latin typeface="Arial" panose="020B0604020202020204" pitchFamily="34" charset="0"/>
              <a:cs typeface="Arial" panose="020B0604020202020204" pitchFamily="34" charset="0"/>
            </a:endParaRPr>
          </a:p>
          <a:p>
            <a:pPr algn="ctr" rtl="0"/>
            <a:r>
              <a:rPr lang="x-none" sz="4000">
                <a:solidFill>
                  <a:schemeClr val="bg1"/>
                </a:solidFill>
                <a:latin typeface="Arial" panose="020B0604020202020204" pitchFamily="34" charset="0"/>
                <a:cs typeface="Arial" panose="020B0604020202020204" pitchFamily="34" charset="0"/>
              </a:rPr>
              <a:t>Original Medicare</a:t>
            </a:r>
          </a:p>
          <a:p>
            <a:pPr algn="ctr" rtl="0"/>
            <a:endParaRPr lang="en-US" sz="1200" dirty="0">
              <a:solidFill>
                <a:schemeClr val="bg1"/>
              </a:solidFill>
              <a:latin typeface="Arial" panose="020B0604020202020204" pitchFamily="34" charset="0"/>
              <a:cs typeface="Arial" panose="020B0604020202020204" pitchFamily="34" charset="0"/>
            </a:endParaRPr>
          </a:p>
        </p:txBody>
      </p:sp>
      <p:pic>
        <p:nvPicPr>
          <p:cNvPr id="7" name="Picture 6" title="Medigap icon">
            <a:extLst>
              <a:ext uri="{FF2B5EF4-FFF2-40B4-BE49-F238E27FC236}">
                <a16:creationId xmlns:a16="http://schemas.microsoft.com/office/drawing/2014/main" id="{8530AC6D-E5AF-4B08-A53C-D28357A9BE1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91762" y="3409009"/>
            <a:ext cx="1208475" cy="1042865"/>
          </a:xfrm>
          <a:prstGeom prst="rect">
            <a:avLst/>
          </a:prstGeom>
        </p:spPr>
      </p:pic>
      <p:sp>
        <p:nvSpPr>
          <p:cNvPr id="3" name="Rectangle 2">
            <a:extLst>
              <a:ext uri="{FF2B5EF4-FFF2-40B4-BE49-F238E27FC236}">
                <a16:creationId xmlns:a16="http://schemas.microsoft.com/office/drawing/2014/main" id="{F98DD7C9-BA3D-4AC3-9258-F0E3A273BE27}"/>
              </a:ext>
            </a:extLst>
          </p:cNvPr>
          <p:cNvSpPr/>
          <p:nvPr/>
        </p:nvSpPr>
        <p:spPr>
          <a:xfrm>
            <a:off x="4038600" y="2366141"/>
            <a:ext cx="4365298" cy="646331"/>
          </a:xfrm>
          <a:prstGeom prst="rect">
            <a:avLst/>
          </a:prstGeom>
        </p:spPr>
        <p:txBody>
          <a:bodyPr wrap="none" rtlCol="0">
            <a:spAutoFit/>
          </a:bodyPr>
          <a:lstStyle/>
          <a:p>
            <a:pPr rtl="0"/>
            <a:r>
              <a:rPr lang="x-none" sz="3600" b="1">
                <a:latin typeface="Arial" panose="020B0604020202020204" pitchFamily="34" charset="0"/>
                <a:cs typeface="Arial" panose="020B0604020202020204" pitchFamily="34" charset="0"/>
              </a:rPr>
              <a:t>Kev Tuav Pov Hwm Medigap</a:t>
            </a:r>
          </a:p>
        </p:txBody>
      </p:sp>
    </p:spTree>
    <p:extLst>
      <p:ext uri="{BB962C8B-B14F-4D97-AF65-F5344CB8AC3E}">
        <p14:creationId xmlns:p14="http://schemas.microsoft.com/office/powerpoint/2010/main" val="296756839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53184AAD-3166-402F-847D-135E787639D0}"/>
              </a:ext>
            </a:extLst>
          </p:cNvPr>
          <p:cNvSpPr>
            <a:spLocks noGrp="1"/>
          </p:cNvSpPr>
          <p:nvPr>
            <p:ph type="sldNum" sz="quarter" idx="12"/>
          </p:nvPr>
        </p:nvSpPr>
        <p:spPr/>
        <p:txBody>
          <a:bodyPr rtlCol="0"/>
          <a:lstStyle/>
          <a:p>
            <a:pPr rtl="0"/>
            <a:fld id="{844A7B69-93E2-4D34-896D-EFDD7F03AB74}" type="slidenum">
              <a:rPr lang="en-US" smtClean="0"/>
              <a:t>38</a:t>
            </a:fld>
            <a:endParaRPr lang="en-US"/>
          </a:p>
        </p:txBody>
      </p:sp>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rtl="0"/>
            <a:endParaRPr lang="en-US" sz="1400" dirty="0">
              <a:solidFill>
                <a:schemeClr val="bg1"/>
              </a:solidFill>
              <a:latin typeface="Arial" panose="020B0604020202020204" pitchFamily="34" charset="0"/>
              <a:cs typeface="Arial" panose="020B0604020202020204" pitchFamily="34" charset="0"/>
            </a:endParaRPr>
          </a:p>
          <a:p>
            <a:pPr algn="ctr" rtl="0"/>
            <a:r>
              <a:rPr lang="x-none" sz="4000">
                <a:solidFill>
                  <a:schemeClr val="bg1"/>
                </a:solidFill>
                <a:latin typeface="Arial" panose="020B0604020202020204" pitchFamily="34" charset="0"/>
                <a:cs typeface="Arial" panose="020B0604020202020204" pitchFamily="34" charset="0"/>
              </a:rPr>
              <a:t>Kev Tuav Pov Hwm Ntxiv (Medigap) Rau Medicare</a:t>
            </a:r>
          </a:p>
          <a:p>
            <a:pPr algn="ctr" rtl="0"/>
            <a:endParaRPr lang="en-US" sz="1200" dirty="0">
              <a:solidFill>
                <a:schemeClr val="bg1"/>
              </a:solidFill>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7289B232-5AFE-4E00-ACB1-61B1F7AA2191}"/>
              </a:ext>
            </a:extLst>
          </p:cNvPr>
          <p:cNvSpPr/>
          <p:nvPr/>
        </p:nvSpPr>
        <p:spPr>
          <a:xfrm>
            <a:off x="2004662" y="1252850"/>
            <a:ext cx="9970461" cy="5740033"/>
          </a:xfrm>
          <a:prstGeom prst="rect">
            <a:avLst/>
          </a:prstGeom>
        </p:spPr>
        <p:txBody>
          <a:bodyPr wrap="square" rtlCol="0">
            <a:spAutoFit/>
          </a:bodyPr>
          <a:lstStyle/>
          <a:p>
            <a:pPr marL="285750" indent="-285750" rtl="0">
              <a:spcAft>
                <a:spcPts val="600"/>
              </a:spcAft>
              <a:buFont typeface="Wingdings" panose="05000000000000000000" pitchFamily="2" charset="2"/>
              <a:buChar char="§"/>
              <a:defRPr/>
            </a:pPr>
            <a:r>
              <a:rPr lang="x-none" sz="2200" dirty="0">
                <a:latin typeface="Calibri" panose="020F0502020204030204" pitchFamily="34" charset="0"/>
                <a:cs typeface="Calibri" panose="020F0502020204030204" pitchFamily="34" charset="0"/>
              </a:rPr>
              <a:t>Kev tuav pov hwm ntiag tug txhawm rau ntxiv rau </a:t>
            </a:r>
            <a:r>
              <a:rPr lang="x-none" sz="2200" b="1" dirty="0">
                <a:latin typeface="Calibri" panose="020F0502020204030204" pitchFamily="34" charset="0"/>
                <a:cs typeface="Calibri" panose="020F0502020204030204" pitchFamily="34" charset="0"/>
              </a:rPr>
              <a:t>Original Medicare. </a:t>
            </a:r>
            <a:r>
              <a:rPr lang="x-none" sz="2200" dirty="0">
                <a:latin typeface="Calibri" panose="020F0502020204030204" pitchFamily="34" charset="0"/>
                <a:cs typeface="Calibri" panose="020F0502020204030204" pitchFamily="34" charset="0"/>
              </a:rPr>
              <a:t>Tau txais kev pom zoo thiab kev tswj los ntawm WI Tus Thawj Saib Xyuas Kev Tuav Pov Hwm.</a:t>
            </a:r>
          </a:p>
          <a:p>
            <a:pPr marL="285750" indent="-285750" rtl="0">
              <a:buFont typeface="Wingdings" panose="05000000000000000000" pitchFamily="2" charset="2"/>
              <a:buChar char="§"/>
              <a:defRPr/>
            </a:pPr>
            <a:r>
              <a:rPr lang="x-none" sz="2200" dirty="0">
                <a:latin typeface="Calibri" panose="020F0502020204030204" pitchFamily="34" charset="0"/>
                <a:cs typeface="Calibri" panose="020F0502020204030204" pitchFamily="34" charset="0"/>
              </a:rPr>
              <a:t>Pab them qee cov nqi kho mob uas Original Medicare tsis them. </a:t>
            </a:r>
            <a:endParaRPr lang="en-US" altLang="en-US" sz="2200" dirty="0">
              <a:latin typeface="Calibri" panose="020F0502020204030204" pitchFamily="34" charset="0"/>
              <a:cs typeface="Calibri" panose="020F0502020204030204" pitchFamily="34" charset="0"/>
            </a:endParaRPr>
          </a:p>
          <a:p>
            <a:pPr marL="285750" indent="-285750" rtl="0">
              <a:lnSpc>
                <a:spcPct val="150000"/>
              </a:lnSpc>
              <a:buFont typeface="Wingdings" panose="05000000000000000000" pitchFamily="2" charset="2"/>
              <a:buChar char="§"/>
              <a:defRPr/>
            </a:pPr>
            <a:r>
              <a:rPr lang="x-none" sz="2200" dirty="0">
                <a:latin typeface="Calibri" panose="020F0502020204030204" pitchFamily="34" charset="0"/>
                <a:cs typeface="Calibri" panose="020F0502020204030204" pitchFamily="34" charset="0"/>
              </a:rPr>
              <a:t>Koj yuav tsum muaj Medicare Part A thiab B txhawm rau yuav txoj policy Medigap.</a:t>
            </a:r>
          </a:p>
          <a:p>
            <a:pPr marL="285750" indent="-285750" rtl="0">
              <a:lnSpc>
                <a:spcPct val="150000"/>
              </a:lnSpc>
              <a:buFont typeface="Wingdings" panose="05000000000000000000" pitchFamily="2" charset="2"/>
              <a:buChar char="§"/>
              <a:defRPr/>
            </a:pPr>
            <a:r>
              <a:rPr lang="x-none" sz="2200" dirty="0">
                <a:latin typeface="Calibri" panose="020F0502020204030204" pitchFamily="34" charset="0"/>
                <a:cs typeface="Calibri" panose="020F0502020204030204" pitchFamily="34" charset="0"/>
              </a:rPr>
              <a:t>Koj them tus nqi tuav pov hwm them txhua hli rau txoj policy Medigap</a:t>
            </a:r>
            <a:r>
              <a:rPr lang="x-none" sz="2200" i="1" dirty="0">
                <a:latin typeface="Calibri" panose="020F0502020204030204" pitchFamily="34" charset="0"/>
                <a:cs typeface="Calibri" panose="020F0502020204030204" pitchFamily="34" charset="0"/>
              </a:rPr>
              <a:t>.</a:t>
            </a:r>
          </a:p>
          <a:p>
            <a:pPr marL="742950" lvl="1" indent="-285750" rtl="0">
              <a:buFont typeface="Wingdings" panose="05000000000000000000" pitchFamily="2" charset="2"/>
              <a:buChar char="§"/>
              <a:defRPr/>
            </a:pPr>
            <a:r>
              <a:rPr lang="x-none" sz="2200" dirty="0">
                <a:latin typeface="Calibri" panose="020F0502020204030204" pitchFamily="34" charset="0"/>
                <a:cs typeface="Calibri" panose="020F0502020204030204" pitchFamily="34" charset="0"/>
              </a:rPr>
              <a:t>Cov nqi yuav sib txawv uas yog nce rau ntawm lub tuam txhab tuav pov hwm, cov nyiaj txiaj ntsig kev xaiv uas tau xaiv, tus neeg thov lub hnub nyoog, tus neeg thov qhov chaw nyob.  </a:t>
            </a:r>
          </a:p>
          <a:p>
            <a:pPr marL="742950" lvl="1" indent="-285750" rtl="0">
              <a:spcAft>
                <a:spcPts val="600"/>
              </a:spcAft>
              <a:buFont typeface="Wingdings" panose="05000000000000000000" pitchFamily="2" charset="2"/>
              <a:buChar char="§"/>
              <a:defRPr/>
            </a:pPr>
            <a:r>
              <a:rPr lang="x-none" sz="2200" dirty="0">
                <a:latin typeface="Calibri" panose="020F0502020204030204" pitchFamily="34" charset="0"/>
                <a:cs typeface="Calibri" panose="020F0502020204030204" pitchFamily="34" charset="0"/>
              </a:rPr>
              <a:t>Thaum Medicare them nws feem ntawm cov nqi uas tau txais kev pab them nqi los ntawm Medicare rau cov nqi uas tau txais kev pab them, ces koj txoj policy Medigap mam them nws feem.</a:t>
            </a:r>
            <a:endParaRPr lang="en-US" altLang="en-US" sz="2200" b="1" dirty="0">
              <a:latin typeface="Calibri" panose="020F0502020204030204" pitchFamily="34" charset="0"/>
              <a:cs typeface="Calibri" panose="020F0502020204030204" pitchFamily="34" charset="0"/>
            </a:endParaRPr>
          </a:p>
          <a:p>
            <a:pPr marL="285750" lvl="3" indent="-285750" rtl="0">
              <a:spcAft>
                <a:spcPts val="600"/>
              </a:spcAft>
              <a:buSzPct val="95000"/>
              <a:buFont typeface="Wingdings" panose="05000000000000000000" pitchFamily="2" charset="2"/>
              <a:buChar char="§"/>
              <a:defRPr/>
            </a:pPr>
            <a:r>
              <a:rPr lang="x-none" sz="2200" dirty="0">
                <a:latin typeface="Calibri" panose="020F0502020204030204" pitchFamily="34" charset="0"/>
                <a:cs typeface="Calibri" panose="020F0502020204030204" pitchFamily="34" charset="0"/>
              </a:rPr>
              <a:t>Tsis suav nrog kev pab them nqi cov tshuaj uas muaj daim ntawv yuav tshuaj rau tus neeg mob sab nrauv.</a:t>
            </a:r>
          </a:p>
          <a:p>
            <a:pPr marL="285750" lvl="3" indent="-285750" rtl="0">
              <a:buSzPct val="95000"/>
              <a:buFont typeface="Wingdings" panose="05000000000000000000" pitchFamily="2" charset="2"/>
              <a:buChar char="§"/>
              <a:defRPr/>
            </a:pPr>
            <a:r>
              <a:rPr lang="x-none" sz="2200" dirty="0">
                <a:latin typeface="Calibri" panose="020F0502020204030204" pitchFamily="34" charset="0"/>
                <a:cs typeface="Calibri" panose="020F0502020204030204" pitchFamily="34" charset="0"/>
              </a:rPr>
              <a:t>Tsis tas yuav tshuaj xyuas qhov kev pab them nqi txhua xyoo.</a:t>
            </a:r>
          </a:p>
          <a:p>
            <a:pPr marL="0" lvl="3" rtl="0">
              <a:buSzPct val="95000"/>
              <a:defRPr/>
            </a:pPr>
            <a:endParaRPr lang="en-US" altLang="en-US" sz="2200" dirty="0">
              <a:cs typeface="Arial" panose="020B0604020202020204" pitchFamily="34" charset="0"/>
            </a:endParaRPr>
          </a:p>
        </p:txBody>
      </p:sp>
      <p:pic>
        <p:nvPicPr>
          <p:cNvPr id="7" name="Picture 6" title="Medigap icon">
            <a:extLst>
              <a:ext uri="{FF2B5EF4-FFF2-40B4-BE49-F238E27FC236}">
                <a16:creationId xmlns:a16="http://schemas.microsoft.com/office/drawing/2014/main" id="{8530AC6D-E5AF-4B08-A53C-D28357A9BE1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0663" y="1986127"/>
            <a:ext cx="1208475" cy="1042865"/>
          </a:xfrm>
          <a:prstGeom prst="rect">
            <a:avLst/>
          </a:prstGeom>
        </p:spPr>
      </p:pic>
    </p:spTree>
    <p:extLst>
      <p:ext uri="{BB962C8B-B14F-4D97-AF65-F5344CB8AC3E}">
        <p14:creationId xmlns:p14="http://schemas.microsoft.com/office/powerpoint/2010/main" val="304063795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53184AAD-3166-402F-847D-135E787639D0}"/>
              </a:ext>
            </a:extLst>
          </p:cNvPr>
          <p:cNvSpPr>
            <a:spLocks noGrp="1"/>
          </p:cNvSpPr>
          <p:nvPr>
            <p:ph type="sldNum" sz="quarter" idx="12"/>
          </p:nvPr>
        </p:nvSpPr>
        <p:spPr/>
        <p:txBody>
          <a:bodyPr rtlCol="0"/>
          <a:lstStyle/>
          <a:p>
            <a:pPr rtl="0"/>
            <a:fld id="{844A7B69-93E2-4D34-896D-EFDD7F03AB74}" type="slidenum">
              <a:rPr lang="en-US" smtClean="0"/>
              <a:t>39</a:t>
            </a:fld>
            <a:endParaRPr lang="en-US"/>
          </a:p>
        </p:txBody>
      </p:sp>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rtl="0"/>
            <a:endParaRPr lang="en-US" sz="1400" dirty="0">
              <a:solidFill>
                <a:schemeClr val="bg1"/>
              </a:solidFill>
              <a:latin typeface="Arial" panose="020B0604020202020204" pitchFamily="34" charset="0"/>
              <a:cs typeface="Arial" panose="020B0604020202020204" pitchFamily="34" charset="0"/>
            </a:endParaRPr>
          </a:p>
          <a:p>
            <a:pPr algn="ctr" rtl="0"/>
            <a:r>
              <a:rPr lang="x-none" sz="4000">
                <a:solidFill>
                  <a:schemeClr val="bg1"/>
                </a:solidFill>
                <a:latin typeface="Arial" panose="020B0604020202020204" pitchFamily="34" charset="0"/>
                <a:cs typeface="Arial" panose="020B0604020202020204" pitchFamily="34" charset="0"/>
              </a:rPr>
              <a:t>Kev Tuav Pov Hwm Medigap</a:t>
            </a:r>
          </a:p>
          <a:p>
            <a:pPr algn="ctr" rtl="0"/>
            <a:endParaRPr lang="en-US" sz="1200" dirty="0">
              <a:solidFill>
                <a:schemeClr val="bg1"/>
              </a:solidFill>
              <a:latin typeface="Arial" panose="020B0604020202020204" pitchFamily="34" charset="0"/>
              <a:cs typeface="Arial" panose="020B0604020202020204" pitchFamily="34" charset="0"/>
            </a:endParaRPr>
          </a:p>
        </p:txBody>
      </p:sp>
      <p:pic>
        <p:nvPicPr>
          <p:cNvPr id="7" name="Picture 6" title="Medigap icon">
            <a:extLst>
              <a:ext uri="{FF2B5EF4-FFF2-40B4-BE49-F238E27FC236}">
                <a16:creationId xmlns:a16="http://schemas.microsoft.com/office/drawing/2014/main" id="{8530AC6D-E5AF-4B08-A53C-D28357A9BE1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0663" y="1986127"/>
            <a:ext cx="1208475" cy="1042865"/>
          </a:xfrm>
          <a:prstGeom prst="rect">
            <a:avLst/>
          </a:prstGeom>
        </p:spPr>
      </p:pic>
      <p:sp>
        <p:nvSpPr>
          <p:cNvPr id="3" name="Rectangle 2">
            <a:extLst>
              <a:ext uri="{FF2B5EF4-FFF2-40B4-BE49-F238E27FC236}">
                <a16:creationId xmlns:a16="http://schemas.microsoft.com/office/drawing/2014/main" id="{02573848-7E0D-4353-8F8A-AF4393DCA081}"/>
              </a:ext>
            </a:extLst>
          </p:cNvPr>
          <p:cNvSpPr/>
          <p:nvPr/>
        </p:nvSpPr>
        <p:spPr>
          <a:xfrm>
            <a:off x="3564040" y="1164076"/>
            <a:ext cx="5062331" cy="584775"/>
          </a:xfrm>
          <a:prstGeom prst="rect">
            <a:avLst/>
          </a:prstGeom>
        </p:spPr>
        <p:txBody>
          <a:bodyPr wrap="square" rtlCol="0">
            <a:spAutoFit/>
          </a:bodyPr>
          <a:lstStyle/>
          <a:p>
            <a:pPr rtl="0"/>
            <a:r>
              <a:rPr lang="x-none" sz="3200" b="1">
                <a:latin typeface="Arial" panose="020B0604020202020204" pitchFamily="34" charset="0"/>
                <a:cs typeface="Arial" panose="020B0604020202020204" pitchFamily="34" charset="0"/>
              </a:rPr>
              <a:t>Cov Hom Policy</a:t>
            </a:r>
            <a:endParaRPr lang="en-US" sz="3200" b="1" dirty="0">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82381D4B-C21C-4D40-A5B1-9BD77A71676B}"/>
              </a:ext>
            </a:extLst>
          </p:cNvPr>
          <p:cNvSpPr/>
          <p:nvPr/>
        </p:nvSpPr>
        <p:spPr>
          <a:xfrm>
            <a:off x="1673693" y="1552830"/>
            <a:ext cx="10354183" cy="4801314"/>
          </a:xfrm>
          <a:prstGeom prst="rect">
            <a:avLst/>
          </a:prstGeom>
        </p:spPr>
        <p:txBody>
          <a:bodyPr wrap="square" rtlCol="0">
            <a:spAutoFit/>
          </a:bodyPr>
          <a:lstStyle/>
          <a:p>
            <a:pPr marL="800100" lvl="1" indent="-342900" rtl="0">
              <a:spcAft>
                <a:spcPts val="600"/>
              </a:spcAft>
              <a:buFont typeface="Wingdings" panose="05000000000000000000" pitchFamily="2" charset="2"/>
              <a:buChar char="§"/>
            </a:pPr>
            <a:r>
              <a:rPr lang="x-none" sz="2400" dirty="0">
                <a:cs typeface="Arial" charset="0"/>
              </a:rPr>
              <a:t>Cov Policy Ntxiv Rau Traditional Medicare</a:t>
            </a:r>
          </a:p>
          <a:p>
            <a:pPr marL="1257300" lvl="2" indent="-342900" rtl="0">
              <a:spcAft>
                <a:spcPts val="600"/>
              </a:spcAft>
              <a:buFont typeface="Wingdings" panose="05000000000000000000" pitchFamily="2" charset="2"/>
              <a:buChar char="§"/>
            </a:pPr>
            <a:r>
              <a:rPr lang="x-none" sz="2200" i="1" dirty="0">
                <a:cs typeface="Arial" charset="0"/>
              </a:rPr>
              <a:t>Lub Hnub Nyoog Tau Txais </a:t>
            </a:r>
            <a:r>
              <a:rPr lang="x-none" sz="2200" dirty="0">
                <a:cs typeface="Arial" charset="0"/>
              </a:rPr>
              <a:t>- Thaum koj muaj hnub nyoog laus zus ces koj cov nqi tuav pov hwm yuav hloov pauv kom raws li koj ncua hnub nyoog thiab cov nqi tuav pov hwm yuav siab dua qub tuaj.*</a:t>
            </a:r>
          </a:p>
          <a:p>
            <a:pPr marL="1257300" lvl="2" indent="-342900" rtl="0">
              <a:spcAft>
                <a:spcPts val="1200"/>
              </a:spcAft>
              <a:buFont typeface="Wingdings" panose="05000000000000000000" pitchFamily="2" charset="2"/>
              <a:buChar char="§"/>
            </a:pPr>
            <a:r>
              <a:rPr lang="x-none" sz="2200" i="1" dirty="0">
                <a:cs typeface="Arial" charset="0"/>
              </a:rPr>
              <a:t>Lub Hnub Nyoog Thaum Tawm Kev Tuav Pov Hwm </a:t>
            </a:r>
            <a:r>
              <a:rPr lang="x-none" sz="2200" dirty="0">
                <a:cs typeface="Arial" charset="0"/>
              </a:rPr>
              <a:t>- Cov nqi tuav pov hwm yog teev raws lub hnub nyoog uas koj muaj thaum koj yuav txoj policy thiab yuav tsis nce ntxiv vim qhov koj laus dua qub tuaj.* Cov nqi tuav pov hwm yuav nce ntxiv rau lwm yam laj thawj. </a:t>
            </a:r>
          </a:p>
          <a:p>
            <a:pPr marL="800100" lvl="1" indent="-342900" rtl="0">
              <a:spcAft>
                <a:spcPts val="1200"/>
              </a:spcAft>
              <a:buFont typeface="Wingdings" panose="05000000000000000000" pitchFamily="2" charset="2"/>
              <a:buChar char="§"/>
            </a:pPr>
            <a:r>
              <a:rPr lang="x-none" sz="2200" dirty="0">
                <a:cs typeface="Arial" charset="0"/>
              </a:rPr>
              <a:t>Cov Policy Ntxiv Rau Tus Nqi Saib Faib Them (tus nqi sib faib them 50% los sis 25%)</a:t>
            </a:r>
          </a:p>
          <a:p>
            <a:pPr marL="800100" lvl="1" indent="-342900" rtl="0">
              <a:spcAft>
                <a:spcPts val="1200"/>
              </a:spcAft>
              <a:buFont typeface="Wingdings" panose="05000000000000000000" pitchFamily="2" charset="2"/>
              <a:buChar char="§"/>
            </a:pPr>
            <a:r>
              <a:rPr lang="x-none" sz="2200" dirty="0">
                <a:cs typeface="Arial" charset="0"/>
              </a:rPr>
              <a:t>Kev Tuav Pov Hwm Ntxiv Rau Medicare Uas Muaj Tus Nqi Yuav Tsum Xub Them Kom Txwm Ua Ntej Siab </a:t>
            </a:r>
          </a:p>
          <a:p>
            <a:pPr marL="800100" lvl="1" indent="-342900" rtl="0">
              <a:buFont typeface="Wingdings" panose="05000000000000000000" pitchFamily="2" charset="2"/>
              <a:buChar char="§"/>
            </a:pPr>
            <a:r>
              <a:rPr lang="x-none" sz="2200" dirty="0">
                <a:cs typeface="Arial" charset="0"/>
              </a:rPr>
              <a:t>Medicare Select  </a:t>
            </a:r>
          </a:p>
        </p:txBody>
      </p:sp>
      <p:sp>
        <p:nvSpPr>
          <p:cNvPr id="10" name="TextBox 9">
            <a:extLst>
              <a:ext uri="{FF2B5EF4-FFF2-40B4-BE49-F238E27FC236}">
                <a16:creationId xmlns:a16="http://schemas.microsoft.com/office/drawing/2014/main" id="{87BA9B50-46F3-4289-B99D-40961AE1A41B}"/>
              </a:ext>
            </a:extLst>
          </p:cNvPr>
          <p:cNvSpPr txBox="1"/>
          <p:nvPr/>
        </p:nvSpPr>
        <p:spPr>
          <a:xfrm>
            <a:off x="1656108" y="6155192"/>
            <a:ext cx="9330388" cy="400110"/>
          </a:xfrm>
          <a:prstGeom prst="rect">
            <a:avLst/>
          </a:prstGeom>
          <a:noFill/>
        </p:spPr>
        <p:txBody>
          <a:bodyPr wrap="square" rtlCol="0">
            <a:spAutoFit/>
          </a:bodyPr>
          <a:lstStyle/>
          <a:p>
            <a:pPr marL="0" lvl="3" rtl="0">
              <a:buSzPct val="95000"/>
              <a:defRPr/>
            </a:pPr>
            <a:r>
              <a:rPr lang="x-none" sz="2000" dirty="0">
                <a:cs typeface="Arial" panose="020B0604020202020204" pitchFamily="34" charset="0"/>
              </a:rPr>
              <a:t>*</a:t>
            </a:r>
            <a:r>
              <a:rPr lang="x-none" sz="2000" i="1" dirty="0">
                <a:cs typeface="Arial" panose="020B0604020202020204" pitchFamily="34" charset="0"/>
              </a:rPr>
              <a:t>Medigap Cov Nqi Tuav Pov Hwm kuj tseem yuav nce siab ntxiv txhua xyoo vim tus nqi kam noj kev haus hloov pauv lawm</a:t>
            </a:r>
            <a:r>
              <a:rPr lang="x-none" sz="1600" i="1" dirty="0"/>
              <a:t>.</a:t>
            </a:r>
          </a:p>
        </p:txBody>
      </p:sp>
    </p:spTree>
    <p:extLst>
      <p:ext uri="{BB962C8B-B14F-4D97-AF65-F5344CB8AC3E}">
        <p14:creationId xmlns:p14="http://schemas.microsoft.com/office/powerpoint/2010/main" val="27539561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rtl="0"/>
            <a:endParaRPr lang="en-US" sz="1400" dirty="0">
              <a:solidFill>
                <a:schemeClr val="bg1"/>
              </a:solidFill>
              <a:latin typeface="Arial" panose="020B0604020202020204" pitchFamily="34" charset="0"/>
              <a:cs typeface="Arial" panose="020B0604020202020204" pitchFamily="34" charset="0"/>
            </a:endParaRPr>
          </a:p>
          <a:p>
            <a:pPr algn="ctr" rtl="0"/>
            <a:r>
              <a:rPr lang="x-none" sz="4000">
                <a:solidFill>
                  <a:schemeClr val="bg1"/>
                </a:solidFill>
                <a:latin typeface="Arial" panose="020B0604020202020204" pitchFamily="34" charset="0"/>
                <a:cs typeface="Arial" panose="020B0604020202020204" pitchFamily="34" charset="0"/>
              </a:rPr>
              <a:t>Zoo Siab Txais Tos rau Medicare </a:t>
            </a:r>
          </a:p>
          <a:p>
            <a:pPr algn="ctr" rtl="0"/>
            <a:endParaRPr lang="en-US" sz="1200" dirty="0">
              <a:solidFill>
                <a:schemeClr val="bg1"/>
              </a:solidFill>
              <a:latin typeface="Arial" panose="020B0604020202020204" pitchFamily="34" charset="0"/>
              <a:cs typeface="Arial" panose="020B0604020202020204" pitchFamily="34" charset="0"/>
            </a:endParaRPr>
          </a:p>
        </p:txBody>
      </p:sp>
      <p:sp>
        <p:nvSpPr>
          <p:cNvPr id="6" name="Slide Number Placeholder 5">
            <a:extLst>
              <a:ext uri="{FF2B5EF4-FFF2-40B4-BE49-F238E27FC236}">
                <a16:creationId xmlns:a16="http://schemas.microsoft.com/office/drawing/2014/main" id="{0716A08E-6E40-457C-9472-1FC40EE8BFEE}"/>
              </a:ext>
            </a:extLst>
          </p:cNvPr>
          <p:cNvSpPr>
            <a:spLocks noGrp="1"/>
          </p:cNvSpPr>
          <p:nvPr>
            <p:ph type="sldNum" sz="quarter" idx="12"/>
          </p:nvPr>
        </p:nvSpPr>
        <p:spPr/>
        <p:txBody>
          <a:bodyPr rtlCol="0"/>
          <a:lstStyle/>
          <a:p>
            <a:pPr rtl="0"/>
            <a:fld id="{844A7B69-93E2-4D34-896D-EFDD7F03AB74}" type="slidenum">
              <a:rPr lang="en-US" smtClean="0"/>
              <a:t>4</a:t>
            </a:fld>
            <a:endParaRPr lang="en-US"/>
          </a:p>
        </p:txBody>
      </p:sp>
      <p:sp>
        <p:nvSpPr>
          <p:cNvPr id="11" name="Subtitle 2">
            <a:extLst>
              <a:ext uri="{FF2B5EF4-FFF2-40B4-BE49-F238E27FC236}">
                <a16:creationId xmlns:a16="http://schemas.microsoft.com/office/drawing/2014/main" id="{8B7A9E30-9C0F-4982-9881-55C979676BB1}"/>
              </a:ext>
            </a:extLst>
          </p:cNvPr>
          <p:cNvSpPr txBox="1">
            <a:spLocks/>
          </p:cNvSpPr>
          <p:nvPr/>
        </p:nvSpPr>
        <p:spPr>
          <a:xfrm>
            <a:off x="518031" y="1897334"/>
            <a:ext cx="5962282" cy="1412521"/>
          </a:xfrm>
          <a:prstGeom prst="rect">
            <a:avLst/>
          </a:prstGeom>
        </p:spPr>
        <p:txBody>
          <a:bodyPr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rtl="0">
              <a:spcAft>
                <a:spcPts val="1800"/>
              </a:spcAft>
              <a:buNone/>
            </a:pPr>
            <a:r>
              <a:rPr lang="x-none" sz="21600" b="1" dirty="0"/>
              <a:t>Ntu 1</a:t>
            </a:r>
          </a:p>
          <a:p>
            <a:pPr marL="0" indent="0" rtl="0">
              <a:buNone/>
            </a:pPr>
            <a:r>
              <a:rPr lang="x-none" sz="14400" dirty="0"/>
              <a:t> Kev Teev Npe Nkag hauv Medicare</a:t>
            </a:r>
          </a:p>
          <a:p>
            <a:pPr marL="0" indent="0" rtl="0">
              <a:buNone/>
            </a:pPr>
            <a:endParaRPr lang="en-US" sz="14400" dirty="0"/>
          </a:p>
        </p:txBody>
      </p:sp>
      <p:pic>
        <p:nvPicPr>
          <p:cNvPr id="3" name="Picture 2">
            <a:extLst>
              <a:ext uri="{FF2B5EF4-FFF2-40B4-BE49-F238E27FC236}">
                <a16:creationId xmlns:a16="http://schemas.microsoft.com/office/drawing/2014/main" id="{AA8C5BEF-85F4-4F11-9A9A-9ADA846AB20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80383" y="1112216"/>
            <a:ext cx="6811617" cy="4633567"/>
          </a:xfrm>
          <a:prstGeom prst="rect">
            <a:avLst/>
          </a:prstGeom>
        </p:spPr>
      </p:pic>
      <p:pic>
        <p:nvPicPr>
          <p:cNvPr id="8" name="Picture 7">
            <a:extLst>
              <a:ext uri="{FF2B5EF4-FFF2-40B4-BE49-F238E27FC236}">
                <a16:creationId xmlns:a16="http://schemas.microsoft.com/office/drawing/2014/main" id="{957667BF-2E53-4E8D-8EA0-084DA4E014A1}"/>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7568" y="5611122"/>
            <a:ext cx="2954044" cy="927789"/>
          </a:xfrm>
          <a:prstGeom prst="rect">
            <a:avLst/>
          </a:prstGeom>
          <a:noFill/>
          <a:ln>
            <a:noFill/>
          </a:ln>
        </p:spPr>
      </p:pic>
    </p:spTree>
    <p:extLst>
      <p:ext uri="{BB962C8B-B14F-4D97-AF65-F5344CB8AC3E}">
        <p14:creationId xmlns:p14="http://schemas.microsoft.com/office/powerpoint/2010/main" val="347502364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53184AAD-3166-402F-847D-135E787639D0}"/>
              </a:ext>
            </a:extLst>
          </p:cNvPr>
          <p:cNvSpPr>
            <a:spLocks noGrp="1"/>
          </p:cNvSpPr>
          <p:nvPr>
            <p:ph type="sldNum" sz="quarter" idx="12"/>
          </p:nvPr>
        </p:nvSpPr>
        <p:spPr/>
        <p:txBody>
          <a:bodyPr rtlCol="0"/>
          <a:lstStyle/>
          <a:p>
            <a:pPr rtl="0"/>
            <a:fld id="{844A7B69-93E2-4D34-896D-EFDD7F03AB74}" type="slidenum">
              <a:rPr lang="en-US" smtClean="0"/>
              <a:t>40</a:t>
            </a:fld>
            <a:endParaRPr lang="en-US"/>
          </a:p>
        </p:txBody>
      </p:sp>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rtl="0"/>
            <a:endParaRPr lang="en-US" sz="1400" dirty="0">
              <a:solidFill>
                <a:schemeClr val="bg1"/>
              </a:solidFill>
              <a:latin typeface="Arial" panose="020B0604020202020204" pitchFamily="34" charset="0"/>
              <a:cs typeface="Arial" panose="020B0604020202020204" pitchFamily="34" charset="0"/>
            </a:endParaRPr>
          </a:p>
          <a:p>
            <a:pPr algn="ctr" rtl="0"/>
            <a:r>
              <a:rPr lang="x-none" sz="4000">
                <a:solidFill>
                  <a:schemeClr val="bg1"/>
                </a:solidFill>
                <a:latin typeface="Arial" panose="020B0604020202020204" pitchFamily="34" charset="0"/>
                <a:cs typeface="Arial" panose="020B0604020202020204" pitchFamily="34" charset="0"/>
              </a:rPr>
              <a:t>Kev Tuav Pov Hwm Medigap</a:t>
            </a:r>
          </a:p>
          <a:p>
            <a:pPr algn="ctr" rtl="0"/>
            <a:endParaRPr lang="en-US" sz="1200" dirty="0">
              <a:solidFill>
                <a:schemeClr val="bg1"/>
              </a:solidFill>
              <a:latin typeface="Arial" panose="020B0604020202020204" pitchFamily="34" charset="0"/>
              <a:cs typeface="Arial" panose="020B0604020202020204" pitchFamily="34" charset="0"/>
            </a:endParaRPr>
          </a:p>
        </p:txBody>
      </p:sp>
      <p:pic>
        <p:nvPicPr>
          <p:cNvPr id="7" name="Picture 6" title="Medigap icon">
            <a:extLst>
              <a:ext uri="{FF2B5EF4-FFF2-40B4-BE49-F238E27FC236}">
                <a16:creationId xmlns:a16="http://schemas.microsoft.com/office/drawing/2014/main" id="{8530AC6D-E5AF-4B08-A53C-D28357A9BE1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0663" y="1986127"/>
            <a:ext cx="1208475" cy="1042865"/>
          </a:xfrm>
          <a:prstGeom prst="rect">
            <a:avLst/>
          </a:prstGeom>
        </p:spPr>
      </p:pic>
      <p:sp>
        <p:nvSpPr>
          <p:cNvPr id="3" name="Rectangle 2">
            <a:extLst>
              <a:ext uri="{FF2B5EF4-FFF2-40B4-BE49-F238E27FC236}">
                <a16:creationId xmlns:a16="http://schemas.microsoft.com/office/drawing/2014/main" id="{5DD0DC83-7224-49E2-99BE-1C58638AC856}"/>
              </a:ext>
            </a:extLst>
          </p:cNvPr>
          <p:cNvSpPr/>
          <p:nvPr/>
        </p:nvSpPr>
        <p:spPr>
          <a:xfrm>
            <a:off x="2039815" y="1107996"/>
            <a:ext cx="10152185" cy="5355312"/>
          </a:xfrm>
          <a:prstGeom prst="rect">
            <a:avLst/>
          </a:prstGeom>
        </p:spPr>
        <p:txBody>
          <a:bodyPr wrap="square" rtlCol="0">
            <a:spAutoFit/>
          </a:bodyPr>
          <a:lstStyle/>
          <a:p>
            <a:pPr marL="571500" indent="-571500" rtl="0">
              <a:buFont typeface="Wingdings" panose="05000000000000000000" pitchFamily="2" charset="2"/>
              <a:buChar char="§"/>
              <a:defRPr/>
            </a:pPr>
            <a:r>
              <a:rPr lang="x-none" sz="2300" b="1" dirty="0">
                <a:cs typeface="Arial" panose="020B0604020202020204" pitchFamily="34" charset="0"/>
              </a:rPr>
              <a:t>Cov Nyiaj Txiaj Ntsig Basic </a:t>
            </a:r>
            <a:r>
              <a:rPr lang="x-none" sz="2300" dirty="0">
                <a:cs typeface="Arial" panose="020B0604020202020204" pitchFamily="34" charset="0"/>
              </a:rPr>
              <a:t>pab them nqi rau:</a:t>
            </a:r>
          </a:p>
          <a:p>
            <a:pPr marL="1028700" lvl="1" indent="-571500" rtl="0">
              <a:buFont typeface="Wingdings" panose="05000000000000000000" pitchFamily="2" charset="2"/>
              <a:buChar char="§"/>
              <a:defRPr/>
            </a:pPr>
            <a:r>
              <a:rPr lang="x-none" sz="2300" dirty="0">
                <a:cs typeface="Arial" panose="020B0604020202020204" pitchFamily="34" charset="0"/>
              </a:rPr>
              <a:t>Cov nqi sib koom them hauv Part A</a:t>
            </a:r>
          </a:p>
          <a:p>
            <a:pPr marL="1028700" lvl="1" indent="-571500" rtl="0">
              <a:buFont typeface="Wingdings" panose="05000000000000000000" pitchFamily="2" charset="2"/>
              <a:buChar char="§"/>
              <a:defRPr/>
            </a:pPr>
            <a:r>
              <a:rPr lang="x-none" sz="2300" dirty="0">
                <a:cs typeface="Arial" panose="020B0604020202020204" pitchFamily="34" charset="0"/>
              </a:rPr>
              <a:t>Tus nqi sib koom tuav pov hwm 20% hauv Part B</a:t>
            </a:r>
          </a:p>
          <a:p>
            <a:pPr marL="1028700" lvl="1" indent="-571500" rtl="0">
              <a:buFont typeface="Wingdings" panose="05000000000000000000" pitchFamily="2" charset="2"/>
              <a:buChar char="§"/>
              <a:defRPr/>
            </a:pPr>
            <a:r>
              <a:rPr lang="x-none" sz="2300" dirty="0">
                <a:cs typeface="Arial" panose="020B0604020202020204" pitchFamily="34" charset="0"/>
              </a:rPr>
              <a:t>Cov hnub kho mob puas siab puas ntsws rau tus neeg mob sab hauv ntxiv</a:t>
            </a:r>
          </a:p>
          <a:p>
            <a:pPr marL="1028700" lvl="1" indent="-571500" rtl="0">
              <a:buFont typeface="Wingdings" panose="05000000000000000000" pitchFamily="2" charset="2"/>
              <a:buChar char="§"/>
              <a:defRPr/>
            </a:pPr>
            <a:r>
              <a:rPr lang="x-none" sz="2300" dirty="0">
                <a:cs typeface="Arial" panose="020B0604020202020204" pitchFamily="34" charset="0"/>
              </a:rPr>
              <a:t>Thawj 3 pints ntshav</a:t>
            </a:r>
          </a:p>
          <a:p>
            <a:pPr marL="1028700" lvl="1" indent="-571500" rtl="0">
              <a:spcAft>
                <a:spcPts val="1200"/>
              </a:spcAft>
              <a:buFont typeface="Wingdings" panose="05000000000000000000" pitchFamily="2" charset="2"/>
              <a:buChar char="§"/>
              <a:defRPr/>
            </a:pPr>
            <a:r>
              <a:rPr lang="x-none" sz="2300" dirty="0">
                <a:cs typeface="Arial" panose="020B0604020202020204" pitchFamily="34" charset="0"/>
              </a:rPr>
              <a:t>Kev mus ntsib kho mob huv hauv tsev 40 zaus.</a:t>
            </a:r>
            <a:endParaRPr lang="en-US" sz="2300" dirty="0">
              <a:cs typeface="Arial" panose="020B0604020202020204" pitchFamily="34" charset="0"/>
            </a:endParaRPr>
          </a:p>
          <a:p>
            <a:pPr marL="457200" indent="-457200" rtl="0">
              <a:spcAft>
                <a:spcPts val="1200"/>
              </a:spcAft>
              <a:buFont typeface="Wingdings" panose="05000000000000000000" pitchFamily="2" charset="2"/>
              <a:buChar char="§"/>
              <a:defRPr/>
            </a:pPr>
            <a:r>
              <a:rPr lang="x-none" sz="2300" b="1" dirty="0">
                <a:cs typeface="Arial" panose="020B0604020202020204" pitchFamily="34" charset="0"/>
              </a:rPr>
              <a:t>Wisconsin Cov Nyiaj Txiaj Ntsig Uas Yuav Tsum Tau Ua: </a:t>
            </a:r>
            <a:br>
              <a:rPr lang="en-US" sz="2300" b="1" dirty="0">
                <a:cs typeface="Arial" panose="020B0604020202020204" pitchFamily="34" charset="0"/>
              </a:rPr>
            </a:br>
            <a:r>
              <a:rPr lang="x-none" sz="2300" dirty="0">
                <a:cs typeface="Arial" panose="020B0604020202020204" pitchFamily="34" charset="0"/>
              </a:rPr>
              <a:t>Pab them qee cov kev pab cuam xais ntxee leeg thiab Lub Chaw Tu Neeg Mob Uas Muaj Qauv Tes Zoo uas tsis yog Medicare 30 hnub,  </a:t>
            </a:r>
            <a:r>
              <a:rPr lang="x-none" sz="2300" i="1" dirty="0">
                <a:cs typeface="Arial" panose="020B0604020202020204" pitchFamily="34" charset="0"/>
              </a:rPr>
              <a:t>(Tsuas yog siv rau cov policy uas tawm nyob rau hauv Wisconsin rau cov neeg nyob hauv Wisconsin.)</a:t>
            </a:r>
          </a:p>
          <a:p>
            <a:pPr marL="457200" indent="-457200" rtl="0">
              <a:spcAft>
                <a:spcPts val="1200"/>
              </a:spcAft>
              <a:buFont typeface="Wingdings" panose="05000000000000000000" pitchFamily="2" charset="2"/>
              <a:buChar char="§"/>
              <a:defRPr/>
            </a:pPr>
            <a:r>
              <a:rPr lang="x-none" sz="2300" dirty="0">
                <a:cs typeface="Arial" panose="020B0604020202020204" pitchFamily="34" charset="0"/>
              </a:rPr>
              <a:t>Saib Lub Chaw Hauj Lwm ntawm Tus Thawj Saib Xyuas Kev Tuav Pov Hwm </a:t>
            </a:r>
            <a:br>
              <a:rPr lang="en-US" sz="2300" dirty="0">
                <a:cs typeface="Arial" panose="020B0604020202020204" pitchFamily="34" charset="0"/>
              </a:rPr>
            </a:br>
            <a:r>
              <a:rPr lang="x-none" sz="2300" dirty="0">
                <a:cs typeface="Arial" panose="020B0604020202020204" pitchFamily="34" charset="0"/>
              </a:rPr>
              <a:t>“</a:t>
            </a:r>
            <a:r>
              <a:rPr lang="x-none" sz="2300" dirty="0">
                <a:cs typeface="Arial" panose="020B0604020202020204" pitchFamily="34" charset="0"/>
                <a:hlinkClick r:id="rId4"/>
              </a:rPr>
              <a:t>WI Lo Lus Qhia Txog Kev Tuav Pov Hwm Kho Mob rau Cov Neeg muaj Medicare</a:t>
            </a:r>
            <a:r>
              <a:rPr lang="x-none" sz="2300" dirty="0">
                <a:cs typeface="Arial" panose="020B0604020202020204" pitchFamily="34" charset="0"/>
              </a:rPr>
              <a:t>” </a:t>
            </a:r>
            <a:br>
              <a:rPr lang="en-US" sz="2300" dirty="0">
                <a:cs typeface="Arial" panose="020B0604020202020204" pitchFamily="34" charset="0"/>
              </a:rPr>
            </a:br>
            <a:r>
              <a:rPr lang="x-none" sz="2300" dirty="0">
                <a:cs typeface="Arial" panose="020B0604020202020204" pitchFamily="34" charset="0"/>
              </a:rPr>
              <a:t>hais txog rau cov ntaub ntawv qhia paub ntau ntxiv.</a:t>
            </a:r>
            <a:endParaRPr lang="en-US" sz="2300" dirty="0"/>
          </a:p>
        </p:txBody>
      </p:sp>
    </p:spTree>
    <p:extLst>
      <p:ext uri="{BB962C8B-B14F-4D97-AF65-F5344CB8AC3E}">
        <p14:creationId xmlns:p14="http://schemas.microsoft.com/office/powerpoint/2010/main" val="313135068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rtl="0"/>
            <a:endParaRPr lang="en-US" sz="1400" dirty="0">
              <a:solidFill>
                <a:schemeClr val="bg1"/>
              </a:solidFill>
              <a:latin typeface="Arial" panose="020B0604020202020204" pitchFamily="34" charset="0"/>
              <a:cs typeface="Arial" panose="020B0604020202020204" pitchFamily="34" charset="0"/>
            </a:endParaRPr>
          </a:p>
          <a:p>
            <a:pPr algn="ctr" rtl="0"/>
            <a:r>
              <a:rPr lang="x-none" sz="4000">
                <a:solidFill>
                  <a:schemeClr val="bg1"/>
                </a:solidFill>
                <a:latin typeface="Arial" panose="020B0604020202020204" pitchFamily="34" charset="0"/>
                <a:cs typeface="Arial" panose="020B0604020202020204" pitchFamily="34" charset="0"/>
              </a:rPr>
              <a:t>Kev Tuav Pov Hwm Medigap</a:t>
            </a:r>
          </a:p>
          <a:p>
            <a:pPr algn="ctr" rtl="0"/>
            <a:endParaRPr lang="en-US" sz="1200" dirty="0">
              <a:solidFill>
                <a:schemeClr val="bg1"/>
              </a:solidFill>
              <a:latin typeface="Arial" panose="020B0604020202020204" pitchFamily="34" charset="0"/>
              <a:cs typeface="Arial" panose="020B0604020202020204" pitchFamily="34" charset="0"/>
            </a:endParaRPr>
          </a:p>
        </p:txBody>
      </p:sp>
      <p:pic>
        <p:nvPicPr>
          <p:cNvPr id="7" name="Picture 6" title="Medigap icon">
            <a:extLst>
              <a:ext uri="{FF2B5EF4-FFF2-40B4-BE49-F238E27FC236}">
                <a16:creationId xmlns:a16="http://schemas.microsoft.com/office/drawing/2014/main" id="{8530AC6D-E5AF-4B08-A53C-D28357A9BE1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0663" y="1986127"/>
            <a:ext cx="1208475" cy="1042865"/>
          </a:xfrm>
          <a:prstGeom prst="rect">
            <a:avLst/>
          </a:prstGeom>
        </p:spPr>
      </p:pic>
      <p:sp>
        <p:nvSpPr>
          <p:cNvPr id="2" name="Rectangle 1">
            <a:extLst>
              <a:ext uri="{FF2B5EF4-FFF2-40B4-BE49-F238E27FC236}">
                <a16:creationId xmlns:a16="http://schemas.microsoft.com/office/drawing/2014/main" id="{2D178642-0688-413B-AAFB-7D292AE60FBA}"/>
              </a:ext>
            </a:extLst>
          </p:cNvPr>
          <p:cNvSpPr/>
          <p:nvPr/>
        </p:nvSpPr>
        <p:spPr>
          <a:xfrm>
            <a:off x="2206194" y="1193673"/>
            <a:ext cx="9142246" cy="1077218"/>
          </a:xfrm>
          <a:prstGeom prst="rect">
            <a:avLst/>
          </a:prstGeom>
        </p:spPr>
        <p:txBody>
          <a:bodyPr wrap="none" rtlCol="0">
            <a:spAutoFit/>
          </a:bodyPr>
          <a:lstStyle/>
          <a:p>
            <a:pPr rtl="0"/>
            <a:r>
              <a:rPr lang="x-none" sz="3200" b="1" dirty="0">
                <a:latin typeface="Arial" panose="020B0604020202020204" pitchFamily="34" charset="0"/>
                <a:cs typeface="Arial" panose="020B0604020202020204" pitchFamily="34" charset="0"/>
              </a:rPr>
              <a:t>Cov Ntawv Tuav Pov Hwm Ntxiv Uas Xaiv Tau </a:t>
            </a:r>
            <a:endParaRPr lang="hu-HU" sz="3200" b="1" dirty="0">
              <a:latin typeface="Arial" panose="020B0604020202020204" pitchFamily="34" charset="0"/>
              <a:cs typeface="Arial" panose="020B0604020202020204" pitchFamily="34" charset="0"/>
            </a:endParaRPr>
          </a:p>
          <a:p>
            <a:pPr rtl="0"/>
            <a:r>
              <a:rPr lang="x-none" sz="3200" b="1" dirty="0">
                <a:latin typeface="Arial" panose="020B0604020202020204" pitchFamily="34" charset="0"/>
                <a:cs typeface="Arial" panose="020B0604020202020204" pitchFamily="34" charset="0"/>
              </a:rPr>
              <a:t>(Cov Nyiaj Txiaj Ntsig):</a:t>
            </a:r>
            <a:endParaRPr lang="en-US" sz="3200" b="1" dirty="0">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05AFC34B-92DA-440C-9722-0457E6366C90}"/>
              </a:ext>
            </a:extLst>
          </p:cNvPr>
          <p:cNvSpPr/>
          <p:nvPr/>
        </p:nvSpPr>
        <p:spPr>
          <a:xfrm>
            <a:off x="2003994" y="2281914"/>
            <a:ext cx="10188006" cy="4585871"/>
          </a:xfrm>
          <a:prstGeom prst="rect">
            <a:avLst/>
          </a:prstGeom>
        </p:spPr>
        <p:txBody>
          <a:bodyPr wrap="square" rtlCol="0">
            <a:spAutoFit/>
          </a:bodyPr>
          <a:lstStyle/>
          <a:p>
            <a:pPr marL="342900" indent="-342900" rtl="0">
              <a:spcAft>
                <a:spcPts val="600"/>
              </a:spcAft>
              <a:buFont typeface="Wingdings" panose="05000000000000000000" pitchFamily="2" charset="2"/>
              <a:buChar char="§"/>
              <a:defRPr/>
            </a:pPr>
            <a:r>
              <a:rPr lang="x-none" sz="2400" dirty="0"/>
              <a:t>Tus Nqi Yuav Tsum Xub Them Kom Txwm Ua Ntej hauv Part A (los sis Tus Nqi Yuav Tsum Xub Them Kom Txwm Ua Ntej 50% hauv Part A)</a:t>
            </a:r>
          </a:p>
          <a:p>
            <a:pPr marL="342900" indent="-342900" rtl="0">
              <a:spcAft>
                <a:spcPts val="600"/>
              </a:spcAft>
              <a:buFont typeface="Wingdings" panose="05000000000000000000" pitchFamily="2" charset="2"/>
              <a:buChar char="§"/>
              <a:defRPr/>
            </a:pPr>
            <a:r>
              <a:rPr lang="x-none" sz="2400" dirty="0"/>
              <a:t>Tus Nqi Yuav Tsum Xub Them Kom Txwm Ua Ntej hauv Part B*</a:t>
            </a:r>
            <a:endParaRPr lang="en-US" sz="2400" dirty="0">
              <a:solidFill>
                <a:srgbClr val="FF0000"/>
              </a:solidFill>
            </a:endParaRPr>
          </a:p>
          <a:p>
            <a:pPr marL="342900" indent="-342900" rtl="0">
              <a:spcAft>
                <a:spcPts val="600"/>
              </a:spcAft>
              <a:buFont typeface="Wingdings" panose="05000000000000000000" pitchFamily="2" charset="2"/>
              <a:buChar char="§"/>
              <a:defRPr/>
            </a:pPr>
            <a:r>
              <a:rPr lang="x-none" sz="2400" dirty="0"/>
              <a:t>Qhov Nqi Sib Koom Them/Qhov Nqi Sib Koom Tuav Pov Hwm hauv Part B (luv cov nqi tuav pov hwm)</a:t>
            </a:r>
          </a:p>
          <a:p>
            <a:pPr marL="342900" indent="-342900" rtl="0">
              <a:spcAft>
                <a:spcPts val="600"/>
              </a:spcAft>
              <a:buFont typeface="Wingdings" panose="05000000000000000000" pitchFamily="2" charset="2"/>
              <a:buChar char="§"/>
              <a:defRPr/>
            </a:pPr>
            <a:r>
              <a:rPr lang="x-none" sz="2400" dirty="0"/>
              <a:t>Cov Nqi Tshaj hauv Part B</a:t>
            </a:r>
          </a:p>
          <a:p>
            <a:pPr marL="342900" indent="-342900" rtl="0">
              <a:spcAft>
                <a:spcPts val="600"/>
              </a:spcAft>
              <a:buFont typeface="Wingdings" panose="05000000000000000000" pitchFamily="2" charset="2"/>
              <a:buChar char="§"/>
              <a:defRPr/>
            </a:pPr>
            <a:r>
              <a:rPr lang="x-none" sz="2400" dirty="0"/>
              <a:t>Kev Kho Mob Hauv Tsev Ntau Ntxiv </a:t>
            </a:r>
          </a:p>
          <a:p>
            <a:pPr marL="342900" indent="-342900" rtl="0">
              <a:spcAft>
                <a:spcPts val="1800"/>
              </a:spcAft>
              <a:buFont typeface="Wingdings" panose="05000000000000000000" pitchFamily="2" charset="2"/>
              <a:buChar char="§"/>
              <a:defRPr/>
            </a:pPr>
            <a:r>
              <a:rPr lang="x-none" sz="2400" dirty="0"/>
              <a:t>Kev Muaj Xwm Txheej Ti Tes Ti Taw Thaum Mus Ntoj Ncig Txawv Teb Chaws </a:t>
            </a:r>
          </a:p>
          <a:p>
            <a:pPr rtl="0">
              <a:spcAft>
                <a:spcPts val="600"/>
              </a:spcAft>
              <a:defRPr/>
            </a:pPr>
            <a:r>
              <a:rPr lang="x-none" sz="2000" i="1" dirty="0"/>
              <a:t>*Nyob rau Lub Ib Hlis Tim 1, 2020, daim ntawv tuav pov hwm ntxiv rau Tus Nqi Yuav Tsum Xub Them Kom Txwm Ua Ntej hauv Part B yuav tsis yog kev xaiv rau cov neeg uas muaj cai tsim nyog tau txais Medicare tshiab txuas ntxiv mus lawm. </a:t>
            </a:r>
          </a:p>
        </p:txBody>
      </p:sp>
      <p:sp>
        <p:nvSpPr>
          <p:cNvPr id="9" name="Slide Number Placeholder 8">
            <a:extLst>
              <a:ext uri="{FF2B5EF4-FFF2-40B4-BE49-F238E27FC236}">
                <a16:creationId xmlns:a16="http://schemas.microsoft.com/office/drawing/2014/main" id="{12EDCC9D-16B9-47E8-8349-9C4C6BDA3B1F}"/>
              </a:ext>
            </a:extLst>
          </p:cNvPr>
          <p:cNvSpPr>
            <a:spLocks noGrp="1"/>
          </p:cNvSpPr>
          <p:nvPr>
            <p:ph type="sldNum" sz="quarter" idx="12"/>
          </p:nvPr>
        </p:nvSpPr>
        <p:spPr/>
        <p:txBody>
          <a:bodyPr rtlCol="0"/>
          <a:lstStyle/>
          <a:p>
            <a:pPr rtl="0"/>
            <a:fld id="{844A7B69-93E2-4D34-896D-EFDD7F03AB74}" type="slidenum">
              <a:rPr lang="en-US" smtClean="0"/>
              <a:t>41</a:t>
            </a:fld>
            <a:endParaRPr lang="en-US"/>
          </a:p>
        </p:txBody>
      </p:sp>
    </p:spTree>
    <p:extLst>
      <p:ext uri="{BB962C8B-B14F-4D97-AF65-F5344CB8AC3E}">
        <p14:creationId xmlns:p14="http://schemas.microsoft.com/office/powerpoint/2010/main" val="267750849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53184AAD-3166-402F-847D-135E787639D0}"/>
              </a:ext>
            </a:extLst>
          </p:cNvPr>
          <p:cNvSpPr>
            <a:spLocks noGrp="1"/>
          </p:cNvSpPr>
          <p:nvPr>
            <p:ph type="sldNum" sz="quarter" idx="12"/>
          </p:nvPr>
        </p:nvSpPr>
        <p:spPr/>
        <p:txBody>
          <a:bodyPr rtlCol="0"/>
          <a:lstStyle/>
          <a:p>
            <a:pPr rtl="0"/>
            <a:fld id="{844A7B69-93E2-4D34-896D-EFDD7F03AB74}" type="slidenum">
              <a:rPr lang="en-US" smtClean="0"/>
              <a:t>42</a:t>
            </a:fld>
            <a:endParaRPr lang="en-US"/>
          </a:p>
        </p:txBody>
      </p:sp>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rtl="0"/>
            <a:endParaRPr lang="en-US" sz="1400" dirty="0">
              <a:solidFill>
                <a:schemeClr val="bg1"/>
              </a:solidFill>
              <a:latin typeface="Arial" panose="020B0604020202020204" pitchFamily="34" charset="0"/>
              <a:cs typeface="Arial" panose="020B0604020202020204" pitchFamily="34" charset="0"/>
            </a:endParaRPr>
          </a:p>
          <a:p>
            <a:pPr algn="ctr" rtl="0"/>
            <a:r>
              <a:rPr lang="x-none" sz="4000">
                <a:solidFill>
                  <a:schemeClr val="bg1"/>
                </a:solidFill>
                <a:latin typeface="Arial" panose="020B0604020202020204" pitchFamily="34" charset="0"/>
                <a:cs typeface="Arial" panose="020B0604020202020204" pitchFamily="34" charset="0"/>
              </a:rPr>
              <a:t>Kev Tuav Pov Hwm Medigap</a:t>
            </a:r>
          </a:p>
          <a:p>
            <a:pPr algn="ctr" rtl="0"/>
            <a:endParaRPr lang="en-US" sz="1200" dirty="0">
              <a:solidFill>
                <a:schemeClr val="bg1"/>
              </a:solidFill>
              <a:latin typeface="Arial" panose="020B0604020202020204" pitchFamily="34" charset="0"/>
              <a:cs typeface="Arial" panose="020B0604020202020204" pitchFamily="34" charset="0"/>
            </a:endParaRPr>
          </a:p>
        </p:txBody>
      </p:sp>
      <p:pic>
        <p:nvPicPr>
          <p:cNvPr id="7" name="Picture 6" title="Medigap icon">
            <a:extLst>
              <a:ext uri="{FF2B5EF4-FFF2-40B4-BE49-F238E27FC236}">
                <a16:creationId xmlns:a16="http://schemas.microsoft.com/office/drawing/2014/main" id="{8530AC6D-E5AF-4B08-A53C-D28357A9BE1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0663" y="1986127"/>
            <a:ext cx="1208475" cy="1042865"/>
          </a:xfrm>
          <a:prstGeom prst="rect">
            <a:avLst/>
          </a:prstGeom>
        </p:spPr>
      </p:pic>
      <p:sp>
        <p:nvSpPr>
          <p:cNvPr id="2" name="Rectangle 1">
            <a:extLst>
              <a:ext uri="{FF2B5EF4-FFF2-40B4-BE49-F238E27FC236}">
                <a16:creationId xmlns:a16="http://schemas.microsoft.com/office/drawing/2014/main" id="{FDF57E1A-AB61-43AB-A6D6-D6E76884823B}"/>
              </a:ext>
            </a:extLst>
          </p:cNvPr>
          <p:cNvSpPr/>
          <p:nvPr/>
        </p:nvSpPr>
        <p:spPr>
          <a:xfrm>
            <a:off x="2800206" y="1254674"/>
            <a:ext cx="4350871" cy="584775"/>
          </a:xfrm>
          <a:prstGeom prst="rect">
            <a:avLst/>
          </a:prstGeom>
        </p:spPr>
        <p:txBody>
          <a:bodyPr wrap="none" rtlCol="0">
            <a:spAutoFit/>
          </a:bodyPr>
          <a:lstStyle/>
          <a:p>
            <a:pPr rtl="0"/>
            <a:r>
              <a:rPr lang="x-none" sz="3200" b="1" dirty="0">
                <a:latin typeface="Arial" panose="020B0604020202020204" pitchFamily="34" charset="0"/>
                <a:cs typeface="Arial" panose="020B0604020202020204" pitchFamily="34" charset="0"/>
              </a:rPr>
              <a:t>Cov Kauj Ruam los Yuav Txoj Policy</a:t>
            </a:r>
            <a:endParaRPr lang="en-US" sz="3200" b="1" dirty="0">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B7E7D924-DA45-4F36-A57D-80BC22B2D037}"/>
              </a:ext>
            </a:extLst>
          </p:cNvPr>
          <p:cNvSpPr/>
          <p:nvPr/>
        </p:nvSpPr>
        <p:spPr>
          <a:xfrm>
            <a:off x="2290076" y="1942224"/>
            <a:ext cx="8441635" cy="3600986"/>
          </a:xfrm>
          <a:prstGeom prst="rect">
            <a:avLst/>
          </a:prstGeom>
        </p:spPr>
        <p:txBody>
          <a:bodyPr wrap="square" rtlCol="0">
            <a:spAutoFit/>
          </a:bodyPr>
          <a:lstStyle/>
          <a:p>
            <a:pPr marL="342900" indent="-342900" rtl="0">
              <a:spcAft>
                <a:spcPts val="1200"/>
              </a:spcAft>
              <a:buFont typeface="Wingdings" panose="05000000000000000000" pitchFamily="2" charset="2"/>
              <a:buChar char="§"/>
              <a:defRPr/>
            </a:pPr>
            <a:r>
              <a:rPr lang="x-none" sz="2200" dirty="0"/>
              <a:t>KAUJ RUAM 1:	Txiav txim siab seb cov nyiaj txiaj ntsig twg (cov ntawv tuav pov hwm ntxiv) uas koj xav tau, ces mam txiav txim siab 			seb cov policy Medigap twg ua tau raws li yam koj xav tau.</a:t>
            </a:r>
          </a:p>
          <a:p>
            <a:pPr marL="342900" indent="-342900" rtl="0">
              <a:spcAft>
                <a:spcPts val="1200"/>
              </a:spcAft>
              <a:buFont typeface="Wingdings" panose="05000000000000000000" pitchFamily="2" charset="2"/>
              <a:buChar char="§"/>
              <a:defRPr/>
            </a:pPr>
            <a:r>
              <a:rPr lang="x-none" sz="2200" dirty="0"/>
              <a:t>KAUJ RUAM 2: 	Nrhiav seb lub tuam txhab tuav pov hwm twg muag cov policy Medigap 			hauv koj lub lav. </a:t>
            </a:r>
          </a:p>
          <a:p>
            <a:pPr marL="342900" indent="-342900" rtl="0">
              <a:spcAft>
                <a:spcPts val="1200"/>
              </a:spcAft>
              <a:buFont typeface="Wingdings" panose="05000000000000000000" pitchFamily="2" charset="2"/>
              <a:buChar char="§"/>
              <a:defRPr/>
            </a:pPr>
            <a:r>
              <a:rPr lang="x-none" sz="2200" dirty="0"/>
              <a:t>KAUJ RUAM 3: 	Hu rau lub tuam txhab tuav pov hwm (los sis tus neeg sawv cev muag kev tuav pov hwm) uas 			muag cov policy Medigap uas koj xav tau thiab 			piv cov nqi.</a:t>
            </a:r>
          </a:p>
          <a:p>
            <a:pPr marL="342900" indent="-342900" rtl="0">
              <a:buFont typeface="Wingdings" panose="05000000000000000000" pitchFamily="2" charset="2"/>
              <a:buChar char="§"/>
              <a:defRPr/>
            </a:pPr>
            <a:r>
              <a:rPr lang="x-none" sz="2200" dirty="0"/>
              <a:t>KAUJ RUAM 4:	Yuav txoj policy Medigap. </a:t>
            </a:r>
          </a:p>
          <a:p>
            <a:pPr marL="342900" indent="-342900" rtl="0">
              <a:buFont typeface="Wingdings" panose="05000000000000000000" pitchFamily="2" charset="2"/>
              <a:buChar char="§"/>
              <a:defRPr/>
            </a:pPr>
            <a:endParaRPr lang="en-US" sz="2200" dirty="0"/>
          </a:p>
        </p:txBody>
      </p:sp>
    </p:spTree>
    <p:extLst>
      <p:ext uri="{BB962C8B-B14F-4D97-AF65-F5344CB8AC3E}">
        <p14:creationId xmlns:p14="http://schemas.microsoft.com/office/powerpoint/2010/main" val="154915112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53184AAD-3166-402F-847D-135E787639D0}"/>
              </a:ext>
            </a:extLst>
          </p:cNvPr>
          <p:cNvSpPr>
            <a:spLocks noGrp="1"/>
          </p:cNvSpPr>
          <p:nvPr>
            <p:ph type="sldNum" sz="quarter" idx="12"/>
          </p:nvPr>
        </p:nvSpPr>
        <p:spPr/>
        <p:txBody>
          <a:bodyPr rtlCol="0"/>
          <a:lstStyle/>
          <a:p>
            <a:pPr rtl="0"/>
            <a:fld id="{844A7B69-93E2-4D34-896D-EFDD7F03AB74}" type="slidenum">
              <a:rPr lang="en-US" smtClean="0"/>
              <a:t>43</a:t>
            </a:fld>
            <a:endParaRPr lang="en-US"/>
          </a:p>
        </p:txBody>
      </p:sp>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rtl="0"/>
            <a:endParaRPr lang="en-US" sz="1400" dirty="0">
              <a:solidFill>
                <a:schemeClr val="bg1"/>
              </a:solidFill>
              <a:latin typeface="Arial" panose="020B0604020202020204" pitchFamily="34" charset="0"/>
              <a:cs typeface="Arial" panose="020B0604020202020204" pitchFamily="34" charset="0"/>
            </a:endParaRPr>
          </a:p>
          <a:p>
            <a:pPr algn="ctr" rtl="0"/>
            <a:r>
              <a:rPr lang="x-none" sz="4000">
                <a:solidFill>
                  <a:schemeClr val="bg1"/>
                </a:solidFill>
                <a:latin typeface="Arial" panose="020B0604020202020204" pitchFamily="34" charset="0"/>
                <a:cs typeface="Arial" panose="020B0604020202020204" pitchFamily="34" charset="0"/>
              </a:rPr>
              <a:t>Kev Tuav Pov Hwm Medigap</a:t>
            </a:r>
          </a:p>
          <a:p>
            <a:pPr algn="ctr" rtl="0"/>
            <a:endParaRPr lang="en-US" sz="1200" dirty="0">
              <a:solidFill>
                <a:schemeClr val="bg1"/>
              </a:solidFill>
              <a:latin typeface="Arial" panose="020B0604020202020204" pitchFamily="34" charset="0"/>
              <a:cs typeface="Arial" panose="020B0604020202020204" pitchFamily="34" charset="0"/>
            </a:endParaRPr>
          </a:p>
        </p:txBody>
      </p:sp>
      <p:pic>
        <p:nvPicPr>
          <p:cNvPr id="7" name="Picture 6" title="Medigap icon">
            <a:extLst>
              <a:ext uri="{FF2B5EF4-FFF2-40B4-BE49-F238E27FC236}">
                <a16:creationId xmlns:a16="http://schemas.microsoft.com/office/drawing/2014/main" id="{8530AC6D-E5AF-4B08-A53C-D28357A9BE1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0663" y="1986127"/>
            <a:ext cx="1208475" cy="1042865"/>
          </a:xfrm>
          <a:prstGeom prst="rect">
            <a:avLst/>
          </a:prstGeom>
        </p:spPr>
      </p:pic>
      <p:sp>
        <p:nvSpPr>
          <p:cNvPr id="2" name="Rectangle 1">
            <a:extLst>
              <a:ext uri="{FF2B5EF4-FFF2-40B4-BE49-F238E27FC236}">
                <a16:creationId xmlns:a16="http://schemas.microsoft.com/office/drawing/2014/main" id="{536A8B2A-E543-48DD-8742-9C35993B988C}"/>
              </a:ext>
            </a:extLst>
          </p:cNvPr>
          <p:cNvSpPr/>
          <p:nvPr/>
        </p:nvSpPr>
        <p:spPr>
          <a:xfrm>
            <a:off x="881915" y="1207525"/>
            <a:ext cx="6700232" cy="538609"/>
          </a:xfrm>
          <a:prstGeom prst="rect">
            <a:avLst/>
          </a:prstGeom>
        </p:spPr>
        <p:txBody>
          <a:bodyPr wrap="none" rtlCol="0">
            <a:spAutoFit/>
          </a:bodyPr>
          <a:lstStyle/>
          <a:p>
            <a:pPr rtl="0"/>
            <a:r>
              <a:rPr lang="x-none" sz="2900" b="1">
                <a:latin typeface="Arial" panose="020B0604020202020204" pitchFamily="34" charset="0"/>
                <a:cs typeface="Arial" panose="020B0604020202020204" pitchFamily="34" charset="0"/>
              </a:rPr>
              <a:t>Lub Sij Hawm Uas Koj Tuaj Yeem Yuav Txoj Policy Medigap</a:t>
            </a:r>
          </a:p>
        </p:txBody>
      </p:sp>
      <p:sp>
        <p:nvSpPr>
          <p:cNvPr id="3" name="Rectangle 2">
            <a:extLst>
              <a:ext uri="{FF2B5EF4-FFF2-40B4-BE49-F238E27FC236}">
                <a16:creationId xmlns:a16="http://schemas.microsoft.com/office/drawing/2014/main" id="{172B04E8-40A3-4072-BB2C-C19056BAC799}"/>
              </a:ext>
            </a:extLst>
          </p:cNvPr>
          <p:cNvSpPr/>
          <p:nvPr/>
        </p:nvSpPr>
        <p:spPr>
          <a:xfrm>
            <a:off x="2289544" y="1730435"/>
            <a:ext cx="9474564" cy="1523494"/>
          </a:xfrm>
          <a:prstGeom prst="rect">
            <a:avLst/>
          </a:prstGeom>
        </p:spPr>
        <p:txBody>
          <a:bodyPr wrap="square" rtlCol="0">
            <a:spAutoFit/>
          </a:bodyPr>
          <a:lstStyle/>
          <a:p>
            <a:pPr marL="285750" indent="-285750" rtl="0">
              <a:spcAft>
                <a:spcPts val="600"/>
              </a:spcAft>
              <a:buFont typeface="Wingdings" panose="05000000000000000000" pitchFamily="2" charset="2"/>
              <a:buChar char="§"/>
              <a:defRPr/>
            </a:pPr>
            <a:r>
              <a:rPr lang="x-none" sz="2200" dirty="0">
                <a:solidFill>
                  <a:srgbClr val="000000"/>
                </a:solidFill>
              </a:rPr>
              <a:t>Koj Ncua Sij Hawm Qhib Teev Npe Nkag </a:t>
            </a:r>
            <a:r>
              <a:rPr lang="x-none" sz="2200" b="1" dirty="0">
                <a:solidFill>
                  <a:srgbClr val="000000"/>
                </a:solidFill>
              </a:rPr>
              <a:t>(OEP) </a:t>
            </a:r>
            <a:r>
              <a:rPr lang="x-none" sz="2200" dirty="0">
                <a:solidFill>
                  <a:srgbClr val="000000"/>
                </a:solidFill>
              </a:rPr>
              <a:t>ib zaug 6 lub hli yuav pib thaum koj muaj 65 xyoos nce mus thiab tau teev npe nkag rau hauv Part B lawm. </a:t>
            </a:r>
          </a:p>
          <a:p>
            <a:pPr marL="285750" indent="-285750" rtl="0">
              <a:buFont typeface="Wingdings" panose="05000000000000000000" pitchFamily="2" charset="2"/>
              <a:buChar char="§"/>
              <a:defRPr/>
            </a:pPr>
            <a:r>
              <a:rPr lang="x-none" sz="2200" dirty="0">
                <a:solidFill>
                  <a:srgbClr val="000000"/>
                </a:solidFill>
              </a:rPr>
              <a:t>Yuav tuaj yeem yuav txoj policy Medigap tau txhua lub sij hawm uas lub tuam txhab tuav pov hwm kam muag rau koj.</a:t>
            </a:r>
          </a:p>
        </p:txBody>
      </p:sp>
      <p:graphicFrame>
        <p:nvGraphicFramePr>
          <p:cNvPr id="8" name="Table 7" title="table showing value in enrolling in Medigap during Medigap OEP">
            <a:extLst>
              <a:ext uri="{FF2B5EF4-FFF2-40B4-BE49-F238E27FC236}">
                <a16:creationId xmlns:a16="http://schemas.microsoft.com/office/drawing/2014/main" id="{8166DF21-5823-44E9-BBFA-77DCC03C299E}"/>
              </a:ext>
            </a:extLst>
          </p:cNvPr>
          <p:cNvGraphicFramePr>
            <a:graphicFrameLocks noGrp="1"/>
          </p:cNvGraphicFramePr>
          <p:nvPr>
            <p:extLst>
              <p:ext uri="{D42A27DB-BD31-4B8C-83A1-F6EECF244321}">
                <p14:modId xmlns:p14="http://schemas.microsoft.com/office/powerpoint/2010/main" val="2806881859"/>
              </p:ext>
            </p:extLst>
          </p:nvPr>
        </p:nvGraphicFramePr>
        <p:xfrm>
          <a:off x="2641416" y="3184525"/>
          <a:ext cx="7997088" cy="3718560"/>
        </p:xfrm>
        <a:graphic>
          <a:graphicData uri="http://schemas.openxmlformats.org/drawingml/2006/table">
            <a:tbl>
              <a:tblPr firstRow="1" bandRow="1">
                <a:tableStyleId>{5C22544A-7EE6-4342-B048-85BDC9FD1C3A}</a:tableStyleId>
              </a:tblPr>
              <a:tblGrid>
                <a:gridCol w="3998544">
                  <a:extLst>
                    <a:ext uri="{9D8B030D-6E8A-4147-A177-3AD203B41FA5}">
                      <a16:colId xmlns:a16="http://schemas.microsoft.com/office/drawing/2014/main" val="20000"/>
                    </a:ext>
                  </a:extLst>
                </a:gridCol>
                <a:gridCol w="3998544">
                  <a:extLst>
                    <a:ext uri="{9D8B030D-6E8A-4147-A177-3AD203B41FA5}">
                      <a16:colId xmlns:a16="http://schemas.microsoft.com/office/drawing/2014/main" val="20001"/>
                    </a:ext>
                  </a:extLst>
                </a:gridCol>
              </a:tblGrid>
              <a:tr h="643419">
                <a:tc>
                  <a:txBody>
                    <a:bodyPr/>
                    <a:lstStyle/>
                    <a:p>
                      <a:pPr algn="ctr" rtl="0"/>
                      <a:r>
                        <a:rPr lang="x-none" sz="2000" dirty="0"/>
                        <a:t>Thaum Nyob Rau Koj Ncua Sij Hawm OEP Rau Medigap</a:t>
                      </a:r>
                      <a:endParaRPr lang="en-US" sz="2000" dirty="0"/>
                    </a:p>
                  </a:txBody>
                  <a:tcPr>
                    <a:solidFill>
                      <a:schemeClr val="tx2"/>
                    </a:solidFill>
                  </a:tcPr>
                </a:tc>
                <a:tc>
                  <a:txBody>
                    <a:bodyPr/>
                    <a:lstStyle/>
                    <a:p>
                      <a:pPr algn="ctr" rtl="0"/>
                      <a:r>
                        <a:rPr lang="x-none" sz="2000" dirty="0"/>
                        <a:t>TSIS Yog Nyob Rau Koj Ncua Sij Hawm OEP Rau Medigap</a:t>
                      </a:r>
                    </a:p>
                  </a:txBody>
                  <a:tcPr>
                    <a:solidFill>
                      <a:schemeClr val="tx2"/>
                    </a:solidFill>
                  </a:tcPr>
                </a:tc>
                <a:extLst>
                  <a:ext uri="{0D108BD9-81ED-4DB2-BD59-A6C34878D82A}">
                    <a16:rowId xmlns:a16="http://schemas.microsoft.com/office/drawing/2014/main" val="10000"/>
                  </a:ext>
                </a:extLst>
              </a:tr>
              <a:tr h="923167">
                <a:tc>
                  <a:txBody>
                    <a:bodyPr/>
                    <a:lstStyle/>
                    <a:p>
                      <a:pPr rtl="0"/>
                      <a:r>
                        <a:rPr lang="x-none" sz="2000"/>
                        <a:t>Lub sij hawm zoo tshaj plaws los mus yuav</a:t>
                      </a:r>
                    </a:p>
                  </a:txBody>
                  <a:tcPr/>
                </a:tc>
                <a:tc>
                  <a:txBody>
                    <a:bodyPr/>
                    <a:lstStyle/>
                    <a:p>
                      <a:pPr rtl="0"/>
                      <a:r>
                        <a:rPr lang="x-none" sz="2000" dirty="0"/>
                        <a:t>Tej zaum yuav muaj ncua sij hawm tos rau cov xwm txheej uas yeej muaj ua ntej lawm</a:t>
                      </a:r>
                      <a:endParaRPr lang="en-US" sz="2000" dirty="0"/>
                    </a:p>
                  </a:txBody>
                  <a:tcPr/>
                </a:tc>
                <a:extLst>
                  <a:ext uri="{0D108BD9-81ED-4DB2-BD59-A6C34878D82A}">
                    <a16:rowId xmlns:a16="http://schemas.microsoft.com/office/drawing/2014/main" val="10001"/>
                  </a:ext>
                </a:extLst>
              </a:tr>
              <a:tr h="363672">
                <a:tc>
                  <a:txBody>
                    <a:bodyPr/>
                    <a:lstStyle/>
                    <a:p>
                      <a:pPr rtl="0"/>
                      <a:r>
                        <a:rPr lang="x-none" sz="2000"/>
                        <a:t>Ncua Sij Hawm Uas Sib Zam Tau</a:t>
                      </a:r>
                    </a:p>
                  </a:txBody>
                  <a:tcPr/>
                </a:tc>
                <a:tc>
                  <a:txBody>
                    <a:bodyPr/>
                    <a:lstStyle/>
                    <a:p>
                      <a:pPr rtl="0"/>
                      <a:r>
                        <a:rPr lang="x-none" sz="2000"/>
                        <a:t>Tej zaum yuav raug nqi siab dua</a:t>
                      </a:r>
                    </a:p>
                  </a:txBody>
                  <a:tcPr/>
                </a:tc>
                <a:extLst>
                  <a:ext uri="{0D108BD9-81ED-4DB2-BD59-A6C34878D82A}">
                    <a16:rowId xmlns:a16="http://schemas.microsoft.com/office/drawing/2014/main" val="10002"/>
                  </a:ext>
                </a:extLst>
              </a:tr>
              <a:tr h="1482662">
                <a:tc>
                  <a:txBody>
                    <a:bodyPr/>
                    <a:lstStyle/>
                    <a:p>
                      <a:pPr rtl="0"/>
                      <a:r>
                        <a:rPr lang="x-none" sz="2000"/>
                        <a:t>Cov tuam txhab yuav tsum muag txhua txoj policy rau koj nyob rau tib tug nqi txawm tias koj muaj qhov xwm txheej uas yeej muaj ua ntej lawm</a:t>
                      </a:r>
                      <a:endParaRPr lang="en-US" sz="2000" dirty="0"/>
                    </a:p>
                  </a:txBody>
                  <a:tcPr/>
                </a:tc>
                <a:tc>
                  <a:txBody>
                    <a:bodyPr/>
                    <a:lstStyle/>
                    <a:p>
                      <a:pPr rtl="0"/>
                      <a:r>
                        <a:rPr lang="x-none" sz="2000" dirty="0"/>
                        <a:t>Cov tuam txhab tuaj yeem tsis lees qhov kev pab them nqi</a:t>
                      </a:r>
                      <a:endParaRPr lang="en-US" sz="2000" dirty="0"/>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31932824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53184AAD-3166-402F-847D-135E787639D0}"/>
              </a:ext>
            </a:extLst>
          </p:cNvPr>
          <p:cNvSpPr>
            <a:spLocks noGrp="1"/>
          </p:cNvSpPr>
          <p:nvPr>
            <p:ph type="sldNum" sz="quarter" idx="12"/>
          </p:nvPr>
        </p:nvSpPr>
        <p:spPr/>
        <p:txBody>
          <a:bodyPr rtlCol="0"/>
          <a:lstStyle/>
          <a:p>
            <a:pPr rtl="0"/>
            <a:fld id="{844A7B69-93E2-4D34-896D-EFDD7F03AB74}" type="slidenum">
              <a:rPr lang="en-US" smtClean="0"/>
              <a:t>44</a:t>
            </a:fld>
            <a:endParaRPr lang="en-US"/>
          </a:p>
        </p:txBody>
      </p:sp>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rtl="0"/>
            <a:endParaRPr lang="en-US" sz="1400" dirty="0">
              <a:solidFill>
                <a:schemeClr val="bg1"/>
              </a:solidFill>
              <a:latin typeface="Arial" panose="020B0604020202020204" pitchFamily="34" charset="0"/>
              <a:cs typeface="Arial" panose="020B0604020202020204" pitchFamily="34" charset="0"/>
            </a:endParaRPr>
          </a:p>
          <a:p>
            <a:pPr algn="ctr" rtl="0"/>
            <a:r>
              <a:rPr lang="x-none" sz="4000">
                <a:solidFill>
                  <a:schemeClr val="bg1"/>
                </a:solidFill>
                <a:latin typeface="Arial" panose="020B0604020202020204" pitchFamily="34" charset="0"/>
                <a:cs typeface="Arial" panose="020B0604020202020204" pitchFamily="34" charset="0"/>
              </a:rPr>
              <a:t>Kev Tuav Pov Hwm Medigap</a:t>
            </a:r>
          </a:p>
          <a:p>
            <a:pPr algn="ctr" rtl="0"/>
            <a:endParaRPr lang="en-US" sz="1200" dirty="0">
              <a:solidFill>
                <a:schemeClr val="bg1"/>
              </a:solidFill>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F697422F-4DE4-4A32-8F78-D328DB124967}"/>
              </a:ext>
            </a:extLst>
          </p:cNvPr>
          <p:cNvSpPr/>
          <p:nvPr/>
        </p:nvSpPr>
        <p:spPr>
          <a:xfrm>
            <a:off x="2450858" y="1956033"/>
            <a:ext cx="8902942" cy="5001369"/>
          </a:xfrm>
          <a:prstGeom prst="rect">
            <a:avLst/>
          </a:prstGeom>
        </p:spPr>
        <p:txBody>
          <a:bodyPr wrap="square" rtlCol="0">
            <a:spAutoFit/>
          </a:bodyPr>
          <a:lstStyle/>
          <a:p>
            <a:pPr marL="365760" indent="-365760" rtl="0">
              <a:spcAft>
                <a:spcPts val="600"/>
              </a:spcAft>
              <a:buFont typeface="Wingdings" panose="05000000000000000000" pitchFamily="2" charset="2"/>
              <a:buChar char="§"/>
              <a:defRPr/>
            </a:pPr>
            <a:r>
              <a:rPr lang="x-none" sz="2600" dirty="0">
                <a:cs typeface="Arial" panose="020B0604020202020204" pitchFamily="34" charset="0"/>
              </a:rPr>
              <a:t>Yog tias koj ncua sij hawm qeeb lig rau kev teev npe nkag hauv Medicare Part B</a:t>
            </a:r>
          </a:p>
          <a:p>
            <a:pPr marL="708660" lvl="1" indent="-342900" rtl="0">
              <a:buFont typeface="Wingdings" panose="05000000000000000000" pitchFamily="2" charset="2"/>
              <a:buChar char="§"/>
              <a:defRPr/>
            </a:pPr>
            <a:r>
              <a:rPr lang="x-none" sz="2200" dirty="0">
                <a:cs typeface="Arial" panose="020B0604020202020204" pitchFamily="34" charset="0"/>
              </a:rPr>
              <a:t>Vim koj los sis koj tus txij nkawm </a:t>
            </a:r>
            <a:r>
              <a:rPr lang="x-none" sz="2200" b="1" dirty="0">
                <a:cs typeface="Arial" panose="020B0604020202020204" pitchFamily="34" charset="0"/>
              </a:rPr>
              <a:t>tseem</a:t>
            </a:r>
            <a:r>
              <a:rPr lang="x-none" sz="2200" dirty="0">
                <a:cs typeface="Arial" panose="020B0604020202020204" pitchFamily="34" charset="0"/>
              </a:rPr>
              <a:t> ua hauj lwm, </a:t>
            </a:r>
            <a:r>
              <a:rPr lang="x-none" sz="2200" b="1" dirty="0">
                <a:cs typeface="Arial" panose="020B0604020202020204" pitchFamily="34" charset="0"/>
              </a:rPr>
              <a:t>thiab</a:t>
            </a:r>
          </a:p>
          <a:p>
            <a:pPr marL="708660" lvl="1" indent="-342900" rtl="0">
              <a:spcAft>
                <a:spcPts val="1200"/>
              </a:spcAft>
              <a:buFont typeface="Wingdings" panose="05000000000000000000" pitchFamily="2" charset="2"/>
              <a:buChar char="§"/>
              <a:defRPr/>
            </a:pPr>
            <a:r>
              <a:rPr lang="x-none" sz="2200" dirty="0">
                <a:cs typeface="Arial" panose="020B0604020202020204" pitchFamily="34" charset="0"/>
              </a:rPr>
              <a:t>Koj muaj kev pab them nqi kho mob ua pab pawg (qhov kev tuav pov hwm loj),</a:t>
            </a:r>
          </a:p>
          <a:p>
            <a:pPr marL="365760" indent="-365760" rtl="0">
              <a:spcAft>
                <a:spcPts val="600"/>
              </a:spcAft>
              <a:buFont typeface="Wingdings" panose="05000000000000000000" pitchFamily="2" charset="2"/>
              <a:buChar char="§"/>
              <a:defRPr/>
            </a:pPr>
            <a:r>
              <a:rPr lang="x-none" sz="2600" dirty="0">
                <a:cs typeface="Arial" panose="020B0604020202020204" pitchFamily="34" charset="0"/>
              </a:rPr>
              <a:t>Tom qab ntawd koj ncua sij hawm OEP rau Medigap yuav qeeb lig </a:t>
            </a:r>
          </a:p>
          <a:p>
            <a:pPr marL="708660" lvl="1" indent="-342900" rtl="0">
              <a:spcAft>
                <a:spcPts val="600"/>
              </a:spcAft>
              <a:buFont typeface="Wingdings" panose="05000000000000000000" pitchFamily="2" charset="2"/>
              <a:buChar char="§"/>
              <a:defRPr/>
            </a:pPr>
            <a:r>
              <a:rPr lang="x-none" sz="2200" dirty="0">
                <a:cs typeface="Arial" panose="020B0604020202020204" pitchFamily="34" charset="0"/>
              </a:rPr>
              <a:t>Kom txog thaum koj tau teev npe nkag rau hauv Part B.</a:t>
            </a:r>
          </a:p>
          <a:p>
            <a:pPr marL="365760" indent="-365760" rtl="0">
              <a:buFont typeface="Wingdings" panose="05000000000000000000" pitchFamily="2" charset="2"/>
              <a:buChar char="§"/>
              <a:defRPr/>
            </a:pPr>
            <a:r>
              <a:rPr lang="x-none" sz="2600" dirty="0">
                <a:cs typeface="Arial" panose="020B0604020202020204" pitchFamily="34" charset="0"/>
              </a:rPr>
              <a:t>Yog tias koj muaj Medicare vim muaj kev xiam oob qhab, ces koj yuav tau txais ncua sij hawm OEP zaum thib 2 thaum muaj hnub nyoog 65 xyoos.</a:t>
            </a:r>
          </a:p>
          <a:p>
            <a:pPr rtl="0">
              <a:defRPr/>
            </a:pPr>
            <a:endParaRPr lang="en-US" sz="2400" dirty="0">
              <a:cs typeface="Arial" panose="020B0604020202020204" pitchFamily="34" charset="0"/>
            </a:endParaRPr>
          </a:p>
        </p:txBody>
      </p:sp>
      <p:pic>
        <p:nvPicPr>
          <p:cNvPr id="7" name="Picture 6" title="Medigap icon">
            <a:extLst>
              <a:ext uri="{FF2B5EF4-FFF2-40B4-BE49-F238E27FC236}">
                <a16:creationId xmlns:a16="http://schemas.microsoft.com/office/drawing/2014/main" id="{95968FBD-BA11-4F9E-BD45-01C1BF9CBC5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0663" y="1986127"/>
            <a:ext cx="1208475" cy="1042865"/>
          </a:xfrm>
          <a:prstGeom prst="rect">
            <a:avLst/>
          </a:prstGeom>
        </p:spPr>
      </p:pic>
      <p:sp>
        <p:nvSpPr>
          <p:cNvPr id="3" name="Rectangle 2">
            <a:extLst>
              <a:ext uri="{FF2B5EF4-FFF2-40B4-BE49-F238E27FC236}">
                <a16:creationId xmlns:a16="http://schemas.microsoft.com/office/drawing/2014/main" id="{3079CC08-F17F-4514-B40B-36BC7C57EE69}"/>
              </a:ext>
            </a:extLst>
          </p:cNvPr>
          <p:cNvSpPr/>
          <p:nvPr/>
        </p:nvSpPr>
        <p:spPr>
          <a:xfrm>
            <a:off x="2356818" y="1318455"/>
            <a:ext cx="6989414" cy="523220"/>
          </a:xfrm>
          <a:prstGeom prst="rect">
            <a:avLst/>
          </a:prstGeom>
        </p:spPr>
        <p:txBody>
          <a:bodyPr wrap="none" rtlCol="0">
            <a:spAutoFit/>
          </a:bodyPr>
          <a:lstStyle/>
          <a:p>
            <a:pPr rtl="0"/>
            <a:r>
              <a:rPr lang="x-none" sz="2800" b="1" dirty="0">
                <a:latin typeface="Arial" panose="020B0604020202020204" pitchFamily="34" charset="0"/>
                <a:cs typeface="Arial" panose="020B0604020202020204" pitchFamily="34" charset="0"/>
              </a:rPr>
              <a:t>Ncua Sij Hawm Qhib Teev Npe Nkag (OEP) Qeeb Lig</a:t>
            </a:r>
            <a:endParaRPr lang="en-US" sz="2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5994347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53184AAD-3166-402F-847D-135E787639D0}"/>
              </a:ext>
            </a:extLst>
          </p:cNvPr>
          <p:cNvSpPr>
            <a:spLocks noGrp="1"/>
          </p:cNvSpPr>
          <p:nvPr>
            <p:ph type="sldNum" sz="quarter" idx="12"/>
          </p:nvPr>
        </p:nvSpPr>
        <p:spPr/>
        <p:txBody>
          <a:bodyPr rtlCol="0"/>
          <a:lstStyle/>
          <a:p>
            <a:pPr rtl="0"/>
            <a:fld id="{844A7B69-93E2-4D34-896D-EFDD7F03AB74}" type="slidenum">
              <a:rPr lang="en-US" smtClean="0"/>
              <a:t>45</a:t>
            </a:fld>
            <a:endParaRPr lang="en-US"/>
          </a:p>
        </p:txBody>
      </p:sp>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rtl="0"/>
            <a:endParaRPr lang="en-US" sz="1400" dirty="0">
              <a:solidFill>
                <a:schemeClr val="bg1"/>
              </a:solidFill>
              <a:latin typeface="Arial" panose="020B0604020202020204" pitchFamily="34" charset="0"/>
              <a:cs typeface="Arial" panose="020B0604020202020204" pitchFamily="34" charset="0"/>
            </a:endParaRPr>
          </a:p>
          <a:p>
            <a:pPr algn="ctr" rtl="0"/>
            <a:r>
              <a:rPr lang="x-none" sz="4000">
                <a:solidFill>
                  <a:schemeClr val="bg1"/>
                </a:solidFill>
                <a:latin typeface="Arial" panose="020B0604020202020204" pitchFamily="34" charset="0"/>
                <a:cs typeface="Arial" panose="020B0604020202020204" pitchFamily="34" charset="0"/>
              </a:rPr>
              <a:t>Kev Tuav Pov Hwm Medigap</a:t>
            </a:r>
          </a:p>
          <a:p>
            <a:pPr algn="ctr" rtl="0"/>
            <a:endParaRPr lang="en-US" sz="1200" dirty="0">
              <a:solidFill>
                <a:schemeClr val="bg1"/>
              </a:solidFill>
              <a:latin typeface="Arial" panose="020B0604020202020204" pitchFamily="34" charset="0"/>
              <a:cs typeface="Arial" panose="020B0604020202020204" pitchFamily="34" charset="0"/>
            </a:endParaRPr>
          </a:p>
        </p:txBody>
      </p:sp>
      <p:pic>
        <p:nvPicPr>
          <p:cNvPr id="7" name="Picture 6" title="Medigap icon">
            <a:extLst>
              <a:ext uri="{FF2B5EF4-FFF2-40B4-BE49-F238E27FC236}">
                <a16:creationId xmlns:a16="http://schemas.microsoft.com/office/drawing/2014/main" id="{8530AC6D-E5AF-4B08-A53C-D28357A9BE1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0663" y="1986127"/>
            <a:ext cx="1208475" cy="1042865"/>
          </a:xfrm>
          <a:prstGeom prst="rect">
            <a:avLst/>
          </a:prstGeom>
        </p:spPr>
      </p:pic>
      <p:sp>
        <p:nvSpPr>
          <p:cNvPr id="2" name="Rectangle 1">
            <a:extLst>
              <a:ext uri="{FF2B5EF4-FFF2-40B4-BE49-F238E27FC236}">
                <a16:creationId xmlns:a16="http://schemas.microsoft.com/office/drawing/2014/main" id="{FAAEA45D-0864-4EA5-81F0-B91D7058567E}"/>
              </a:ext>
            </a:extLst>
          </p:cNvPr>
          <p:cNvSpPr/>
          <p:nvPr/>
        </p:nvSpPr>
        <p:spPr>
          <a:xfrm>
            <a:off x="862665" y="1323230"/>
            <a:ext cx="7536037" cy="523220"/>
          </a:xfrm>
          <a:prstGeom prst="rect">
            <a:avLst/>
          </a:prstGeom>
        </p:spPr>
        <p:txBody>
          <a:bodyPr wrap="none" rtlCol="0">
            <a:spAutoFit/>
          </a:bodyPr>
          <a:lstStyle/>
          <a:p>
            <a:pPr rtl="0">
              <a:defRPr/>
            </a:pPr>
            <a:r>
              <a:rPr lang="x-none" sz="2800" b="1">
                <a:latin typeface="Arial" panose="020B0604020202020204" pitchFamily="34" charset="0"/>
                <a:cs typeface="Arial" panose="020B0604020202020204" pitchFamily="34" charset="0"/>
              </a:rPr>
              <a:t>Muaj qee zaus koj yuav tsis tuaj yeem tsis lees paub txoj policy:</a:t>
            </a:r>
          </a:p>
        </p:txBody>
      </p:sp>
      <p:sp>
        <p:nvSpPr>
          <p:cNvPr id="8" name="Rectangle 7">
            <a:extLst>
              <a:ext uri="{FF2B5EF4-FFF2-40B4-BE49-F238E27FC236}">
                <a16:creationId xmlns:a16="http://schemas.microsoft.com/office/drawing/2014/main" id="{629D814D-E0D4-4EB0-9B1F-4525CAC95FE1}"/>
              </a:ext>
            </a:extLst>
          </p:cNvPr>
          <p:cNvSpPr/>
          <p:nvPr/>
        </p:nvSpPr>
        <p:spPr>
          <a:xfrm>
            <a:off x="1672175" y="1803243"/>
            <a:ext cx="10056763" cy="4524315"/>
          </a:xfrm>
          <a:prstGeom prst="rect">
            <a:avLst/>
          </a:prstGeom>
        </p:spPr>
        <p:txBody>
          <a:bodyPr wrap="square" rtlCol="0">
            <a:spAutoFit/>
          </a:bodyPr>
          <a:lstStyle/>
          <a:p>
            <a:pPr marL="800100" lvl="1" indent="-342900" rtl="0">
              <a:buFont typeface="Wingdings" panose="05000000000000000000" pitchFamily="2" charset="2"/>
              <a:buChar char="§"/>
              <a:defRPr/>
            </a:pPr>
            <a:r>
              <a:rPr lang="x-none" sz="2400" dirty="0">
                <a:cs typeface="Arial" panose="020B0604020202020204" pitchFamily="34" charset="0"/>
              </a:rPr>
              <a:t>Koj txoj phiaj xwm Medicare Advantage txiav tawm los sis tsum tsis muab kev saib xyuas hauv koj cheeb tsam muab kev pab cuam lawm.</a:t>
            </a:r>
          </a:p>
          <a:p>
            <a:pPr marL="800100" lvl="1" indent="-342900" rtl="0">
              <a:buFont typeface="Wingdings" panose="05000000000000000000" pitchFamily="2" charset="2"/>
              <a:buChar char="§"/>
              <a:defRPr/>
            </a:pPr>
            <a:r>
              <a:rPr lang="x-none" sz="2400" dirty="0">
                <a:cs typeface="Arial" panose="020B0604020202020204" pitchFamily="34" charset="0"/>
              </a:rPr>
              <a:t>Koj tsiv tawm mus nyob rau txoj phiaj xwm cheeb tsam muab kev pab cuam sab nrauv lawm.</a:t>
            </a:r>
          </a:p>
          <a:p>
            <a:pPr marL="800100" lvl="1" indent="-342900" rtl="0">
              <a:buFont typeface="Wingdings" panose="05000000000000000000" pitchFamily="2" charset="2"/>
              <a:buChar char="§"/>
              <a:defRPr/>
            </a:pPr>
            <a:r>
              <a:rPr lang="x-none" sz="2400" dirty="0">
                <a:cs typeface="Arial" panose="020B0604020202020204" pitchFamily="34" charset="0"/>
              </a:rPr>
              <a:t>Koj tus tswv ntiav hauj lwm txoj phiaj xwm kho mob ua pab pawg xaus qee qhov los sis tag nrho koj qhov kev pab them nqi.</a:t>
            </a:r>
          </a:p>
          <a:p>
            <a:pPr marL="800100" lvl="1" indent="-342900" rtl="0">
              <a:buFont typeface="Wingdings" panose="05000000000000000000" pitchFamily="2" charset="2"/>
              <a:buChar char="§"/>
              <a:defRPr/>
            </a:pPr>
            <a:r>
              <a:rPr lang="x-none" sz="2400" dirty="0">
                <a:cs typeface="Arial" panose="020B0604020202020204" pitchFamily="34" charset="0"/>
              </a:rPr>
              <a:t>Koj tus tswv ntiav hauj lwm txoj phiaj xwm ua pab pawg raug nqi ntau dua li 25% hauv ncua sij hawm 12 lub hlis.</a:t>
            </a:r>
          </a:p>
          <a:p>
            <a:pPr marL="800100" lvl="1" indent="-342900" rtl="0">
              <a:buFont typeface="Wingdings" panose="05000000000000000000" pitchFamily="2" charset="2"/>
              <a:buChar char="§"/>
              <a:defRPr/>
            </a:pPr>
            <a:r>
              <a:rPr lang="x-none" sz="2400" dirty="0">
                <a:cs typeface="Arial" panose="020B0604020202020204" pitchFamily="34" charset="0"/>
              </a:rPr>
              <a:t>Koj nyob rau Ncua Sij Hawm Sim Siv txoj phiaj xwm Medicare Advantage.</a:t>
            </a:r>
          </a:p>
          <a:p>
            <a:pPr marL="393700" lvl="1" indent="0" rtl="0">
              <a:buFont typeface="Wingdings 2" pitchFamily="18" charset="2"/>
              <a:buNone/>
              <a:defRPr/>
            </a:pPr>
            <a:endParaRPr lang="en-US" sz="2400" dirty="0">
              <a:cs typeface="Arial" panose="020B0604020202020204" pitchFamily="34" charset="0"/>
            </a:endParaRPr>
          </a:p>
          <a:p>
            <a:pPr rtl="0">
              <a:defRPr/>
            </a:pPr>
            <a:r>
              <a:rPr lang="x-none" sz="2400" b="1" dirty="0">
                <a:cs typeface="Arial" panose="020B0604020202020204" pitchFamily="34" charset="0"/>
              </a:rPr>
              <a:t>     Yuav tsum thov tsis pub dhau 63 hnub txij hnub koj qhov kev pab them nqi xaus.</a:t>
            </a:r>
          </a:p>
        </p:txBody>
      </p:sp>
    </p:spTree>
    <p:extLst>
      <p:ext uri="{BB962C8B-B14F-4D97-AF65-F5344CB8AC3E}">
        <p14:creationId xmlns:p14="http://schemas.microsoft.com/office/powerpoint/2010/main" val="113798662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53184AAD-3166-402F-847D-135E787639D0}"/>
              </a:ext>
            </a:extLst>
          </p:cNvPr>
          <p:cNvSpPr>
            <a:spLocks noGrp="1"/>
          </p:cNvSpPr>
          <p:nvPr>
            <p:ph type="sldNum" sz="quarter" idx="12"/>
          </p:nvPr>
        </p:nvSpPr>
        <p:spPr/>
        <p:txBody>
          <a:bodyPr rtlCol="0"/>
          <a:lstStyle/>
          <a:p>
            <a:pPr rtl="0"/>
            <a:fld id="{844A7B69-93E2-4D34-896D-EFDD7F03AB74}" type="slidenum">
              <a:rPr lang="en-US" smtClean="0"/>
              <a:t>46</a:t>
            </a:fld>
            <a:endParaRPr lang="en-US"/>
          </a:p>
        </p:txBody>
      </p:sp>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rtl="0"/>
            <a:endParaRPr lang="en-US" sz="1400" dirty="0">
              <a:solidFill>
                <a:schemeClr val="bg1"/>
              </a:solidFill>
              <a:latin typeface="Arial" panose="020B0604020202020204" pitchFamily="34" charset="0"/>
              <a:cs typeface="Arial" panose="020B0604020202020204" pitchFamily="34" charset="0"/>
            </a:endParaRPr>
          </a:p>
          <a:p>
            <a:pPr algn="ctr" rtl="0"/>
            <a:r>
              <a:rPr lang="x-none" sz="4000">
                <a:solidFill>
                  <a:schemeClr val="bg1"/>
                </a:solidFill>
                <a:latin typeface="Arial" panose="020B0604020202020204" pitchFamily="34" charset="0"/>
                <a:cs typeface="Arial" panose="020B0604020202020204" pitchFamily="34" charset="0"/>
              </a:rPr>
              <a:t>Kev Tuav Pov Hwm Medigap</a:t>
            </a:r>
          </a:p>
          <a:p>
            <a:pPr algn="ctr" rtl="0"/>
            <a:endParaRPr lang="en-US" sz="1200" dirty="0">
              <a:solidFill>
                <a:schemeClr val="bg1"/>
              </a:solidFill>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E4876C18-6714-4CF1-B397-813960D4A563}"/>
              </a:ext>
            </a:extLst>
          </p:cNvPr>
          <p:cNvSpPr/>
          <p:nvPr/>
        </p:nvSpPr>
        <p:spPr>
          <a:xfrm>
            <a:off x="197640" y="1245164"/>
            <a:ext cx="4180953" cy="523220"/>
          </a:xfrm>
          <a:prstGeom prst="rect">
            <a:avLst/>
          </a:prstGeom>
        </p:spPr>
        <p:txBody>
          <a:bodyPr wrap="none" rtlCol="0">
            <a:spAutoFit/>
          </a:bodyPr>
          <a:lstStyle/>
          <a:p>
            <a:pPr rtl="0"/>
            <a:r>
              <a:rPr lang="x-none" sz="2800" b="1">
                <a:latin typeface="Arial" panose="020B0604020202020204" pitchFamily="34" charset="0"/>
                <a:cs typeface="Arial" panose="020B0604020202020204" pitchFamily="34" charset="0"/>
              </a:rPr>
              <a:t>Yog muaj lus nug ces tiv tauj:</a:t>
            </a:r>
            <a:endParaRPr lang="en-US" sz="2800" b="1" dirty="0">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330972E0-C8D8-4ACE-8428-D4A39D594D56}"/>
              </a:ext>
            </a:extLst>
          </p:cNvPr>
          <p:cNvSpPr txBox="1"/>
          <p:nvPr/>
        </p:nvSpPr>
        <p:spPr>
          <a:xfrm>
            <a:off x="5105530" y="1400948"/>
            <a:ext cx="6019540" cy="461665"/>
          </a:xfrm>
          <a:prstGeom prst="rect">
            <a:avLst/>
          </a:prstGeom>
          <a:noFill/>
        </p:spPr>
        <p:txBody>
          <a:bodyPr wrap="square" rtlCol="0">
            <a:spAutoFit/>
          </a:bodyPr>
          <a:lstStyle/>
          <a:p>
            <a:pPr rtl="0"/>
            <a:r>
              <a:rPr lang="x-none" sz="2400" i="1"/>
              <a:t>Los sis mus rau Medicare.gov txhawm rau nrhiav txoj policy Medigap</a:t>
            </a:r>
          </a:p>
        </p:txBody>
      </p:sp>
      <p:pic>
        <p:nvPicPr>
          <p:cNvPr id="10" name="Picture 9" descr="Graphical user interface, website&#10;&#10;Description automatically generated">
            <a:extLst>
              <a:ext uri="{FF2B5EF4-FFF2-40B4-BE49-F238E27FC236}">
                <a16:creationId xmlns:a16="http://schemas.microsoft.com/office/drawing/2014/main" id="{28F2CAB6-566A-42D3-8693-85A82F25C77C}"/>
              </a:ext>
            </a:extLst>
          </p:cNvPr>
          <p:cNvPicPr>
            <a:picLocks noChangeAspect="1"/>
          </p:cNvPicPr>
          <p:nvPr/>
        </p:nvPicPr>
        <p:blipFill rotWithShape="1">
          <a:blip r:embed="rId3"/>
          <a:srcRect l="20176" t="15206" r="20000" b="21596"/>
          <a:stretch/>
        </p:blipFill>
        <p:spPr bwMode="auto">
          <a:xfrm>
            <a:off x="4038600" y="1905552"/>
            <a:ext cx="8153400" cy="4815924"/>
          </a:xfrm>
          <a:prstGeom prst="rect">
            <a:avLst/>
          </a:prstGeom>
          <a:ln>
            <a:noFill/>
          </a:ln>
          <a:extLst>
            <a:ext uri="{53640926-AAD7-44D8-BBD7-CCE9431645EC}">
              <a14:shadowObscured xmlns:a14="http://schemas.microsoft.com/office/drawing/2010/main"/>
            </a:ext>
          </a:extLst>
        </p:spPr>
      </p:pic>
      <p:sp>
        <p:nvSpPr>
          <p:cNvPr id="9" name="Rectangle 8">
            <a:extLst>
              <a:ext uri="{FF2B5EF4-FFF2-40B4-BE49-F238E27FC236}">
                <a16:creationId xmlns:a16="http://schemas.microsoft.com/office/drawing/2014/main" id="{0D60D79E-3C26-42A3-82E9-B8B01E507CD4}"/>
              </a:ext>
            </a:extLst>
          </p:cNvPr>
          <p:cNvSpPr/>
          <p:nvPr/>
        </p:nvSpPr>
        <p:spPr>
          <a:xfrm>
            <a:off x="197640" y="1878595"/>
            <a:ext cx="4114800" cy="4001095"/>
          </a:xfrm>
          <a:prstGeom prst="rect">
            <a:avLst/>
          </a:prstGeom>
        </p:spPr>
        <p:txBody>
          <a:bodyPr wrap="square" rtlCol="0">
            <a:spAutoFit/>
          </a:bodyPr>
          <a:lstStyle/>
          <a:p>
            <a:pPr rtl="0">
              <a:buFont typeface="Wingdings" panose="05000000000000000000" pitchFamily="2" charset="2"/>
              <a:buChar char="§"/>
              <a:defRPr/>
            </a:pPr>
            <a:r>
              <a:rPr lang="x-none" sz="2400"/>
              <a:t> Wisconsin Medigap Tus Xov Tooj Muab Kev Pab</a:t>
            </a:r>
          </a:p>
          <a:p>
            <a:pPr rtl="0">
              <a:defRPr/>
            </a:pPr>
            <a:r>
              <a:rPr lang="x-none" sz="3200" b="1"/>
              <a:t>   </a:t>
            </a:r>
            <a:r>
              <a:rPr lang="x-none" sz="2400" b="1"/>
              <a:t>1-800-242-1060</a:t>
            </a:r>
          </a:p>
          <a:p>
            <a:pPr lvl="1" rtl="0">
              <a:defRPr/>
            </a:pPr>
            <a:endParaRPr lang="en-US" altLang="en-US" sz="800" dirty="0"/>
          </a:p>
          <a:p>
            <a:pPr rtl="0">
              <a:buFont typeface="Wingdings" panose="05000000000000000000" pitchFamily="2" charset="2"/>
              <a:buChar char="§"/>
              <a:defRPr/>
            </a:pPr>
            <a:r>
              <a:rPr lang="x-none" sz="2400"/>
              <a:t> Tus Thawj Saib Xyuas Kev Tuav Pov Hwm  </a:t>
            </a:r>
          </a:p>
          <a:p>
            <a:pPr rtl="0">
              <a:defRPr/>
            </a:pPr>
            <a:r>
              <a:rPr lang="x-none" sz="2800"/>
              <a:t>   </a:t>
            </a:r>
            <a:r>
              <a:rPr lang="x-none" sz="2400" b="1"/>
              <a:t>1-800-236-8517</a:t>
            </a:r>
            <a:endParaRPr lang="en-US" altLang="en-US" sz="2400" dirty="0"/>
          </a:p>
          <a:p>
            <a:pPr rtl="0">
              <a:defRPr/>
            </a:pPr>
            <a:r>
              <a:rPr lang="x-none" sz="2400"/>
              <a:t>    </a:t>
            </a:r>
            <a:r>
              <a:rPr lang="x-none" sz="2400" u="sng">
                <a:solidFill>
                  <a:schemeClr val="accent1"/>
                </a:solidFill>
              </a:rPr>
              <a:t>https://oci.wi.gov</a:t>
            </a:r>
            <a:r>
              <a:rPr lang="x-none" sz="2400" u="sng"/>
              <a:t> </a:t>
            </a:r>
          </a:p>
          <a:p>
            <a:pPr rtl="0">
              <a:defRPr/>
            </a:pPr>
            <a:endParaRPr lang="en-US" b="1" dirty="0"/>
          </a:p>
          <a:p>
            <a:pPr rtl="0">
              <a:buFont typeface="Wingdings" panose="05000000000000000000" pitchFamily="2" charset="2"/>
              <a:buChar char="§"/>
              <a:defRPr/>
            </a:pPr>
            <a:r>
              <a:rPr lang="x-none" sz="2400"/>
              <a:t>  Medicare </a:t>
            </a:r>
          </a:p>
          <a:p>
            <a:pPr rtl="0">
              <a:defRPr/>
            </a:pPr>
            <a:r>
              <a:rPr lang="x-none" sz="2400"/>
              <a:t>    </a:t>
            </a:r>
            <a:r>
              <a:rPr lang="x-none" sz="2400" b="1"/>
              <a:t>1-800-MEDICARE</a:t>
            </a:r>
          </a:p>
          <a:p>
            <a:pPr rtl="0">
              <a:defRPr/>
            </a:pPr>
            <a:r>
              <a:rPr lang="x-none" sz="2400"/>
              <a:t>    </a:t>
            </a:r>
            <a:r>
              <a:rPr lang="x-none" sz="2400" u="sng">
                <a:hlinkClick r:id="rId4"/>
              </a:rPr>
              <a:t>www.Medicare.gov</a:t>
            </a:r>
            <a:br>
              <a:rPr lang="en-US" altLang="en-US" sz="2400" u="sng" dirty="0"/>
            </a:br>
            <a:endParaRPr lang="en-US" altLang="en-US" sz="2400" u="sng" dirty="0"/>
          </a:p>
        </p:txBody>
      </p:sp>
      <p:cxnSp>
        <p:nvCxnSpPr>
          <p:cNvPr id="11" name="Straight Arrow Connector 10">
            <a:extLst>
              <a:ext uri="{FF2B5EF4-FFF2-40B4-BE49-F238E27FC236}">
                <a16:creationId xmlns:a16="http://schemas.microsoft.com/office/drawing/2014/main" id="{22B52189-B851-4B91-A396-C4164E0F64CA}"/>
              </a:ext>
            </a:extLst>
          </p:cNvPr>
          <p:cNvCxnSpPr>
            <a:cxnSpLocks/>
          </p:cNvCxnSpPr>
          <p:nvPr/>
        </p:nvCxnSpPr>
        <p:spPr>
          <a:xfrm>
            <a:off x="6959206" y="1999781"/>
            <a:ext cx="1293013" cy="1778199"/>
          </a:xfrm>
          <a:prstGeom prst="straightConnector1">
            <a:avLst/>
          </a:prstGeom>
          <a:ln w="88900">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6767106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419C795-0A00-4242-86F6-8D1E5ECCF4AC}"/>
              </a:ext>
            </a:extLst>
          </p:cNvPr>
          <p:cNvSpPr/>
          <p:nvPr/>
        </p:nvSpPr>
        <p:spPr>
          <a:xfrm>
            <a:off x="1528778" y="1671965"/>
            <a:ext cx="10663222" cy="4262705"/>
          </a:xfrm>
          <a:prstGeom prst="rect">
            <a:avLst/>
          </a:prstGeom>
        </p:spPr>
        <p:txBody>
          <a:bodyPr wrap="square" rtlCol="0">
            <a:spAutoFit/>
          </a:bodyPr>
          <a:lstStyle/>
          <a:p>
            <a:pPr rtl="0">
              <a:spcAft>
                <a:spcPts val="1200"/>
              </a:spcAft>
              <a:defRPr/>
            </a:pPr>
            <a:r>
              <a:rPr lang="x-none" sz="3200" dirty="0">
                <a:cs typeface="Arial" panose="020B0604020202020204" pitchFamily="34" charset="0"/>
              </a:rPr>
              <a:t>Yog xav tau </a:t>
            </a:r>
            <a:r>
              <a:rPr lang="x-none" sz="3200" b="1" dirty="0">
                <a:cs typeface="Arial" panose="020B0604020202020204" pitchFamily="34" charset="0"/>
              </a:rPr>
              <a:t>kev pab pub dawb thiab ncaj ncees nrog Medicare</a:t>
            </a:r>
            <a:r>
              <a:rPr lang="x-none" sz="3200" dirty="0">
                <a:cs typeface="Arial" panose="020B0604020202020204" pitchFamily="34" charset="0"/>
              </a:rPr>
              <a:t>, hu rau Lav Wisconsin Lub Health Insurance Assistance Program (Lub Khoos Kas Pab Kev Tuav Pov Hwm Kho Mob):</a:t>
            </a:r>
          </a:p>
          <a:p>
            <a:pPr marL="457200" indent="-457200" rtl="0">
              <a:spcAft>
                <a:spcPts val="600"/>
              </a:spcAft>
              <a:buFont typeface="Arial" panose="020B0604020202020204" pitchFamily="34" charset="0"/>
              <a:buChar char="•"/>
              <a:defRPr/>
            </a:pPr>
            <a:r>
              <a:rPr lang="x-none" sz="3200" dirty="0">
                <a:cs typeface="Arial" panose="020B0604020202020204" pitchFamily="34" charset="0"/>
              </a:rPr>
              <a:t>Hu rau Medigap Tus Xov Tooj Muab Kev Pab ntawm 1-800-242-1060.</a:t>
            </a:r>
          </a:p>
          <a:p>
            <a:pPr marL="457200" indent="-457200" rtl="0">
              <a:spcAft>
                <a:spcPts val="600"/>
              </a:spcAft>
              <a:buFont typeface="Arial" panose="020B0604020202020204" pitchFamily="34" charset="0"/>
              <a:buChar char="•"/>
              <a:defRPr/>
            </a:pPr>
            <a:r>
              <a:rPr lang="x-none" sz="3200" dirty="0">
                <a:cs typeface="Arial" panose="020B0604020202020204" pitchFamily="34" charset="0"/>
              </a:rPr>
              <a:t>Mus rau Wisconsin Department of Health Services (Feem Hauj Lwm Saib Xyuas Cov Kev Pab Cuam Kho Mob) tus vev xaib ntawm </a:t>
            </a:r>
            <a:r>
              <a:rPr lang="x-none" sz="3200" dirty="0">
                <a:cs typeface="Arial" panose="020B0604020202020204" pitchFamily="34" charset="0"/>
                <a:hlinkClick r:id="rId3"/>
              </a:rPr>
              <a:t>dhs.wi.gov/medicare-help</a:t>
            </a:r>
            <a:r>
              <a:rPr lang="x-none" sz="3200" dirty="0">
                <a:cs typeface="Arial" panose="020B0604020202020204" pitchFamily="34" charset="0"/>
              </a:rPr>
              <a:t>. </a:t>
            </a:r>
            <a:endParaRPr lang="en-US" sz="3200" dirty="0">
              <a:cs typeface="Arial" panose="020B0604020202020204" pitchFamily="34" charset="0"/>
            </a:endParaRPr>
          </a:p>
        </p:txBody>
      </p:sp>
      <p:sp>
        <p:nvSpPr>
          <p:cNvPr id="6" name="Slide Number Placeholder 5">
            <a:extLst>
              <a:ext uri="{FF2B5EF4-FFF2-40B4-BE49-F238E27FC236}">
                <a16:creationId xmlns:a16="http://schemas.microsoft.com/office/drawing/2014/main" id="{53184AAD-3166-402F-847D-135E787639D0}"/>
              </a:ext>
            </a:extLst>
          </p:cNvPr>
          <p:cNvSpPr>
            <a:spLocks noGrp="1"/>
          </p:cNvSpPr>
          <p:nvPr>
            <p:ph type="sldNum" sz="quarter" idx="12"/>
          </p:nvPr>
        </p:nvSpPr>
        <p:spPr/>
        <p:txBody>
          <a:bodyPr rtlCol="0"/>
          <a:lstStyle/>
          <a:p>
            <a:pPr rtl="0"/>
            <a:fld id="{844A7B69-93E2-4D34-896D-EFDD7F03AB74}" type="slidenum">
              <a:rPr lang="en-US" smtClean="0"/>
              <a:t>47</a:t>
            </a:fld>
            <a:endParaRPr lang="en-US"/>
          </a:p>
        </p:txBody>
      </p:sp>
      <p:sp>
        <p:nvSpPr>
          <p:cNvPr id="4" name="TextBox 3">
            <a:extLst>
              <a:ext uri="{FF2B5EF4-FFF2-40B4-BE49-F238E27FC236}">
                <a16:creationId xmlns:a16="http://schemas.microsoft.com/office/drawing/2014/main" id="{649C0F30-8172-4079-AB73-1F3CA88D71E7}"/>
              </a:ext>
            </a:extLst>
          </p:cNvPr>
          <p:cNvSpPr txBox="1"/>
          <p:nvPr/>
        </p:nvSpPr>
        <p:spPr>
          <a:xfrm>
            <a:off x="-422031" y="0"/>
            <a:ext cx="12614031" cy="1723549"/>
          </a:xfrm>
          <a:prstGeom prst="rect">
            <a:avLst/>
          </a:prstGeom>
          <a:solidFill>
            <a:schemeClr val="accent5">
              <a:lumMod val="50000"/>
            </a:schemeClr>
          </a:solidFill>
        </p:spPr>
        <p:txBody>
          <a:bodyPr wrap="square" rtlCol="0">
            <a:spAutoFit/>
          </a:bodyPr>
          <a:lstStyle/>
          <a:p>
            <a:pPr algn="ctr" rtl="0"/>
            <a:endParaRPr lang="en-US" sz="1400" dirty="0">
              <a:solidFill>
                <a:schemeClr val="bg1"/>
              </a:solidFill>
              <a:latin typeface="Arial" panose="020B0604020202020204" pitchFamily="34" charset="0"/>
              <a:cs typeface="Arial" panose="020B0604020202020204" pitchFamily="34" charset="0"/>
            </a:endParaRPr>
          </a:p>
          <a:p>
            <a:pPr algn="ctr" rtl="0"/>
            <a:r>
              <a:rPr lang="x-none" sz="4000" dirty="0">
                <a:solidFill>
                  <a:schemeClr val="bg1"/>
                </a:solidFill>
                <a:latin typeface="Arial" panose="020B0604020202020204" pitchFamily="34" charset="0"/>
                <a:cs typeface="Arial" panose="020B0604020202020204" pitchFamily="34" charset="0"/>
              </a:rPr>
              <a:t>Kev Pab Cuam Hauv Cheeb Tsam rau Cov Neeg muaj Medicare</a:t>
            </a:r>
          </a:p>
          <a:p>
            <a:pPr algn="ctr" rtl="0"/>
            <a:endParaRPr lang="en-US" sz="1200" dirty="0">
              <a:solidFill>
                <a:schemeClr val="bg1"/>
              </a:solidFill>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823EEF29-0CEC-4923-8448-438C598789EB}"/>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8784" y="5879457"/>
            <a:ext cx="2328804" cy="731417"/>
          </a:xfrm>
          <a:prstGeom prst="rect">
            <a:avLst/>
          </a:prstGeom>
          <a:noFill/>
          <a:ln>
            <a:noFill/>
          </a:ln>
        </p:spPr>
      </p:pic>
    </p:spTree>
    <p:extLst>
      <p:ext uri="{BB962C8B-B14F-4D97-AF65-F5344CB8AC3E}">
        <p14:creationId xmlns:p14="http://schemas.microsoft.com/office/powerpoint/2010/main" val="44930576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9EEA74-8740-4133-9A10-5223FEF1FC19}"/>
              </a:ext>
            </a:extLst>
          </p:cNvPr>
          <p:cNvSpPr>
            <a:spLocks noGrp="1"/>
          </p:cNvSpPr>
          <p:nvPr>
            <p:ph type="ctrTitle"/>
          </p:nvPr>
        </p:nvSpPr>
        <p:spPr>
          <a:xfrm>
            <a:off x="1523206" y="1122363"/>
            <a:ext cx="9144000" cy="1581080"/>
          </a:xfrm>
        </p:spPr>
        <p:txBody>
          <a:bodyPr rtlCol="0">
            <a:normAutofit fontScale="90000"/>
          </a:bodyPr>
          <a:lstStyle/>
          <a:p>
            <a:pPr rtl="0"/>
            <a:r>
              <a:rPr lang="x-none" dirty="0">
                <a:solidFill>
                  <a:schemeClr val="accent1">
                    <a:lumMod val="50000"/>
                  </a:schemeClr>
                </a:solidFill>
                <a:latin typeface="Arial" panose="020B0604020202020204" pitchFamily="34" charset="0"/>
                <a:cs typeface="Arial" panose="020B0604020202020204" pitchFamily="34" charset="0"/>
              </a:rPr>
              <a:t>Zoo Siab Txais Tos rau Medicare</a:t>
            </a:r>
          </a:p>
        </p:txBody>
      </p:sp>
      <p:sp>
        <p:nvSpPr>
          <p:cNvPr id="3" name="Subtitle 2">
            <a:extLst>
              <a:ext uri="{FF2B5EF4-FFF2-40B4-BE49-F238E27FC236}">
                <a16:creationId xmlns:a16="http://schemas.microsoft.com/office/drawing/2014/main" id="{0D98B7A4-7219-45A8-B73E-7394D3728B9F}"/>
              </a:ext>
            </a:extLst>
          </p:cNvPr>
          <p:cNvSpPr>
            <a:spLocks noGrp="1"/>
          </p:cNvSpPr>
          <p:nvPr>
            <p:ph type="subTitle" idx="1"/>
          </p:nvPr>
        </p:nvSpPr>
        <p:spPr>
          <a:xfrm>
            <a:off x="2327315" y="2594502"/>
            <a:ext cx="7537369" cy="996588"/>
          </a:xfrm>
        </p:spPr>
        <p:txBody>
          <a:bodyPr rtlCol="0">
            <a:normAutofit/>
          </a:bodyPr>
          <a:lstStyle/>
          <a:p>
            <a:pPr rtl="0"/>
            <a:r>
              <a:rPr lang="x-none" sz="2800">
                <a:solidFill>
                  <a:srgbClr val="FF0000"/>
                </a:solidFill>
                <a:latin typeface="Arial" charset="0"/>
                <a:cs typeface="Arial" charset="0"/>
              </a:rPr>
              <a:t> </a:t>
            </a:r>
            <a:r>
              <a:rPr lang="x-none" sz="3200">
                <a:latin typeface="Arial" charset="0"/>
                <a:cs typeface="Arial" charset="0"/>
              </a:rPr>
              <a:t>Ib Xuv Ntawv Qhia Paub rau Cov Neeg muaj Medicare hauv Wisconsin</a:t>
            </a:r>
          </a:p>
          <a:p>
            <a:pPr rtl="0"/>
            <a:endParaRPr lang="en-US" sz="2800" dirty="0"/>
          </a:p>
        </p:txBody>
      </p:sp>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22363"/>
          </a:xfrm>
          <a:prstGeom prst="rect">
            <a:avLst/>
          </a:prstGeom>
          <a:solidFill>
            <a:schemeClr val="accent5">
              <a:lumMod val="50000"/>
            </a:schemeClr>
          </a:solidFill>
        </p:spPr>
        <p:txBody>
          <a:bodyPr wrap="square" rtlCol="0">
            <a:spAutoFit/>
          </a:bodyPr>
          <a:lstStyle/>
          <a:p>
            <a:pPr rtl="0"/>
            <a:endParaRPr lang="en-US" dirty="0"/>
          </a:p>
        </p:txBody>
      </p:sp>
      <p:sp>
        <p:nvSpPr>
          <p:cNvPr id="6" name="TextBox 5">
            <a:extLst>
              <a:ext uri="{FF2B5EF4-FFF2-40B4-BE49-F238E27FC236}">
                <a16:creationId xmlns:a16="http://schemas.microsoft.com/office/drawing/2014/main" id="{A0DDB328-E1A9-4585-97CD-07C6D93A2A70}"/>
              </a:ext>
            </a:extLst>
          </p:cNvPr>
          <p:cNvSpPr txBox="1"/>
          <p:nvPr/>
        </p:nvSpPr>
        <p:spPr>
          <a:xfrm>
            <a:off x="0" y="6240004"/>
            <a:ext cx="12192000" cy="369332"/>
          </a:xfrm>
          <a:prstGeom prst="rect">
            <a:avLst/>
          </a:prstGeom>
          <a:solidFill>
            <a:schemeClr val="accent1">
              <a:lumMod val="50000"/>
            </a:schemeClr>
          </a:solidFill>
        </p:spPr>
        <p:txBody>
          <a:bodyPr wrap="square" rtlCol="0">
            <a:spAutoFit/>
          </a:bodyPr>
          <a:lstStyle/>
          <a:p>
            <a:pPr rtl="0"/>
            <a:endParaRPr lang="en-US" dirty="0"/>
          </a:p>
        </p:txBody>
      </p:sp>
      <p:sp>
        <p:nvSpPr>
          <p:cNvPr id="7" name="TextBox 6">
            <a:extLst>
              <a:ext uri="{FF2B5EF4-FFF2-40B4-BE49-F238E27FC236}">
                <a16:creationId xmlns:a16="http://schemas.microsoft.com/office/drawing/2014/main" id="{88354D11-0E1D-4207-A620-5279E9C89608}"/>
              </a:ext>
            </a:extLst>
          </p:cNvPr>
          <p:cNvSpPr txBox="1"/>
          <p:nvPr/>
        </p:nvSpPr>
        <p:spPr>
          <a:xfrm>
            <a:off x="0" y="6536809"/>
            <a:ext cx="12192000" cy="369332"/>
          </a:xfrm>
          <a:prstGeom prst="rect">
            <a:avLst/>
          </a:prstGeom>
          <a:solidFill>
            <a:srgbClr val="00817E"/>
          </a:solidFill>
        </p:spPr>
        <p:txBody>
          <a:bodyPr wrap="square" rtlCol="0">
            <a:spAutoFit/>
          </a:bodyPr>
          <a:lstStyle/>
          <a:p>
            <a:pPr algn="r" rtl="0"/>
            <a:endParaRPr lang="en-US" dirty="0">
              <a:solidFill>
                <a:schemeClr val="bg1"/>
              </a:solidFill>
            </a:endParaRPr>
          </a:p>
        </p:txBody>
      </p:sp>
      <p:pic>
        <p:nvPicPr>
          <p:cNvPr id="9" name="Picture 8">
            <a:extLst>
              <a:ext uri="{FF2B5EF4-FFF2-40B4-BE49-F238E27FC236}">
                <a16:creationId xmlns:a16="http://schemas.microsoft.com/office/drawing/2014/main" id="{38C95957-1CED-4155-9B8B-852B96614435}"/>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77763" y="4250264"/>
            <a:ext cx="4236472" cy="1330566"/>
          </a:xfrm>
          <a:prstGeom prst="rect">
            <a:avLst/>
          </a:prstGeom>
          <a:noFill/>
          <a:ln>
            <a:noFill/>
          </a:ln>
        </p:spPr>
      </p:pic>
    </p:spTree>
    <p:extLst>
      <p:ext uri="{BB962C8B-B14F-4D97-AF65-F5344CB8AC3E}">
        <p14:creationId xmlns:p14="http://schemas.microsoft.com/office/powerpoint/2010/main" val="127734837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8EBBC01-D7CC-412C-965C-FC56B8F1D96B}"/>
              </a:ext>
            </a:extLst>
          </p:cNvPr>
          <p:cNvSpPr>
            <a:spLocks noGrp="1"/>
          </p:cNvSpPr>
          <p:nvPr>
            <p:ph type="title"/>
          </p:nvPr>
        </p:nvSpPr>
        <p:spPr/>
        <p:txBody>
          <a:bodyPr rtlCol="0"/>
          <a:lstStyle/>
          <a:p>
            <a:pPr algn="ctr" rtl="0"/>
            <a:r>
              <a:rPr lang="x-none"/>
              <a:t>Lo Lus Zam Kev Thaj Tsob Rau Kev Muab Pob Nyiaj Pab</a:t>
            </a:r>
          </a:p>
        </p:txBody>
      </p:sp>
      <p:sp>
        <p:nvSpPr>
          <p:cNvPr id="3" name="Content Placeholder 2">
            <a:extLst>
              <a:ext uri="{FF2B5EF4-FFF2-40B4-BE49-F238E27FC236}">
                <a16:creationId xmlns:a16="http://schemas.microsoft.com/office/drawing/2014/main" id="{E3864779-0E76-4DBB-AECC-68B5AFF6C2E5}"/>
              </a:ext>
            </a:extLst>
          </p:cNvPr>
          <p:cNvSpPr>
            <a:spLocks noGrp="1"/>
          </p:cNvSpPr>
          <p:nvPr>
            <p:ph idx="1"/>
          </p:nvPr>
        </p:nvSpPr>
        <p:spPr>
          <a:xfrm>
            <a:off x="1952403" y="2345439"/>
            <a:ext cx="8287193" cy="3356159"/>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85000" lnSpcReduction="20000"/>
          </a:bodyPr>
          <a:lstStyle/>
          <a:p>
            <a:pPr marL="0" indent="0" algn="just" rtl="0">
              <a:buNone/>
            </a:pPr>
            <a:r>
              <a:rPr lang="x-none" sz="2400" dirty="0">
                <a:latin typeface="Arial" panose="020B0604020202020204" pitchFamily="34" charset="0"/>
                <a:cs typeface="Arial" panose="020B0604020202020204" pitchFamily="34" charset="0"/>
              </a:rPr>
              <a:t>Lub khoos kas no yog tau txais kev txhawb pab fab nyiaj txiag tag nrho los sis ib feem los ntawm Wisconsin Department of Health Services (Feem Hauj Lwm Saib Xyuas Kev Noj Qab Haus Huv) raws tus nab npawb pob nyiaj pab 90SAPG0091, los ntawm U.S. Administration for Community Living (Lub Loos Kam Tswj Hwm Kev Ua Neej Nyob Rau Lub Zej Zog), Department of Health and Human Services (Feem Hauj Lwm Saib Xyuas Kev Noj Qab Haus Huv thiab Kev Pab Cuam Tib Neeg), Washington, DC 20201. Cov neeg txais nyiaj tab tom khiav lub khoos kas uas tau txais kev txhawb nqa los ntawm tsoom hwv tau txais kev txhawb kom nthuav qhia yam lawv tshawb pom thiab cov lus sua ntsiab lus yam muaj kev ywj pheej. Yog li ntawd, cov lus xam pom los sis cov lus taw qhia tsis tas yuav tsum sawv cev rau txoj cai ACL raws cai.</a:t>
            </a:r>
          </a:p>
        </p:txBody>
      </p:sp>
      <p:sp>
        <p:nvSpPr>
          <p:cNvPr id="5" name="Slide Number Placeholder 4">
            <a:extLst>
              <a:ext uri="{FF2B5EF4-FFF2-40B4-BE49-F238E27FC236}">
                <a16:creationId xmlns:a16="http://schemas.microsoft.com/office/drawing/2014/main" id="{7AF26E53-EFE7-49D9-98D0-4C8E72500302}"/>
              </a:ext>
            </a:extLst>
          </p:cNvPr>
          <p:cNvSpPr>
            <a:spLocks noGrp="1"/>
          </p:cNvSpPr>
          <p:nvPr>
            <p:ph type="sldNum" sz="quarter" idx="12"/>
          </p:nvPr>
        </p:nvSpPr>
        <p:spPr/>
        <p:txBody>
          <a:bodyPr rtlCol="0"/>
          <a:lstStyle/>
          <a:p>
            <a:pPr rtl="0"/>
            <a:fld id="{844A7B69-93E2-4D34-896D-EFDD7F03AB74}" type="slidenum">
              <a:rPr lang="en-US" smtClean="0"/>
              <a:t>49</a:t>
            </a:fld>
            <a:endParaRPr lang="en-US"/>
          </a:p>
        </p:txBody>
      </p:sp>
    </p:spTree>
    <p:extLst>
      <p:ext uri="{BB962C8B-B14F-4D97-AF65-F5344CB8AC3E}">
        <p14:creationId xmlns:p14="http://schemas.microsoft.com/office/powerpoint/2010/main" val="1865477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0D98B7A4-7219-45A8-B73E-7394D3728B9F}"/>
              </a:ext>
            </a:extLst>
          </p:cNvPr>
          <p:cNvSpPr>
            <a:spLocks noGrp="1"/>
          </p:cNvSpPr>
          <p:nvPr>
            <p:ph type="subTitle" idx="1"/>
          </p:nvPr>
        </p:nvSpPr>
        <p:spPr>
          <a:xfrm>
            <a:off x="1584405" y="1236902"/>
            <a:ext cx="9023189" cy="4078680"/>
          </a:xfrm>
        </p:spPr>
        <p:txBody>
          <a:bodyPr rtlCol="0">
            <a:normAutofit fontScale="62500" lnSpcReduction="20000"/>
          </a:bodyPr>
          <a:lstStyle/>
          <a:p>
            <a:pPr marL="342900" indent="-342900" algn="l" rtl="0">
              <a:spcAft>
                <a:spcPts val="1200"/>
              </a:spcAft>
              <a:buFont typeface="Wingdings" panose="05000000000000000000" pitchFamily="2" charset="2"/>
              <a:buChar char="§"/>
            </a:pPr>
            <a:r>
              <a:rPr lang="x-none" sz="3100" b="1" dirty="0">
                <a:cs typeface="Arial" charset="0"/>
              </a:rPr>
              <a:t>Yog tias koj twb yeej tau txais cov nyiaj txiaj ntsig los ntawm Xaus Saus </a:t>
            </a:r>
            <a:r>
              <a:rPr lang="x-none" sz="3100" dirty="0">
                <a:cs typeface="Arial" charset="0"/>
              </a:rPr>
              <a:t>los sis Cov Nyiaj Laus Rau Kev Tsheb Ciav Hlau lawm, </a:t>
            </a:r>
            <a:r>
              <a:rPr lang="x-none" sz="3100" b="1" dirty="0">
                <a:cs typeface="Arial" charset="0"/>
              </a:rPr>
              <a:t>koj yuav cia li raug teev npe nkag</a:t>
            </a:r>
            <a:r>
              <a:rPr lang="x-none" sz="3100" dirty="0">
                <a:cs typeface="Arial" charset="0"/>
              </a:rPr>
              <a:t> rau hauv Part A thiab B nyob rau thawj hnub ntawm lub hli uas koj muaj hnub nyoog txwm 65 xyoos.</a:t>
            </a:r>
          </a:p>
          <a:p>
            <a:pPr marL="342900" indent="-342900" algn="l" rtl="0">
              <a:spcAft>
                <a:spcPts val="1200"/>
              </a:spcAft>
              <a:buFont typeface="Wingdings" panose="05000000000000000000" pitchFamily="2" charset="2"/>
              <a:buChar char="§"/>
            </a:pPr>
            <a:r>
              <a:rPr lang="x-none" sz="3100" b="1" dirty="0">
                <a:cs typeface="Arial" charset="0"/>
              </a:rPr>
              <a:t>Yog tias koj </a:t>
            </a:r>
            <a:r>
              <a:rPr lang="x-none" sz="3100" dirty="0">
                <a:cs typeface="Arial" charset="0"/>
              </a:rPr>
              <a:t>yuav txog 65 xyoos lawm thiab tam sim no </a:t>
            </a:r>
            <a:r>
              <a:rPr lang="x-none" sz="3100" b="1" dirty="0">
                <a:cs typeface="Arial" charset="0"/>
              </a:rPr>
              <a:t>tsis tau txais cov nyiaj txiaj ntsig los ntawm Xaus Saus, ces koj yuav tsum tau teev npe nkag</a:t>
            </a:r>
            <a:r>
              <a:rPr lang="x-none" sz="3100" dirty="0">
                <a:cs typeface="Arial" charset="0"/>
              </a:rPr>
              <a:t> rau Part A thiab B </a:t>
            </a:r>
            <a:r>
              <a:rPr lang="x-none" sz="3100" b="1" dirty="0">
                <a:cs typeface="Arial" charset="0"/>
              </a:rPr>
              <a:t>nrog Xaus Saus</a:t>
            </a:r>
            <a:r>
              <a:rPr lang="x-none" sz="3100" dirty="0">
                <a:cs typeface="Arial" charset="0"/>
              </a:rPr>
              <a:t> thaum koj </a:t>
            </a:r>
            <a:r>
              <a:rPr lang="x-none" sz="3100" i="1" dirty="0">
                <a:cs typeface="Arial" charset="0"/>
              </a:rPr>
              <a:t>Ncua Sij Hawm Teev Npe Nkag Thaum Xub Pib</a:t>
            </a:r>
            <a:r>
              <a:rPr lang="x-none" sz="3100" dirty="0">
                <a:cs typeface="Arial" charset="0"/>
              </a:rPr>
              <a:t>:</a:t>
            </a:r>
          </a:p>
          <a:p>
            <a:pPr marL="800100" lvl="1" indent="-342900" algn="l" rtl="0">
              <a:lnSpc>
                <a:spcPct val="110000"/>
              </a:lnSpc>
              <a:spcBef>
                <a:spcPts val="0"/>
              </a:spcBef>
              <a:spcAft>
                <a:spcPts val="600"/>
              </a:spcAft>
              <a:buFont typeface="Wingdings" panose="05000000000000000000" pitchFamily="2" charset="2"/>
              <a:buChar char="§"/>
            </a:pPr>
            <a:r>
              <a:rPr lang="x-none" sz="3100" dirty="0">
                <a:cs typeface="Arial" charset="0"/>
              </a:rPr>
              <a:t>Mus saib </a:t>
            </a:r>
            <a:r>
              <a:rPr lang="x-none" sz="3100" dirty="0">
                <a:cs typeface="Arial" charset="0"/>
                <a:hlinkClick r:id="rId3"/>
              </a:rPr>
              <a:t>ssa.gov</a:t>
            </a:r>
            <a:endParaRPr lang="en-US" altLang="en-US" sz="3100" dirty="0">
              <a:cs typeface="Arial" charset="0"/>
            </a:endParaRPr>
          </a:p>
          <a:p>
            <a:pPr marL="800100" lvl="1" indent="-342900" algn="l" rtl="0">
              <a:lnSpc>
                <a:spcPct val="110000"/>
              </a:lnSpc>
              <a:spcBef>
                <a:spcPts val="0"/>
              </a:spcBef>
              <a:spcAft>
                <a:spcPts val="600"/>
              </a:spcAft>
              <a:buFont typeface="Wingdings" panose="05000000000000000000" pitchFamily="2" charset="2"/>
              <a:buChar char="§"/>
            </a:pPr>
            <a:r>
              <a:rPr lang="x-none" sz="3100" dirty="0"/>
              <a:t>Hu rau Xaus Saus ntawm 1-800-772-1213 (TTY 1-800-325-0778)</a:t>
            </a:r>
            <a:endParaRPr lang="en-US" altLang="en-US" sz="3100" dirty="0">
              <a:cs typeface="Arial" charset="0"/>
            </a:endParaRPr>
          </a:p>
          <a:p>
            <a:pPr marL="800100" lvl="1" indent="-342900" algn="l" rtl="0">
              <a:lnSpc>
                <a:spcPct val="110000"/>
              </a:lnSpc>
              <a:spcBef>
                <a:spcPts val="0"/>
              </a:spcBef>
              <a:spcAft>
                <a:spcPts val="600"/>
              </a:spcAft>
              <a:buFont typeface="Wingdings" panose="05000000000000000000" pitchFamily="2" charset="2"/>
              <a:buChar char="§"/>
            </a:pPr>
            <a:r>
              <a:rPr lang="x-none" sz="3100" dirty="0">
                <a:cs typeface="Arial" charset="0"/>
              </a:rPr>
              <a:t>Los sis mus rau koj </a:t>
            </a:r>
            <a:r>
              <a:rPr lang="x-none" sz="3100" dirty="0">
                <a:cs typeface="Arial" charset="0"/>
                <a:hlinkClick r:id="rId4"/>
              </a:rPr>
              <a:t>lub chaw ua hauj lwm Xaus Saus hauv cheeb tsam</a:t>
            </a:r>
            <a:endParaRPr lang="en-US" altLang="en-US" sz="3100" dirty="0">
              <a:solidFill>
                <a:srgbClr val="FF0000"/>
              </a:solidFill>
              <a:cs typeface="Arial" charset="0"/>
            </a:endParaRPr>
          </a:p>
          <a:p>
            <a:pPr marL="342900" indent="-342900" algn="l" rtl="0">
              <a:spcAft>
                <a:spcPts val="1200"/>
              </a:spcAft>
              <a:buFont typeface="Wingdings" panose="05000000000000000000" pitchFamily="2" charset="2"/>
              <a:buChar char="§"/>
            </a:pPr>
            <a:r>
              <a:rPr lang="x-none" sz="3100" b="1" dirty="0">
                <a:cs typeface="Arial" charset="0"/>
              </a:rPr>
              <a:t>Yog tias koj muaj hnub nyoog qis dua 65 xyoos thiab xiam oob qhab</a:t>
            </a:r>
            <a:r>
              <a:rPr lang="x-none" sz="3100" dirty="0">
                <a:cs typeface="Arial" charset="0"/>
              </a:rPr>
              <a:t>, koj yuav cia li raug teev npe nkag rau hauv Medicare tom qab tau txais Xaus cov nyiaj txiaj ntsig xiam oob qhab (SSDI) 24 lub hlis sib law liag.</a:t>
            </a:r>
          </a:p>
          <a:p>
            <a:pPr algn="l" rtl="0"/>
            <a:endParaRPr lang="en-US" dirty="0"/>
          </a:p>
        </p:txBody>
      </p:sp>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rtl="0"/>
            <a:endParaRPr lang="en-US" sz="1400" dirty="0">
              <a:solidFill>
                <a:schemeClr val="bg1"/>
              </a:solidFill>
              <a:latin typeface="Arial" panose="020B0604020202020204" pitchFamily="34" charset="0"/>
              <a:cs typeface="Arial" panose="020B0604020202020204" pitchFamily="34" charset="0"/>
            </a:endParaRPr>
          </a:p>
          <a:p>
            <a:pPr algn="ctr" rtl="0"/>
            <a:r>
              <a:rPr lang="x-none" sz="4000">
                <a:solidFill>
                  <a:schemeClr val="bg1"/>
                </a:solidFill>
                <a:latin typeface="Arial" panose="020B0604020202020204" pitchFamily="34" charset="0"/>
                <a:cs typeface="Arial" panose="020B0604020202020204" pitchFamily="34" charset="0"/>
              </a:rPr>
              <a:t>Kev Teev Npe Nkag hauv Medicare</a:t>
            </a:r>
          </a:p>
          <a:p>
            <a:pPr algn="ctr" rtl="0"/>
            <a:endParaRPr lang="en-US" sz="1200" dirty="0">
              <a:solidFill>
                <a:schemeClr val="bg1"/>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2F82C02D-8E49-4E94-B568-C5A947EFB846}"/>
              </a:ext>
            </a:extLst>
          </p:cNvPr>
          <p:cNvSpPr txBox="1"/>
          <p:nvPr/>
        </p:nvSpPr>
        <p:spPr>
          <a:xfrm>
            <a:off x="887896" y="5444488"/>
            <a:ext cx="9978886" cy="1231106"/>
          </a:xfrm>
          <a:prstGeom prst="rect">
            <a:avLst/>
          </a:prstGeom>
          <a:solidFill>
            <a:schemeClr val="accent1">
              <a:lumMod val="20000"/>
              <a:lumOff val="80000"/>
            </a:schemeClr>
          </a:solidFill>
          <a:ln>
            <a:solidFill>
              <a:schemeClr val="accent1">
                <a:lumMod val="50000"/>
              </a:schemeClr>
            </a:solidFill>
          </a:ln>
        </p:spPr>
        <p:txBody>
          <a:bodyPr wrap="square" rtlCol="0">
            <a:spAutoFit/>
          </a:bodyPr>
          <a:lstStyle/>
          <a:p>
            <a:pPr rtl="0"/>
            <a:endParaRPr lang="en-US" sz="1400" dirty="0"/>
          </a:p>
          <a:p>
            <a:pPr algn="ctr" rtl="0"/>
            <a:r>
              <a:rPr lang="x-none" sz="2200"/>
              <a:t>Tau txais kev nkag mus rau koj cov ntaub ntawv ntiag tug tau txhua lub sij hawm los ntawm kev sau npe nrog </a:t>
            </a:r>
            <a:r>
              <a:rPr lang="x-none" sz="2200" b="1">
                <a:hlinkClick r:id="rId5"/>
              </a:rPr>
              <a:t>Medicare.gov </a:t>
            </a:r>
            <a:endParaRPr lang="en-US" sz="2200" b="1" dirty="0"/>
          </a:p>
          <a:p>
            <a:pPr rtl="0"/>
            <a:endParaRPr lang="en-US" sz="1600" b="1" dirty="0"/>
          </a:p>
        </p:txBody>
      </p:sp>
    </p:spTree>
    <p:extLst>
      <p:ext uri="{BB962C8B-B14F-4D97-AF65-F5344CB8AC3E}">
        <p14:creationId xmlns:p14="http://schemas.microsoft.com/office/powerpoint/2010/main" val="76234218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57504" y="3157972"/>
            <a:ext cx="6844509" cy="691852"/>
          </a:xfrm>
          <a:prstGeom prst="rect">
            <a:avLst/>
          </a:prstGeom>
          <a:solidFill>
            <a:schemeClr val="accent4">
              <a:lumMod val="20000"/>
              <a:lumOff val="80000"/>
            </a:schemeClr>
          </a:solidFill>
          <a:ln w="381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rtl="0"/>
            <a:endParaRPr lang="en-US" sz="1400" dirty="0">
              <a:solidFill>
                <a:schemeClr val="bg1"/>
              </a:solidFill>
              <a:latin typeface="Arial" panose="020B0604020202020204" pitchFamily="34" charset="0"/>
              <a:cs typeface="Arial" panose="020B0604020202020204" pitchFamily="34" charset="0"/>
            </a:endParaRPr>
          </a:p>
          <a:p>
            <a:pPr algn="ctr" rtl="0"/>
            <a:r>
              <a:rPr lang="x-none" sz="4000">
                <a:solidFill>
                  <a:schemeClr val="bg1"/>
                </a:solidFill>
                <a:latin typeface="Arial" panose="020B0604020202020204" pitchFamily="34" charset="0"/>
                <a:cs typeface="Arial" panose="020B0604020202020204" pitchFamily="34" charset="0"/>
              </a:rPr>
              <a:t>Lub Moj Khaum Ntawm Qhov Kev Nthuav Qhia</a:t>
            </a:r>
          </a:p>
          <a:p>
            <a:pPr algn="ctr" rtl="0"/>
            <a:endParaRPr lang="en-US" sz="1200" dirty="0">
              <a:solidFill>
                <a:schemeClr val="bg1"/>
              </a:solidFill>
              <a:latin typeface="Arial" panose="020B0604020202020204" pitchFamily="34" charset="0"/>
              <a:cs typeface="Arial" panose="020B0604020202020204" pitchFamily="34" charset="0"/>
            </a:endParaRPr>
          </a:p>
        </p:txBody>
      </p:sp>
      <p:sp>
        <p:nvSpPr>
          <p:cNvPr id="7" name="Subtitle 2">
            <a:extLst>
              <a:ext uri="{FF2B5EF4-FFF2-40B4-BE49-F238E27FC236}">
                <a16:creationId xmlns:a16="http://schemas.microsoft.com/office/drawing/2014/main" id="{77FD71F1-D557-48C5-8393-F1E95CD87680}"/>
              </a:ext>
            </a:extLst>
          </p:cNvPr>
          <p:cNvSpPr txBox="1">
            <a:spLocks/>
          </p:cNvSpPr>
          <p:nvPr/>
        </p:nvSpPr>
        <p:spPr>
          <a:xfrm>
            <a:off x="657504" y="1569471"/>
            <a:ext cx="6628199" cy="4709111"/>
          </a:xfrm>
          <a:prstGeom prst="rect">
            <a:avLst/>
          </a:prstGeom>
        </p:spPr>
        <p:txBody>
          <a:bodyPr rtlCol="0">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rtl="0">
              <a:spcAft>
                <a:spcPts val="600"/>
              </a:spcAft>
              <a:buNone/>
              <a:tabLst>
                <a:tab pos="914400" algn="l"/>
              </a:tabLst>
            </a:pPr>
            <a:r>
              <a:rPr lang="x-none" sz="2600" b="1" dirty="0">
                <a:cs typeface="Arial" panose="020B0604020202020204" pitchFamily="34" charset="0"/>
              </a:rPr>
              <a:t>Ntu 1: 	</a:t>
            </a:r>
            <a:r>
              <a:rPr lang="x-none" sz="2600" dirty="0">
                <a:cs typeface="Arial" panose="020B0604020202020204" pitchFamily="34" charset="0"/>
              </a:rPr>
              <a:t>Kev Teev Npe Nkag hauv Medicare </a:t>
            </a:r>
          </a:p>
          <a:p>
            <a:pPr marL="0" indent="0" rtl="0">
              <a:spcAft>
                <a:spcPts val="600"/>
              </a:spcAft>
              <a:buNone/>
            </a:pPr>
            <a:r>
              <a:rPr lang="x-none" sz="2600" b="1" dirty="0">
                <a:cs typeface="Arial" panose="020B0604020202020204" pitchFamily="34" charset="0"/>
              </a:rPr>
              <a:t>Ntu 2:</a:t>
            </a:r>
            <a:r>
              <a:rPr lang="x-none" sz="2600" dirty="0">
                <a:cs typeface="Arial" panose="020B0604020202020204" pitchFamily="34" charset="0"/>
              </a:rPr>
              <a:t>	Medicare Basics; Part A; Part B</a:t>
            </a:r>
          </a:p>
          <a:p>
            <a:pPr marL="0" indent="0" rtl="0">
              <a:spcAft>
                <a:spcPts val="600"/>
              </a:spcAft>
              <a:buNone/>
            </a:pPr>
            <a:r>
              <a:rPr lang="x-none" sz="2600" b="1" dirty="0">
                <a:cs typeface="Arial" panose="020B0604020202020204" pitchFamily="34" charset="0"/>
              </a:rPr>
              <a:t>Ntu 3: </a:t>
            </a:r>
            <a:r>
              <a:rPr lang="x-none" sz="2600" dirty="0">
                <a:cs typeface="Arial" panose="020B0604020202020204" pitchFamily="34" charset="0"/>
              </a:rPr>
              <a:t>Koj Cov Kev Xaiv Txog Kev Pab Them Nqi; Original Medicare; 		Kev Tuav Pov Hwm Medigap</a:t>
            </a:r>
          </a:p>
          <a:p>
            <a:pPr marL="0" indent="0" rtl="0">
              <a:spcAft>
                <a:spcPts val="600"/>
              </a:spcAft>
              <a:buNone/>
            </a:pPr>
            <a:r>
              <a:rPr lang="x-none" sz="2600" b="1" dirty="0">
                <a:cs typeface="Arial" panose="020B0604020202020204" pitchFamily="34" charset="0"/>
              </a:rPr>
              <a:t>Ntu 4: Cov Phiaj Xwm Medicare Advantage (Part C); </a:t>
            </a:r>
            <a:br>
              <a:rPr lang="en-US" sz="2600" b="1" dirty="0">
                <a:cs typeface="Arial" panose="020B0604020202020204" pitchFamily="34" charset="0"/>
              </a:rPr>
            </a:br>
            <a:r>
              <a:rPr lang="x-none" sz="2600" b="1" dirty="0">
                <a:cs typeface="Arial" panose="020B0604020202020204" pitchFamily="34" charset="0"/>
              </a:rPr>
              <a:t>	Lwm Hom Kev Pab Them Nqi Kho Mob </a:t>
            </a:r>
          </a:p>
          <a:p>
            <a:pPr marL="0" indent="0" rtl="0">
              <a:spcAft>
                <a:spcPts val="600"/>
              </a:spcAft>
              <a:buNone/>
            </a:pPr>
            <a:r>
              <a:rPr lang="x-none" sz="2600" b="1" dirty="0">
                <a:cs typeface="Arial" panose="020B0604020202020204" pitchFamily="34" charset="0"/>
              </a:rPr>
              <a:t>Ntu 5: 	</a:t>
            </a:r>
            <a:r>
              <a:rPr lang="x-none" sz="2600" dirty="0">
                <a:cs typeface="Arial" panose="020B0604020202020204" pitchFamily="34" charset="0"/>
              </a:rPr>
              <a:t>Medicare Part D; SeniorCare; </a:t>
            </a:r>
            <a:br>
              <a:rPr lang="en-US" sz="2600" dirty="0">
                <a:cs typeface="Arial" panose="020B0604020202020204" pitchFamily="34" charset="0"/>
              </a:rPr>
            </a:br>
            <a:r>
              <a:rPr lang="x-none" sz="2600" dirty="0">
                <a:cs typeface="Arial" panose="020B0604020202020204" pitchFamily="34" charset="0"/>
              </a:rPr>
              <a:t>	Ncua Sij Hawm Qhib Teev Npe Nkag Hauv Lub </a:t>
            </a:r>
            <a:r>
              <a:rPr lang="hu-HU" sz="2600" dirty="0">
                <a:cs typeface="Arial" panose="020B0604020202020204" pitchFamily="34" charset="0"/>
              </a:rPr>
              <a:t>	</a:t>
            </a:r>
            <a:r>
              <a:rPr lang="x-none" sz="2600" dirty="0">
                <a:cs typeface="Arial" panose="020B0604020202020204" pitchFamily="34" charset="0"/>
              </a:rPr>
              <a:t>Xyoo</a:t>
            </a:r>
          </a:p>
          <a:p>
            <a:pPr marL="0" indent="0" rtl="0">
              <a:buNone/>
            </a:pPr>
            <a:r>
              <a:rPr lang="x-none" sz="2600" b="1" dirty="0">
                <a:cs typeface="Arial" panose="020B0604020202020204" pitchFamily="34" charset="0"/>
              </a:rPr>
              <a:t>Ntu 6: </a:t>
            </a:r>
            <a:r>
              <a:rPr lang="x-none" sz="2600" dirty="0">
                <a:cs typeface="Arial" panose="020B0604020202020204" pitchFamily="34" charset="0"/>
              </a:rPr>
              <a:t>Pab rau Cov Neeg Khwv Tau Nyiaj Los Tsawg; 		Tiv Thaiv Koj Tus Kheej thiab Tiv Thaiv Kev Dag </a:t>
            </a:r>
            <a:r>
              <a:rPr lang="hu-HU" sz="2600" dirty="0">
                <a:cs typeface="Arial" panose="020B0604020202020204" pitchFamily="34" charset="0"/>
              </a:rPr>
              <a:t>	</a:t>
            </a:r>
            <a:r>
              <a:rPr lang="x-none" sz="2600" dirty="0">
                <a:cs typeface="Arial" panose="020B0604020202020204" pitchFamily="34" charset="0"/>
              </a:rPr>
              <a:t>Noj Dag Haus; </a:t>
            </a:r>
            <a:br>
              <a:rPr lang="en-US" sz="2600" dirty="0">
                <a:cs typeface="Arial" panose="020B0604020202020204" pitchFamily="34" charset="0"/>
              </a:rPr>
            </a:br>
            <a:r>
              <a:rPr lang="x-none" sz="2600" dirty="0">
                <a:cs typeface="Arial" panose="020B0604020202020204" pitchFamily="34" charset="0"/>
              </a:rPr>
              <a:t>	Kev Tshuaj Xyuas thiab Cov Peev Txheej</a:t>
            </a:r>
          </a:p>
          <a:p>
            <a:pPr marL="0" indent="0" rtl="0">
              <a:buNone/>
            </a:pPr>
            <a:endParaRPr lang="en-US" dirty="0"/>
          </a:p>
        </p:txBody>
      </p:sp>
      <p:sp>
        <p:nvSpPr>
          <p:cNvPr id="9" name="TextBox 8">
            <a:extLst>
              <a:ext uri="{FF2B5EF4-FFF2-40B4-BE49-F238E27FC236}">
                <a16:creationId xmlns:a16="http://schemas.microsoft.com/office/drawing/2014/main" id="{9EA4FD0B-5A9E-4C38-97BE-E98AF066CACD}"/>
              </a:ext>
            </a:extLst>
          </p:cNvPr>
          <p:cNvSpPr txBox="1"/>
          <p:nvPr/>
        </p:nvSpPr>
        <p:spPr>
          <a:xfrm>
            <a:off x="8939605" y="5196755"/>
            <a:ext cx="2967259" cy="1159595"/>
          </a:xfrm>
          <a:prstGeom prst="rect">
            <a:avLst/>
          </a:prstGeom>
          <a:solidFill>
            <a:schemeClr val="accent1">
              <a:lumMod val="20000"/>
              <a:lumOff val="80000"/>
            </a:schemeClr>
          </a:solidFill>
          <a:ln>
            <a:solidFill>
              <a:schemeClr val="accent1">
                <a:lumMod val="50000"/>
              </a:schemeClr>
            </a:solidFill>
          </a:ln>
        </p:spPr>
        <p:txBody>
          <a:bodyPr wrap="square" rtlCol="0">
            <a:spAutoFit/>
          </a:bodyPr>
          <a:lstStyle/>
          <a:p>
            <a:pPr algn="ctr" rtl="0"/>
            <a:r>
              <a:rPr lang="x-none" sz="1700"/>
              <a:t>Nrhiav cov ntsiab lus qhia ntxaws nyob hauv koj </a:t>
            </a:r>
            <a:r>
              <a:rPr lang="x-none" sz="1700">
                <a:hlinkClick r:id="rId3"/>
              </a:rPr>
              <a:t>Phau Ntawv Qhia Txog Medicare thiab Koj</a:t>
            </a:r>
            <a:r>
              <a:rPr lang="x-none" sz="1700"/>
              <a:t>.</a:t>
            </a:r>
          </a:p>
        </p:txBody>
      </p:sp>
      <p:sp>
        <p:nvSpPr>
          <p:cNvPr id="6" name="Slide Number Placeholder 5">
            <a:extLst>
              <a:ext uri="{FF2B5EF4-FFF2-40B4-BE49-F238E27FC236}">
                <a16:creationId xmlns:a16="http://schemas.microsoft.com/office/drawing/2014/main" id="{0716A08E-6E40-457C-9472-1FC40EE8BFEE}"/>
              </a:ext>
            </a:extLst>
          </p:cNvPr>
          <p:cNvSpPr>
            <a:spLocks noGrp="1"/>
          </p:cNvSpPr>
          <p:nvPr>
            <p:ph type="sldNum" sz="quarter" idx="12"/>
          </p:nvPr>
        </p:nvSpPr>
        <p:spPr/>
        <p:txBody>
          <a:bodyPr rtlCol="0"/>
          <a:lstStyle/>
          <a:p>
            <a:pPr rtl="0"/>
            <a:fld id="{844A7B69-93E2-4D34-896D-EFDD7F03AB74}" type="slidenum">
              <a:rPr lang="en-US" smtClean="0"/>
              <a:t>50</a:t>
            </a:fld>
            <a:endParaRPr lang="en-US" dirty="0"/>
          </a:p>
        </p:txBody>
      </p:sp>
      <p:pic>
        <p:nvPicPr>
          <p:cNvPr id="5" name="Picture 4" descr="A close-up of a poster&#10;&#10;AI-generated content may be incorrect.">
            <a:extLst>
              <a:ext uri="{FF2B5EF4-FFF2-40B4-BE49-F238E27FC236}">
                <a16:creationId xmlns:a16="http://schemas.microsoft.com/office/drawing/2014/main" id="{728B63E4-3453-4D29-32EC-B03E30AE8E9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75580" y="1147830"/>
            <a:ext cx="3095307" cy="4009091"/>
          </a:xfrm>
          <a:prstGeom prst="rect">
            <a:avLst/>
          </a:prstGeom>
        </p:spPr>
      </p:pic>
    </p:spTree>
    <p:extLst>
      <p:ext uri="{BB962C8B-B14F-4D97-AF65-F5344CB8AC3E}">
        <p14:creationId xmlns:p14="http://schemas.microsoft.com/office/powerpoint/2010/main" val="280269384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rtl="0"/>
            <a:endParaRPr lang="en-US" sz="1400" dirty="0">
              <a:solidFill>
                <a:schemeClr val="bg1"/>
              </a:solidFill>
              <a:latin typeface="Arial" panose="020B0604020202020204" pitchFamily="34" charset="0"/>
              <a:cs typeface="Arial" panose="020B0604020202020204" pitchFamily="34" charset="0"/>
            </a:endParaRPr>
          </a:p>
          <a:p>
            <a:pPr algn="ctr" rtl="0"/>
            <a:r>
              <a:rPr lang="x-none" sz="4000">
                <a:solidFill>
                  <a:schemeClr val="bg1"/>
                </a:solidFill>
                <a:latin typeface="Arial" panose="020B0604020202020204" pitchFamily="34" charset="0"/>
                <a:cs typeface="Arial" panose="020B0604020202020204" pitchFamily="34" charset="0"/>
              </a:rPr>
              <a:t>Zoo Siab Txais Tos rau Medicare </a:t>
            </a:r>
          </a:p>
          <a:p>
            <a:pPr algn="ctr" rtl="0"/>
            <a:endParaRPr lang="en-US" sz="1200" dirty="0">
              <a:solidFill>
                <a:schemeClr val="bg1"/>
              </a:solidFill>
              <a:latin typeface="Arial" panose="020B0604020202020204" pitchFamily="34" charset="0"/>
              <a:cs typeface="Arial" panose="020B0604020202020204" pitchFamily="34" charset="0"/>
            </a:endParaRPr>
          </a:p>
        </p:txBody>
      </p:sp>
      <p:sp>
        <p:nvSpPr>
          <p:cNvPr id="6" name="Slide Number Placeholder 5">
            <a:extLst>
              <a:ext uri="{FF2B5EF4-FFF2-40B4-BE49-F238E27FC236}">
                <a16:creationId xmlns:a16="http://schemas.microsoft.com/office/drawing/2014/main" id="{0716A08E-6E40-457C-9472-1FC40EE8BFEE}"/>
              </a:ext>
            </a:extLst>
          </p:cNvPr>
          <p:cNvSpPr>
            <a:spLocks noGrp="1"/>
          </p:cNvSpPr>
          <p:nvPr>
            <p:ph type="sldNum" sz="quarter" idx="12"/>
          </p:nvPr>
        </p:nvSpPr>
        <p:spPr/>
        <p:txBody>
          <a:bodyPr rtlCol="0"/>
          <a:lstStyle/>
          <a:p>
            <a:pPr rtl="0"/>
            <a:fld id="{844A7B69-93E2-4D34-896D-EFDD7F03AB74}" type="slidenum">
              <a:rPr lang="en-US" smtClean="0"/>
              <a:t>51</a:t>
            </a:fld>
            <a:endParaRPr lang="en-US"/>
          </a:p>
        </p:txBody>
      </p:sp>
      <p:sp>
        <p:nvSpPr>
          <p:cNvPr id="11" name="Subtitle 2">
            <a:extLst>
              <a:ext uri="{FF2B5EF4-FFF2-40B4-BE49-F238E27FC236}">
                <a16:creationId xmlns:a16="http://schemas.microsoft.com/office/drawing/2014/main" id="{8B7A9E30-9C0F-4982-9881-55C979676BB1}"/>
              </a:ext>
            </a:extLst>
          </p:cNvPr>
          <p:cNvSpPr txBox="1">
            <a:spLocks/>
          </p:cNvSpPr>
          <p:nvPr/>
        </p:nvSpPr>
        <p:spPr>
          <a:xfrm>
            <a:off x="3043518" y="2016479"/>
            <a:ext cx="7734748" cy="1412521"/>
          </a:xfrm>
          <a:prstGeom prst="rect">
            <a:avLst/>
          </a:prstGeom>
        </p:spPr>
        <p:txBody>
          <a:bodyPr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rtl="0">
              <a:spcAft>
                <a:spcPts val="1800"/>
              </a:spcAft>
              <a:buNone/>
            </a:pPr>
            <a:r>
              <a:rPr lang="x-none" sz="21600" b="1"/>
              <a:t>Ntu 4</a:t>
            </a:r>
          </a:p>
          <a:p>
            <a:pPr rtl="0">
              <a:spcAft>
                <a:spcPts val="600"/>
              </a:spcAft>
            </a:pPr>
            <a:r>
              <a:rPr lang="x-none" sz="16000"/>
              <a:t>Cov Phiaj Xwm Medicare Advantage (Part C)</a:t>
            </a:r>
          </a:p>
          <a:p>
            <a:pPr rtl="0">
              <a:spcAft>
                <a:spcPts val="600"/>
              </a:spcAft>
            </a:pPr>
            <a:r>
              <a:rPr lang="x-none" sz="16000"/>
              <a:t>Lwm Hom Kev Pab Them Nqi Kho Mob</a:t>
            </a:r>
          </a:p>
        </p:txBody>
      </p:sp>
      <p:pic>
        <p:nvPicPr>
          <p:cNvPr id="8" name="Picture 7">
            <a:extLst>
              <a:ext uri="{FF2B5EF4-FFF2-40B4-BE49-F238E27FC236}">
                <a16:creationId xmlns:a16="http://schemas.microsoft.com/office/drawing/2014/main" id="{B9A9999E-306E-4D33-BFA9-965845B95880}"/>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3732" y="5409052"/>
            <a:ext cx="3016160" cy="947298"/>
          </a:xfrm>
          <a:prstGeom prst="rect">
            <a:avLst/>
          </a:prstGeom>
          <a:noFill/>
          <a:ln>
            <a:noFill/>
          </a:ln>
        </p:spPr>
      </p:pic>
    </p:spTree>
    <p:extLst>
      <p:ext uri="{BB962C8B-B14F-4D97-AF65-F5344CB8AC3E}">
        <p14:creationId xmlns:p14="http://schemas.microsoft.com/office/powerpoint/2010/main" val="169284869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rtl="0"/>
            <a:endParaRPr lang="en-US" sz="1400" dirty="0">
              <a:solidFill>
                <a:schemeClr val="bg1"/>
              </a:solidFill>
              <a:latin typeface="Arial" panose="020B0604020202020204" pitchFamily="34" charset="0"/>
              <a:cs typeface="Arial" panose="020B0604020202020204" pitchFamily="34" charset="0"/>
            </a:endParaRPr>
          </a:p>
          <a:p>
            <a:pPr algn="ctr" rtl="0"/>
            <a:r>
              <a:rPr lang="x-none" sz="4000">
                <a:solidFill>
                  <a:schemeClr val="bg1"/>
                </a:solidFill>
                <a:latin typeface="Arial" panose="020B0604020202020204" pitchFamily="34" charset="0"/>
                <a:cs typeface="Arial" panose="020B0604020202020204" pitchFamily="34" charset="0"/>
              </a:rPr>
              <a:t>Koj Cov Kev Xaiv Rau Kev Pab Them Nqi</a:t>
            </a:r>
          </a:p>
          <a:p>
            <a:pPr algn="ctr" rtl="0"/>
            <a:endParaRPr lang="en-US" sz="1200" dirty="0">
              <a:solidFill>
                <a:schemeClr val="bg1"/>
              </a:solidFill>
              <a:latin typeface="Arial" panose="020B0604020202020204" pitchFamily="34" charset="0"/>
              <a:cs typeface="Arial" panose="020B0604020202020204" pitchFamily="34" charset="0"/>
            </a:endParaRPr>
          </a:p>
        </p:txBody>
      </p:sp>
      <p:grpSp>
        <p:nvGrpSpPr>
          <p:cNvPr id="7" name="Group 4" descr="Graphic showing your Medicare Choices &#10;Original Medicare - Part A hospital insurance Part B Medical insurance. You can add Medicare Supplement Insurance (Medigap Policy) Part D Prescription Drug Coverage&#10;&#10;or&#10;&#10;Medicare Advangtage Plan&#10;Part C - Combines Part A and Part B&#10;&#10;May include or you may add&#10;Part D - Prescription drug coverage (Most Part C plans cover prescription drugs. You may be able to add drug coverage to some play types if not already included.)">
            <a:extLst>
              <a:ext uri="{FF2B5EF4-FFF2-40B4-BE49-F238E27FC236}">
                <a16:creationId xmlns:a16="http://schemas.microsoft.com/office/drawing/2014/main" id="{F9822DAF-C9E4-4654-8F73-0D42D642DF06}"/>
              </a:ext>
            </a:extLst>
          </p:cNvPr>
          <p:cNvGrpSpPr>
            <a:grpSpLocks/>
          </p:cNvGrpSpPr>
          <p:nvPr/>
        </p:nvGrpSpPr>
        <p:grpSpPr bwMode="auto">
          <a:xfrm>
            <a:off x="1541876" y="1358846"/>
            <a:ext cx="10412249" cy="5350690"/>
            <a:chOff x="266702" y="1394220"/>
            <a:chExt cx="10412054" cy="5349686"/>
          </a:xfrm>
        </p:grpSpPr>
        <p:grpSp>
          <p:nvGrpSpPr>
            <p:cNvPr id="8" name="Group 9" descr="Arrow indicating two choices">
              <a:extLst>
                <a:ext uri="{FF2B5EF4-FFF2-40B4-BE49-F238E27FC236}">
                  <a16:creationId xmlns:a16="http://schemas.microsoft.com/office/drawing/2014/main" id="{F7E5665B-600B-4786-B862-0A88C2E6EE76}"/>
                </a:ext>
              </a:extLst>
            </p:cNvPr>
            <p:cNvGrpSpPr>
              <a:grpSpLocks/>
            </p:cNvGrpSpPr>
            <p:nvPr/>
          </p:nvGrpSpPr>
          <p:grpSpPr bwMode="auto">
            <a:xfrm>
              <a:off x="1352550" y="3133988"/>
              <a:ext cx="1686319" cy="894824"/>
              <a:chOff x="3733801" y="1143000"/>
              <a:chExt cx="1686319" cy="894824"/>
            </a:xfrm>
          </p:grpSpPr>
          <p:cxnSp>
            <p:nvCxnSpPr>
              <p:cNvPr id="24" name="Straight Arrow Connector 23">
                <a:extLst>
                  <a:ext uri="{FF2B5EF4-FFF2-40B4-BE49-F238E27FC236}">
                    <a16:creationId xmlns:a16="http://schemas.microsoft.com/office/drawing/2014/main" id="{D910083E-7BD4-42C1-91C7-CAA941C16E1E}"/>
                  </a:ext>
                </a:extLst>
              </p:cNvPr>
              <p:cNvCxnSpPr/>
              <p:nvPr/>
            </p:nvCxnSpPr>
            <p:spPr>
              <a:xfrm flipH="1">
                <a:off x="3733783" y="1580887"/>
                <a:ext cx="809610" cy="457114"/>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EFAF42F7-0361-49DB-BBD2-0AC4D0740CF8}"/>
                  </a:ext>
                </a:extLst>
              </p:cNvPr>
              <p:cNvCxnSpPr/>
              <p:nvPr/>
            </p:nvCxnSpPr>
            <p:spPr>
              <a:xfrm>
                <a:off x="4543393" y="1580887"/>
                <a:ext cx="876283" cy="457114"/>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C69912EA-0492-4822-A3B5-015D5DF7DCFC}"/>
                  </a:ext>
                </a:extLst>
              </p:cNvPr>
              <p:cNvCxnSpPr/>
              <p:nvPr/>
            </p:nvCxnSpPr>
            <p:spPr>
              <a:xfrm>
                <a:off x="4543393" y="1142819"/>
                <a:ext cx="1588" cy="438068"/>
              </a:xfrm>
              <a:prstGeom prst="line">
                <a:avLst/>
              </a:prstGeom>
              <a:ln w="50800"/>
            </p:spPr>
            <p:style>
              <a:lnRef idx="1">
                <a:schemeClr val="accent1"/>
              </a:lnRef>
              <a:fillRef idx="0">
                <a:schemeClr val="accent1"/>
              </a:fillRef>
              <a:effectRef idx="0">
                <a:schemeClr val="accent1"/>
              </a:effectRef>
              <a:fontRef idx="minor">
                <a:schemeClr val="tx1"/>
              </a:fontRef>
            </p:style>
          </p:cxnSp>
        </p:grpSp>
        <p:sp>
          <p:nvSpPr>
            <p:cNvPr id="9" name="TextBox 20">
              <a:extLst>
                <a:ext uri="{FF2B5EF4-FFF2-40B4-BE49-F238E27FC236}">
                  <a16:creationId xmlns:a16="http://schemas.microsoft.com/office/drawing/2014/main" id="{3B2895CF-CD51-4011-BC95-F5C830522103}"/>
                </a:ext>
              </a:extLst>
            </p:cNvPr>
            <p:cNvSpPr txBox="1">
              <a:spLocks noChangeArrowheads="1"/>
            </p:cNvSpPr>
            <p:nvPr/>
          </p:nvSpPr>
          <p:spPr bwMode="auto">
            <a:xfrm>
              <a:off x="427547" y="1574870"/>
              <a:ext cx="3211945" cy="523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a:r>
                <a:rPr lang="x-none" sz="2800" b="1">
                  <a:solidFill>
                    <a:srgbClr val="000000"/>
                  </a:solidFill>
                </a:rPr>
                <a:t>Original Medicare</a:t>
              </a:r>
            </a:p>
          </p:txBody>
        </p:sp>
        <p:sp>
          <p:nvSpPr>
            <p:cNvPr id="10" name="Rectangle 9" descr="Hospital Insurance" title="Part A">
              <a:extLst>
                <a:ext uri="{FF2B5EF4-FFF2-40B4-BE49-F238E27FC236}">
                  <a16:creationId xmlns:a16="http://schemas.microsoft.com/office/drawing/2014/main" id="{4F0E2D3E-B63D-47AE-8B49-F5B0ACC380D5}"/>
                </a:ext>
              </a:extLst>
            </p:cNvPr>
            <p:cNvSpPr/>
            <p:nvPr/>
          </p:nvSpPr>
          <p:spPr>
            <a:xfrm>
              <a:off x="266702" y="2216238"/>
              <a:ext cx="1752567" cy="1365161"/>
            </a:xfrm>
            <a:prstGeom prst="rect">
              <a:avLst/>
            </a:prstGeom>
            <a:solidFill>
              <a:schemeClr val="accent1">
                <a:lumMod val="40000"/>
                <a:lumOff val="6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defRPr/>
              </a:pPr>
              <a:r>
                <a:rPr lang="x-none" sz="2000" b="1" dirty="0">
                  <a:solidFill>
                    <a:prstClr val="black"/>
                  </a:solidFill>
                </a:rPr>
                <a:t>Part A</a:t>
              </a:r>
            </a:p>
            <a:p>
              <a:pPr algn="ctr" rtl="0">
                <a:defRPr/>
              </a:pPr>
              <a:r>
                <a:rPr lang="x-none" sz="2000" dirty="0">
                  <a:solidFill>
                    <a:prstClr val="black"/>
                  </a:solidFill>
                </a:rPr>
                <a:t>Kev Tuav Pov Hwm Rau Tsev Kho Mob</a:t>
              </a:r>
            </a:p>
          </p:txBody>
        </p:sp>
        <p:sp>
          <p:nvSpPr>
            <p:cNvPr id="11" name="Rectangle 10" descr="Medical Insurance" title="Part B">
              <a:extLst>
                <a:ext uri="{FF2B5EF4-FFF2-40B4-BE49-F238E27FC236}">
                  <a16:creationId xmlns:a16="http://schemas.microsoft.com/office/drawing/2014/main" id="{858C742D-F8EF-4173-A5C8-B5677785E120}"/>
                </a:ext>
              </a:extLst>
            </p:cNvPr>
            <p:cNvSpPr/>
            <p:nvPr/>
          </p:nvSpPr>
          <p:spPr>
            <a:xfrm>
              <a:off x="2322476" y="2216238"/>
              <a:ext cx="1525558" cy="1376272"/>
            </a:xfrm>
            <a:prstGeom prst="rect">
              <a:avLst/>
            </a:prstGeom>
            <a:solidFill>
              <a:schemeClr val="accent1">
                <a:lumMod val="40000"/>
                <a:lumOff val="6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defRPr/>
              </a:pPr>
              <a:r>
                <a:rPr lang="x-none" sz="2000" b="1" dirty="0">
                  <a:solidFill>
                    <a:prstClr val="black"/>
                  </a:solidFill>
                </a:rPr>
                <a:t>Part B</a:t>
              </a:r>
            </a:p>
            <a:p>
              <a:pPr algn="ctr" rtl="0">
                <a:defRPr/>
              </a:pPr>
              <a:r>
                <a:rPr lang="x-none" sz="2000" dirty="0">
                  <a:solidFill>
                    <a:prstClr val="black"/>
                  </a:solidFill>
                </a:rPr>
                <a:t>Kev Tuav Pov Hwm Kho Mob</a:t>
              </a:r>
            </a:p>
          </p:txBody>
        </p:sp>
        <p:sp>
          <p:nvSpPr>
            <p:cNvPr id="12" name="TextBox 3">
              <a:extLst>
                <a:ext uri="{FF2B5EF4-FFF2-40B4-BE49-F238E27FC236}">
                  <a16:creationId xmlns:a16="http://schemas.microsoft.com/office/drawing/2014/main" id="{147528D4-79FA-470D-9E25-20837447F949}"/>
                </a:ext>
              </a:extLst>
            </p:cNvPr>
            <p:cNvSpPr txBox="1">
              <a:spLocks noChangeArrowheads="1"/>
            </p:cNvSpPr>
            <p:nvPr/>
          </p:nvSpPr>
          <p:spPr bwMode="auto">
            <a:xfrm>
              <a:off x="1501272" y="3968287"/>
              <a:ext cx="133171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a:r>
                <a:rPr lang="x-none" b="1">
                  <a:solidFill>
                    <a:srgbClr val="000000"/>
                  </a:solidFill>
                </a:rPr>
                <a:t>Koj tuaj yeem ntxiv</a:t>
              </a:r>
            </a:p>
          </p:txBody>
        </p:sp>
        <p:sp>
          <p:nvSpPr>
            <p:cNvPr id="13" name="Rectangle 12" descr="Precription Drug Coverage" title="Part D">
              <a:extLst>
                <a:ext uri="{FF2B5EF4-FFF2-40B4-BE49-F238E27FC236}">
                  <a16:creationId xmlns:a16="http://schemas.microsoft.com/office/drawing/2014/main" id="{8F0F469B-B771-415B-B2E1-153101CE40DC}"/>
                </a:ext>
              </a:extLst>
            </p:cNvPr>
            <p:cNvSpPr/>
            <p:nvPr/>
          </p:nvSpPr>
          <p:spPr>
            <a:xfrm>
              <a:off x="2574884" y="4301988"/>
              <a:ext cx="1876390" cy="1801475"/>
            </a:xfrm>
            <a:prstGeom prst="rect">
              <a:avLst/>
            </a:prstGeom>
            <a:solidFill>
              <a:schemeClr val="accent1">
                <a:lumMod val="40000"/>
                <a:lumOff val="6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defRPr/>
              </a:pPr>
              <a:r>
                <a:rPr lang="x-none" sz="2000" b="1" dirty="0">
                  <a:solidFill>
                    <a:prstClr val="black"/>
                  </a:solidFill>
                </a:rPr>
                <a:t>Part D</a:t>
              </a:r>
            </a:p>
            <a:p>
              <a:pPr algn="ctr" rtl="0">
                <a:defRPr/>
              </a:pPr>
              <a:r>
                <a:rPr lang="x-none" sz="2000" dirty="0">
                  <a:solidFill>
                    <a:prstClr val="black"/>
                  </a:solidFill>
                </a:rPr>
                <a:t>Kev Pab Them Nqi Rau Cov Tshuaj Uas Muaj Ntawv Yuav Tshuaj</a:t>
              </a:r>
            </a:p>
          </p:txBody>
        </p:sp>
        <p:sp>
          <p:nvSpPr>
            <p:cNvPr id="14" name="Rectangle 13" descr="Also known as Medigap policy" title="Medicare Supplement Insurance">
              <a:extLst>
                <a:ext uri="{FF2B5EF4-FFF2-40B4-BE49-F238E27FC236}">
                  <a16:creationId xmlns:a16="http://schemas.microsoft.com/office/drawing/2014/main" id="{25DDC681-3813-4D55-97D4-8E347F99E118}"/>
                </a:ext>
              </a:extLst>
            </p:cNvPr>
            <p:cNvSpPr/>
            <p:nvPr/>
          </p:nvSpPr>
          <p:spPr>
            <a:xfrm>
              <a:off x="266702" y="4338494"/>
              <a:ext cx="1811304" cy="1734811"/>
            </a:xfrm>
            <a:prstGeom prst="rect">
              <a:avLst/>
            </a:prstGeom>
            <a:solidFill>
              <a:schemeClr val="accent1">
                <a:lumMod val="7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defRPr/>
              </a:pPr>
              <a:r>
                <a:rPr lang="x-none" sz="2000" b="1">
                  <a:solidFill>
                    <a:prstClr val="white"/>
                  </a:solidFill>
                </a:rPr>
                <a:t>Kev Tuav Pov Hwm Ntxiv Rau Medicare Txoj Policy (Medigap)</a:t>
              </a:r>
            </a:p>
          </p:txBody>
        </p:sp>
        <p:sp>
          <p:nvSpPr>
            <p:cNvPr id="15" name="TextBox 2">
              <a:extLst>
                <a:ext uri="{FF2B5EF4-FFF2-40B4-BE49-F238E27FC236}">
                  <a16:creationId xmlns:a16="http://schemas.microsoft.com/office/drawing/2014/main" id="{01ECB887-6A5E-4E12-9434-A716C9E7BDBC}"/>
                </a:ext>
              </a:extLst>
            </p:cNvPr>
            <p:cNvSpPr txBox="1">
              <a:spLocks noChangeArrowheads="1"/>
            </p:cNvSpPr>
            <p:nvPr/>
          </p:nvSpPr>
          <p:spPr bwMode="auto">
            <a:xfrm>
              <a:off x="4138937" y="2000343"/>
              <a:ext cx="84315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rtl="0"/>
              <a:r>
                <a:rPr lang="x-none" sz="2800" b="1">
                  <a:solidFill>
                    <a:srgbClr val="000000"/>
                  </a:solidFill>
                </a:rPr>
                <a:t>los sis</a:t>
              </a:r>
            </a:p>
          </p:txBody>
        </p:sp>
        <p:sp>
          <p:nvSpPr>
            <p:cNvPr id="16" name="TextBox 23">
              <a:extLst>
                <a:ext uri="{FF2B5EF4-FFF2-40B4-BE49-F238E27FC236}">
                  <a16:creationId xmlns:a16="http://schemas.microsoft.com/office/drawing/2014/main" id="{4B0F1D8D-6291-4E3C-94C4-1CAE911F0EFF}"/>
                </a:ext>
              </a:extLst>
            </p:cNvPr>
            <p:cNvSpPr txBox="1">
              <a:spLocks noChangeArrowheads="1"/>
            </p:cNvSpPr>
            <p:nvPr/>
          </p:nvSpPr>
          <p:spPr bwMode="auto">
            <a:xfrm>
              <a:off x="5320629" y="1394220"/>
              <a:ext cx="5358127" cy="1015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a:r>
                <a:rPr lang="x-none" sz="2400" b="1" dirty="0">
                  <a:solidFill>
                    <a:srgbClr val="000000"/>
                  </a:solidFill>
                </a:rPr>
                <a:t> </a:t>
              </a:r>
              <a:r>
                <a:rPr lang="x-none" sz="3000" b="1" dirty="0">
                  <a:solidFill>
                    <a:srgbClr val="000000"/>
                  </a:solidFill>
                </a:rPr>
                <a:t>Txoj Phiaj Xwm Medicare Advantage</a:t>
              </a:r>
            </a:p>
          </p:txBody>
        </p:sp>
        <p:sp>
          <p:nvSpPr>
            <p:cNvPr id="17" name="Rectangle 16" descr="Combines Part A, B and usually D" title="Part C">
              <a:extLst>
                <a:ext uri="{FF2B5EF4-FFF2-40B4-BE49-F238E27FC236}">
                  <a16:creationId xmlns:a16="http://schemas.microsoft.com/office/drawing/2014/main" id="{2A3D0019-BFE7-465F-88C1-F14B0F688AF7}"/>
                </a:ext>
              </a:extLst>
            </p:cNvPr>
            <p:cNvSpPr/>
            <p:nvPr/>
          </p:nvSpPr>
          <p:spPr>
            <a:xfrm>
              <a:off x="5733950" y="2503689"/>
              <a:ext cx="2666950" cy="988826"/>
            </a:xfrm>
            <a:prstGeom prst="rect">
              <a:avLst/>
            </a:prstGeom>
            <a:solidFill>
              <a:schemeClr val="accent1">
                <a:lumMod val="40000"/>
                <a:lumOff val="6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defRPr/>
              </a:pPr>
              <a:r>
                <a:rPr lang="x-none" sz="2000" b="1">
                  <a:solidFill>
                    <a:prstClr val="black"/>
                  </a:solidFill>
                </a:rPr>
                <a:t>Part C</a:t>
              </a:r>
            </a:p>
            <a:p>
              <a:pPr algn="ctr" rtl="0">
                <a:defRPr/>
              </a:pPr>
              <a:r>
                <a:rPr lang="x-none" sz="2000">
                  <a:solidFill>
                    <a:prstClr val="black"/>
                  </a:solidFill>
                </a:rPr>
                <a:t>Koom ua ke nrog Part A thiab Part B</a:t>
              </a:r>
            </a:p>
          </p:txBody>
        </p:sp>
        <p:sp>
          <p:nvSpPr>
            <p:cNvPr id="18" name="TextBox 22">
              <a:extLst>
                <a:ext uri="{FF2B5EF4-FFF2-40B4-BE49-F238E27FC236}">
                  <a16:creationId xmlns:a16="http://schemas.microsoft.com/office/drawing/2014/main" id="{1777D576-70D3-477D-9133-2142E98ED851}"/>
                </a:ext>
              </a:extLst>
            </p:cNvPr>
            <p:cNvSpPr txBox="1">
              <a:spLocks noChangeArrowheads="1"/>
            </p:cNvSpPr>
            <p:nvPr/>
          </p:nvSpPr>
          <p:spPr bwMode="auto">
            <a:xfrm>
              <a:off x="5157284" y="3449104"/>
              <a:ext cx="5358127" cy="646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rtl="0"/>
              <a:r>
                <a:rPr lang="x-none" b="1">
                  <a:solidFill>
                    <a:srgbClr val="000000"/>
                  </a:solidFill>
                </a:rPr>
                <a:t>Tej zaum yuav muaj los sis koj tuaj yeem ntxiv rau tau</a:t>
              </a:r>
            </a:p>
          </p:txBody>
        </p:sp>
        <p:sp>
          <p:nvSpPr>
            <p:cNvPr id="19" name="Rectangle 18" descr="Prescription Drug coverage. Most Part C plans cover prescription drugs." title="Prescription Drug coverage">
              <a:extLst>
                <a:ext uri="{FF2B5EF4-FFF2-40B4-BE49-F238E27FC236}">
                  <a16:creationId xmlns:a16="http://schemas.microsoft.com/office/drawing/2014/main" id="{14E6AA0B-23DA-4D5F-8B84-D130403B463E}"/>
                </a:ext>
              </a:extLst>
            </p:cNvPr>
            <p:cNvSpPr/>
            <p:nvPr/>
          </p:nvSpPr>
          <p:spPr>
            <a:xfrm>
              <a:off x="5456143" y="4095314"/>
              <a:ext cx="4760409" cy="2648592"/>
            </a:xfrm>
            <a:prstGeom prst="rect">
              <a:avLst/>
            </a:prstGeom>
            <a:solidFill>
              <a:schemeClr val="accent1">
                <a:lumMod val="40000"/>
                <a:lumOff val="6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defRPr/>
              </a:pPr>
              <a:r>
                <a:rPr lang="x-none" sz="2000" b="1" dirty="0">
                  <a:solidFill>
                    <a:prstClr val="black"/>
                  </a:solidFill>
                </a:rPr>
                <a:t>Part D</a:t>
              </a:r>
            </a:p>
            <a:p>
              <a:pPr algn="ctr" rtl="0">
                <a:defRPr/>
              </a:pPr>
              <a:r>
                <a:rPr lang="x-none" sz="2000" dirty="0">
                  <a:solidFill>
                    <a:prstClr val="black"/>
                  </a:solidFill>
                </a:rPr>
                <a:t>Kev Pab Them Nqi Rau Cov Tshuaj Uas Muaj Ntawv Yuav Tshuaj</a:t>
              </a:r>
            </a:p>
            <a:p>
              <a:pPr algn="ctr" rtl="0">
                <a:defRPr/>
              </a:pPr>
              <a:r>
                <a:rPr lang="x-none" sz="2000" dirty="0">
                  <a:solidFill>
                    <a:prstClr val="black"/>
                  </a:solidFill>
                </a:rPr>
                <a:t>(Cov phiaj xwm Part C feem ntau pab them nqi rau cov tshuaj uas muaj ntawv yuav tshuaj. Tej zaum koj yuav tuaj yeem ntxiv kev pab them nqi tshuaj rau </a:t>
              </a:r>
              <a:r>
                <a:rPr lang="x-none" sz="2000" b="1" dirty="0">
                  <a:solidFill>
                    <a:prstClr val="black"/>
                  </a:solidFill>
                </a:rPr>
                <a:t>qee</a:t>
              </a:r>
              <a:r>
                <a:rPr lang="x-none" sz="2000" dirty="0">
                  <a:solidFill>
                    <a:prstClr val="black"/>
                  </a:solidFill>
                </a:rPr>
                <a:t> hom phiaj xwm yog tias tseem </a:t>
              </a:r>
              <a:r>
                <a:rPr lang="x-none" sz="2000" i="1" dirty="0">
                  <a:solidFill>
                    <a:prstClr val="black"/>
                  </a:solidFill>
                </a:rPr>
                <a:t>tsis</a:t>
              </a:r>
              <a:r>
                <a:rPr lang="x-none" sz="2000" dirty="0">
                  <a:solidFill>
                    <a:prstClr val="black"/>
                  </a:solidFill>
                </a:rPr>
                <a:t> tau muaj.)</a:t>
              </a:r>
            </a:p>
          </p:txBody>
        </p:sp>
        <p:grpSp>
          <p:nvGrpSpPr>
            <p:cNvPr id="20" name="Group 47" descr="Arrow indicating two choices">
              <a:extLst>
                <a:ext uri="{FF2B5EF4-FFF2-40B4-BE49-F238E27FC236}">
                  <a16:creationId xmlns:a16="http://schemas.microsoft.com/office/drawing/2014/main" id="{0AFE1F83-CB3A-4CAB-BBD1-B72621E5CEA8}"/>
                </a:ext>
              </a:extLst>
            </p:cNvPr>
            <p:cNvGrpSpPr>
              <a:grpSpLocks/>
            </p:cNvGrpSpPr>
            <p:nvPr/>
          </p:nvGrpSpPr>
          <p:grpSpPr bwMode="auto">
            <a:xfrm>
              <a:off x="3795363" y="1430740"/>
              <a:ext cx="1686319" cy="894824"/>
              <a:chOff x="3733801" y="1143000"/>
              <a:chExt cx="1686319" cy="894824"/>
            </a:xfrm>
          </p:grpSpPr>
          <p:cxnSp>
            <p:nvCxnSpPr>
              <p:cNvPr id="21" name="Straight Arrow Connector 20">
                <a:extLst>
                  <a:ext uri="{FF2B5EF4-FFF2-40B4-BE49-F238E27FC236}">
                    <a16:creationId xmlns:a16="http://schemas.microsoft.com/office/drawing/2014/main" id="{37AD0000-60C0-4142-B612-3C096C7BF310}"/>
                  </a:ext>
                </a:extLst>
              </p:cNvPr>
              <p:cNvCxnSpPr/>
              <p:nvPr/>
            </p:nvCxnSpPr>
            <p:spPr>
              <a:xfrm flipH="1">
                <a:off x="3734087" y="1581068"/>
                <a:ext cx="809610" cy="457114"/>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4B13F926-20BE-4C59-AD7A-9D842995E1C5}"/>
                  </a:ext>
                </a:extLst>
              </p:cNvPr>
              <p:cNvCxnSpPr/>
              <p:nvPr/>
            </p:nvCxnSpPr>
            <p:spPr>
              <a:xfrm>
                <a:off x="4543697" y="1581068"/>
                <a:ext cx="876283" cy="457114"/>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FA0686F4-A675-4D9A-97F7-A90525D1545C}"/>
                  </a:ext>
                </a:extLst>
              </p:cNvPr>
              <p:cNvCxnSpPr/>
              <p:nvPr/>
            </p:nvCxnSpPr>
            <p:spPr>
              <a:xfrm>
                <a:off x="4543697" y="1143000"/>
                <a:ext cx="1587" cy="438068"/>
              </a:xfrm>
              <a:prstGeom prst="line">
                <a:avLst/>
              </a:prstGeom>
              <a:ln w="50800"/>
            </p:spPr>
            <p:style>
              <a:lnRef idx="1">
                <a:schemeClr val="accent1"/>
              </a:lnRef>
              <a:fillRef idx="0">
                <a:schemeClr val="accent1"/>
              </a:fillRef>
              <a:effectRef idx="0">
                <a:schemeClr val="accent1"/>
              </a:effectRef>
              <a:fontRef idx="minor">
                <a:schemeClr val="tx1"/>
              </a:fontRef>
            </p:style>
          </p:cxnSp>
        </p:grpSp>
      </p:grpSp>
      <p:sp>
        <p:nvSpPr>
          <p:cNvPr id="2" name="Rectangle: Rounded Corners 1">
            <a:extLst>
              <a:ext uri="{FF2B5EF4-FFF2-40B4-BE49-F238E27FC236}">
                <a16:creationId xmlns:a16="http://schemas.microsoft.com/office/drawing/2014/main" id="{F13E1171-0436-4C70-B55E-FB4CF768E6C1}"/>
              </a:ext>
            </a:extLst>
          </p:cNvPr>
          <p:cNvSpPr/>
          <p:nvPr/>
        </p:nvSpPr>
        <p:spPr>
          <a:xfrm>
            <a:off x="6432549" y="1202011"/>
            <a:ext cx="5530135" cy="1172498"/>
          </a:xfrm>
          <a:prstGeom prst="roundRect">
            <a:avLst/>
          </a:prstGeom>
          <a:noFill/>
          <a:ln w="9525"/>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27" name="Slide Number Placeholder 26">
            <a:extLst>
              <a:ext uri="{FF2B5EF4-FFF2-40B4-BE49-F238E27FC236}">
                <a16:creationId xmlns:a16="http://schemas.microsoft.com/office/drawing/2014/main" id="{A02FDFB0-881C-4547-87B3-40812F8C8E39}"/>
              </a:ext>
            </a:extLst>
          </p:cNvPr>
          <p:cNvSpPr>
            <a:spLocks noGrp="1"/>
          </p:cNvSpPr>
          <p:nvPr>
            <p:ph type="sldNum" sz="quarter" idx="12"/>
          </p:nvPr>
        </p:nvSpPr>
        <p:spPr/>
        <p:txBody>
          <a:bodyPr rtlCol="0"/>
          <a:lstStyle/>
          <a:p>
            <a:pPr rtl="0"/>
            <a:fld id="{844A7B69-93E2-4D34-896D-EFDD7F03AB74}" type="slidenum">
              <a:rPr lang="en-US" smtClean="0"/>
              <a:t>52</a:t>
            </a:fld>
            <a:endParaRPr lang="en-US"/>
          </a:p>
        </p:txBody>
      </p:sp>
    </p:spTree>
    <p:extLst>
      <p:ext uri="{BB962C8B-B14F-4D97-AF65-F5344CB8AC3E}">
        <p14:creationId xmlns:p14="http://schemas.microsoft.com/office/powerpoint/2010/main" val="427560853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53184AAD-3166-402F-847D-135E787639D0}"/>
              </a:ext>
            </a:extLst>
          </p:cNvPr>
          <p:cNvSpPr>
            <a:spLocks noGrp="1"/>
          </p:cNvSpPr>
          <p:nvPr>
            <p:ph type="sldNum" sz="quarter" idx="12"/>
          </p:nvPr>
        </p:nvSpPr>
        <p:spPr/>
        <p:txBody>
          <a:bodyPr rtlCol="0"/>
          <a:lstStyle/>
          <a:p>
            <a:pPr rtl="0"/>
            <a:fld id="{844A7B69-93E2-4D34-896D-EFDD7F03AB74}" type="slidenum">
              <a:rPr lang="en-US" smtClean="0"/>
              <a:t>53</a:t>
            </a:fld>
            <a:endParaRPr lang="en-US"/>
          </a:p>
        </p:txBody>
      </p:sp>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rtl="0"/>
            <a:endParaRPr lang="en-US" sz="1400" dirty="0">
              <a:solidFill>
                <a:schemeClr val="bg1"/>
              </a:solidFill>
              <a:latin typeface="Arial" panose="020B0604020202020204" pitchFamily="34" charset="0"/>
              <a:cs typeface="Arial" panose="020B0604020202020204" pitchFamily="34" charset="0"/>
            </a:endParaRPr>
          </a:p>
          <a:p>
            <a:pPr algn="ctr" rtl="0"/>
            <a:r>
              <a:rPr lang="x-none" sz="4000">
                <a:solidFill>
                  <a:schemeClr val="bg1"/>
                </a:solidFill>
                <a:latin typeface="Arial" panose="020B0604020202020204" pitchFamily="34" charset="0"/>
                <a:cs typeface="Arial" panose="020B0604020202020204" pitchFamily="34" charset="0"/>
              </a:rPr>
              <a:t>Cov Phiaj Xwm Medicare Advantage (Part C)</a:t>
            </a:r>
          </a:p>
          <a:p>
            <a:pPr algn="ctr" rtl="0"/>
            <a:endParaRPr lang="en-US" sz="1200" dirty="0">
              <a:solidFill>
                <a:schemeClr val="bg1"/>
              </a:solidFill>
              <a:latin typeface="Arial" panose="020B0604020202020204" pitchFamily="34" charset="0"/>
              <a:cs typeface="Arial" panose="020B0604020202020204" pitchFamily="34" charset="0"/>
            </a:endParaRPr>
          </a:p>
        </p:txBody>
      </p:sp>
      <p:grpSp>
        <p:nvGrpSpPr>
          <p:cNvPr id="10" name="Group 9" descr="Info graphic display of what Part C includes." title="Medicare Advantage Plans (Part C) (Like HMOs or PPOs)">
            <a:extLst>
              <a:ext uri="{FF2B5EF4-FFF2-40B4-BE49-F238E27FC236}">
                <a16:creationId xmlns:a16="http://schemas.microsoft.com/office/drawing/2014/main" id="{5D369FCC-BF24-4FB9-868D-2D22B1205548}"/>
              </a:ext>
            </a:extLst>
          </p:cNvPr>
          <p:cNvGrpSpPr/>
          <p:nvPr/>
        </p:nvGrpSpPr>
        <p:grpSpPr>
          <a:xfrm>
            <a:off x="131146" y="1608284"/>
            <a:ext cx="3218785" cy="3708539"/>
            <a:chOff x="263668" y="761522"/>
            <a:chExt cx="3218785" cy="3708539"/>
          </a:xfrm>
        </p:grpSpPr>
        <p:grpSp>
          <p:nvGrpSpPr>
            <p:cNvPr id="11" name="Group 10" title="grouping of icons indicating Part C includes Part A, Part B and usually Part D Coverage">
              <a:extLst>
                <a:ext uri="{FF2B5EF4-FFF2-40B4-BE49-F238E27FC236}">
                  <a16:creationId xmlns:a16="http://schemas.microsoft.com/office/drawing/2014/main" id="{00D2E1B2-3C89-4793-A2A3-A7E313307FBE}"/>
                </a:ext>
              </a:extLst>
            </p:cNvPr>
            <p:cNvGrpSpPr/>
            <p:nvPr/>
          </p:nvGrpSpPr>
          <p:grpSpPr>
            <a:xfrm>
              <a:off x="263668" y="1240504"/>
              <a:ext cx="3218785" cy="3229557"/>
              <a:chOff x="5227436" y="1421111"/>
              <a:chExt cx="3132718" cy="3229556"/>
            </a:xfrm>
          </p:grpSpPr>
          <p:pic>
            <p:nvPicPr>
              <p:cNvPr id="14" name="Picture 13" title="Part A icon">
                <a:extLst>
                  <a:ext uri="{FF2B5EF4-FFF2-40B4-BE49-F238E27FC236}">
                    <a16:creationId xmlns:a16="http://schemas.microsoft.com/office/drawing/2014/main" id="{E2DC0046-DCF3-40CA-ABDE-7A44631205D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537874" y="1477853"/>
                <a:ext cx="837233" cy="473971"/>
              </a:xfrm>
              <a:prstGeom prst="rect">
                <a:avLst/>
              </a:prstGeom>
            </p:spPr>
          </p:pic>
          <p:pic>
            <p:nvPicPr>
              <p:cNvPr id="15" name="Picture 14" title="Part D icon">
                <a:extLst>
                  <a:ext uri="{FF2B5EF4-FFF2-40B4-BE49-F238E27FC236}">
                    <a16:creationId xmlns:a16="http://schemas.microsoft.com/office/drawing/2014/main" id="{DC22A775-CE95-4808-AA9E-BF9BB5DCEC5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609480" y="3170824"/>
                <a:ext cx="595417" cy="421372"/>
              </a:xfrm>
              <a:prstGeom prst="rect">
                <a:avLst/>
              </a:prstGeom>
            </p:spPr>
          </p:pic>
          <p:pic>
            <p:nvPicPr>
              <p:cNvPr id="16" name="Picture 15" title="Part B icon">
                <a:extLst>
                  <a:ext uri="{FF2B5EF4-FFF2-40B4-BE49-F238E27FC236}">
                    <a16:creationId xmlns:a16="http://schemas.microsoft.com/office/drawing/2014/main" id="{3FC8FA1B-528B-42AC-BB91-BFAAA69DC9A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422609" y="1421111"/>
                <a:ext cx="615472" cy="555822"/>
              </a:xfrm>
              <a:prstGeom prst="rect">
                <a:avLst/>
              </a:prstGeom>
            </p:spPr>
          </p:pic>
          <p:sp>
            <p:nvSpPr>
              <p:cNvPr id="17" name="TextBox 16">
                <a:extLst>
                  <a:ext uri="{FF2B5EF4-FFF2-40B4-BE49-F238E27FC236}">
                    <a16:creationId xmlns:a16="http://schemas.microsoft.com/office/drawing/2014/main" id="{30F98E11-7161-4BB6-A388-7A2DA3C55CE4}"/>
                  </a:ext>
                </a:extLst>
              </p:cNvPr>
              <p:cNvSpPr txBox="1"/>
              <p:nvPr/>
            </p:nvSpPr>
            <p:spPr>
              <a:xfrm>
                <a:off x="5227436" y="1951824"/>
                <a:ext cx="1407569" cy="1292662"/>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x-none" sz="2000" b="1" i="0" u="none" strike="noStrike" kern="0" cap="none" spc="0" normalizeH="0" noProof="0">
                    <a:ln>
                      <a:noFill/>
                    </a:ln>
                    <a:solidFill>
                      <a:srgbClr val="1F497D"/>
                    </a:solidFill>
                    <a:effectLst/>
                    <a:uLnTx/>
                    <a:uFillTx/>
                  </a:rPr>
                  <a:t>Part A</a:t>
                </a:r>
              </a:p>
              <a:p>
                <a:pPr marL="0" marR="0" lvl="0" indent="0" algn="ctr" defTabSz="685800" rtl="0" eaLnBrk="1" fontAlgn="auto" latinLnBrk="0" hangingPunct="1">
                  <a:lnSpc>
                    <a:spcPct val="100000"/>
                  </a:lnSpc>
                  <a:spcBef>
                    <a:spcPts val="0"/>
                  </a:spcBef>
                  <a:spcAft>
                    <a:spcPts val="0"/>
                  </a:spcAft>
                  <a:buClrTx/>
                  <a:buSzTx/>
                  <a:buFontTx/>
                  <a:buNone/>
                  <a:tabLst/>
                  <a:defRPr/>
                </a:pPr>
                <a:r>
                  <a:rPr lang="x-none" sz="2000" b="0" i="0" u="none" strike="noStrike" kern="0" cap="none" spc="0" normalizeH="0" noProof="0">
                    <a:ln>
                      <a:noFill/>
                    </a:ln>
                    <a:solidFill>
                      <a:srgbClr val="1F497D"/>
                    </a:solidFill>
                    <a:effectLst/>
                    <a:uLnTx/>
                    <a:uFillTx/>
                  </a:rPr>
                  <a:t>Kev Tuav Pov Hwm Rau Tsev Kho Mob</a:t>
                </a:r>
              </a:p>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dirty="0">
                  <a:ln>
                    <a:noFill/>
                  </a:ln>
                  <a:solidFill>
                    <a:srgbClr val="1F497D"/>
                  </a:solidFill>
                  <a:effectLst/>
                  <a:uLnTx/>
                  <a:uFillTx/>
                </a:endParaRPr>
              </a:p>
            </p:txBody>
          </p:sp>
          <p:sp>
            <p:nvSpPr>
              <p:cNvPr id="18" name="TextBox 17">
                <a:extLst>
                  <a:ext uri="{FF2B5EF4-FFF2-40B4-BE49-F238E27FC236}">
                    <a16:creationId xmlns:a16="http://schemas.microsoft.com/office/drawing/2014/main" id="{AEC0A57D-B5D6-444D-9A0C-E299192C2079}"/>
                  </a:ext>
                </a:extLst>
              </p:cNvPr>
              <p:cNvSpPr txBox="1"/>
              <p:nvPr/>
            </p:nvSpPr>
            <p:spPr>
              <a:xfrm>
                <a:off x="7077850" y="2037064"/>
                <a:ext cx="1282304" cy="1015663"/>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x-none" sz="2000" b="1" i="0" u="none" strike="noStrike" kern="0" cap="none" spc="0" normalizeH="0" noProof="0">
                    <a:ln>
                      <a:noFill/>
                    </a:ln>
                    <a:solidFill>
                      <a:srgbClr val="1F497D"/>
                    </a:solidFill>
                    <a:effectLst/>
                    <a:uLnTx/>
                    <a:uFillTx/>
                  </a:rPr>
                  <a:t>Part B</a:t>
                </a:r>
              </a:p>
              <a:p>
                <a:pPr marL="0" marR="0" lvl="0" indent="0" algn="ctr" defTabSz="685800" rtl="0" eaLnBrk="1" fontAlgn="auto" latinLnBrk="0" hangingPunct="1">
                  <a:lnSpc>
                    <a:spcPct val="100000"/>
                  </a:lnSpc>
                  <a:spcBef>
                    <a:spcPts val="0"/>
                  </a:spcBef>
                  <a:spcAft>
                    <a:spcPts val="0"/>
                  </a:spcAft>
                  <a:buClrTx/>
                  <a:buSzTx/>
                  <a:buFontTx/>
                  <a:buNone/>
                  <a:tabLst/>
                  <a:defRPr/>
                </a:pPr>
                <a:r>
                  <a:rPr lang="x-none" sz="2000" b="0" i="0" u="none" strike="noStrike" kern="0" cap="none" spc="0" normalizeH="0" noProof="0">
                    <a:ln>
                      <a:noFill/>
                    </a:ln>
                    <a:solidFill>
                      <a:srgbClr val="1F497D"/>
                    </a:solidFill>
                    <a:effectLst/>
                    <a:uLnTx/>
                    <a:uFillTx/>
                  </a:rPr>
                  <a:t>Kev Tuav Pov Hwm Kho Mob</a:t>
                </a:r>
              </a:p>
            </p:txBody>
          </p:sp>
          <p:sp>
            <p:nvSpPr>
              <p:cNvPr id="19" name="TextBox 18">
                <a:extLst>
                  <a:ext uri="{FF2B5EF4-FFF2-40B4-BE49-F238E27FC236}">
                    <a16:creationId xmlns:a16="http://schemas.microsoft.com/office/drawing/2014/main" id="{D75F1388-AC77-4ED8-961A-B2B06C790D32}"/>
                  </a:ext>
                </a:extLst>
              </p:cNvPr>
              <p:cNvSpPr txBox="1"/>
              <p:nvPr/>
            </p:nvSpPr>
            <p:spPr>
              <a:xfrm>
                <a:off x="5590769" y="3635004"/>
                <a:ext cx="2509645" cy="1015663"/>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x-none" sz="2000" b="1" i="0" u="none" strike="noStrike" kern="0" cap="none" spc="0" normalizeH="0" noProof="0">
                    <a:ln>
                      <a:noFill/>
                    </a:ln>
                    <a:solidFill>
                      <a:srgbClr val="1F497D"/>
                    </a:solidFill>
                    <a:effectLst/>
                    <a:uLnTx/>
                    <a:uFillTx/>
                  </a:rPr>
                  <a:t>Feem ntau yuav suav nrog Part D</a:t>
                </a:r>
              </a:p>
              <a:p>
                <a:pPr marL="0" marR="0" lvl="0" indent="0" algn="ctr" defTabSz="685800" rtl="0" eaLnBrk="1" fontAlgn="auto" latinLnBrk="0" hangingPunct="1">
                  <a:lnSpc>
                    <a:spcPct val="100000"/>
                  </a:lnSpc>
                  <a:spcBef>
                    <a:spcPts val="0"/>
                  </a:spcBef>
                  <a:spcAft>
                    <a:spcPts val="0"/>
                  </a:spcAft>
                  <a:buClrTx/>
                  <a:buSzTx/>
                  <a:buFontTx/>
                  <a:buNone/>
                  <a:tabLst/>
                  <a:defRPr/>
                </a:pPr>
                <a:r>
                  <a:rPr lang="x-none" sz="2000" b="0" i="0" u="none" strike="noStrike" kern="0" cap="none" spc="0" normalizeH="0" noProof="0">
                    <a:ln>
                      <a:noFill/>
                    </a:ln>
                    <a:solidFill>
                      <a:srgbClr val="1F497D"/>
                    </a:solidFill>
                    <a:effectLst/>
                    <a:uLnTx/>
                    <a:uFillTx/>
                  </a:rPr>
                  <a:t>Medicare qhov kev pab them nqi tshuaj uas muaj ntawv yuav tshuaj</a:t>
                </a:r>
              </a:p>
            </p:txBody>
          </p:sp>
          <p:sp>
            <p:nvSpPr>
              <p:cNvPr id="20" name="Plus 28">
                <a:extLst>
                  <a:ext uri="{FF2B5EF4-FFF2-40B4-BE49-F238E27FC236}">
                    <a16:creationId xmlns:a16="http://schemas.microsoft.com/office/drawing/2014/main" id="{B4012C9E-3BD3-4F45-9B32-14BF6C41039F}"/>
                  </a:ext>
                </a:extLst>
              </p:cNvPr>
              <p:cNvSpPr/>
              <p:nvPr/>
            </p:nvSpPr>
            <p:spPr>
              <a:xfrm>
                <a:off x="6749473" y="2736896"/>
                <a:ext cx="218398" cy="267409"/>
              </a:xfrm>
              <a:prstGeom prst="mathPlus">
                <a:avLst/>
              </a:prstGeom>
              <a:solidFill>
                <a:srgbClr val="1F497D"/>
              </a:soli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1"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12" name="Plus 15" title="and sign">
              <a:extLst>
                <a:ext uri="{FF2B5EF4-FFF2-40B4-BE49-F238E27FC236}">
                  <a16:creationId xmlns:a16="http://schemas.microsoft.com/office/drawing/2014/main" id="{0349C125-2D0C-44E2-9D9C-F8C6946D9EBF}"/>
                </a:ext>
              </a:extLst>
            </p:cNvPr>
            <p:cNvSpPr/>
            <p:nvPr/>
          </p:nvSpPr>
          <p:spPr>
            <a:xfrm>
              <a:off x="1830530" y="1591335"/>
              <a:ext cx="218399" cy="267409"/>
            </a:xfrm>
            <a:prstGeom prst="mathPlus">
              <a:avLst/>
            </a:prstGeom>
            <a:solidFill>
              <a:srgbClr val="1F497D"/>
            </a:soli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1" b="0" i="0" u="none" strike="noStrike" kern="0" cap="none" spc="0" normalizeH="0" baseline="0" noProof="0" dirty="0">
                <a:ln>
                  <a:noFill/>
                </a:ln>
                <a:solidFill>
                  <a:prstClr val="white"/>
                </a:solidFill>
                <a:effectLst/>
                <a:uLnTx/>
                <a:uFillTx/>
                <a:latin typeface="Calibri"/>
                <a:ea typeface="+mn-ea"/>
                <a:cs typeface="+mn-cs"/>
              </a:endParaRPr>
            </a:p>
          </p:txBody>
        </p:sp>
        <p:sp>
          <p:nvSpPr>
            <p:cNvPr id="13" name="TextBox 12">
              <a:extLst>
                <a:ext uri="{FF2B5EF4-FFF2-40B4-BE49-F238E27FC236}">
                  <a16:creationId xmlns:a16="http://schemas.microsoft.com/office/drawing/2014/main" id="{55425EFD-3ACE-41AC-AB33-1DDA4D6EB8B8}"/>
                </a:ext>
              </a:extLst>
            </p:cNvPr>
            <p:cNvSpPr txBox="1"/>
            <p:nvPr/>
          </p:nvSpPr>
          <p:spPr>
            <a:xfrm>
              <a:off x="1138868" y="761522"/>
              <a:ext cx="1601721" cy="577209"/>
            </a:xfrm>
            <a:prstGeom prst="rect">
              <a:avLst/>
            </a:prstGeom>
            <a:noFill/>
          </p:spPr>
          <p:txBody>
            <a:bodyPr wrap="non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x-none" b="1" i="0" u="none" strike="noStrike" kern="0" cap="none" spc="0" normalizeH="0" noProof="0">
                  <a:ln>
                    <a:noFill/>
                  </a:ln>
                  <a:solidFill>
                    <a:srgbClr val="1F497D"/>
                  </a:solidFill>
                  <a:effectLst/>
                  <a:uLnTx/>
                  <a:uFillTx/>
                </a:rPr>
                <a:t>Part C yog suav nrog</a:t>
              </a:r>
            </a:p>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1" b="0" i="0" u="none" strike="noStrike" kern="0" cap="none" spc="0" normalizeH="0" baseline="0" noProof="0" dirty="0">
                <a:ln>
                  <a:noFill/>
                </a:ln>
                <a:solidFill>
                  <a:srgbClr val="1F497D"/>
                </a:solidFill>
                <a:effectLst/>
                <a:uLnTx/>
                <a:uFillTx/>
              </a:endParaRPr>
            </a:p>
          </p:txBody>
        </p:sp>
      </p:grpSp>
      <p:sp>
        <p:nvSpPr>
          <p:cNvPr id="2" name="Rectangle 1">
            <a:extLst>
              <a:ext uri="{FF2B5EF4-FFF2-40B4-BE49-F238E27FC236}">
                <a16:creationId xmlns:a16="http://schemas.microsoft.com/office/drawing/2014/main" id="{96DD5B8D-5CCB-4BBF-B8E3-6A62BB3A9F3E}"/>
              </a:ext>
            </a:extLst>
          </p:cNvPr>
          <p:cNvSpPr/>
          <p:nvPr/>
        </p:nvSpPr>
        <p:spPr>
          <a:xfrm>
            <a:off x="3804942" y="1263762"/>
            <a:ext cx="7800903" cy="5293757"/>
          </a:xfrm>
          <a:prstGeom prst="rect">
            <a:avLst/>
          </a:prstGeom>
        </p:spPr>
        <p:txBody>
          <a:bodyPr wrap="square" rtlCol="0">
            <a:spAutoFit/>
          </a:bodyPr>
          <a:lstStyle/>
          <a:p>
            <a:pPr marL="214303" indent="-214303" defTabSz="514324" rtl="0">
              <a:spcBef>
                <a:spcPts val="600"/>
              </a:spcBef>
              <a:spcAft>
                <a:spcPts val="1200"/>
              </a:spcAft>
              <a:buFont typeface="Wingdings" panose="05000000000000000000" pitchFamily="2" charset="2"/>
              <a:buChar char="§"/>
              <a:defRPr/>
            </a:pPr>
            <a:r>
              <a:rPr lang="x-none" sz="2800" dirty="0">
                <a:solidFill>
                  <a:prstClr val="black"/>
                </a:solidFill>
              </a:rPr>
              <a:t>Medicare Advantage, qee zaum hu ua Part C, yog suav nrog Part A, Part B, thiab feem ntau yog Part D.</a:t>
            </a:r>
          </a:p>
          <a:p>
            <a:pPr marL="214303" indent="-214303" defTabSz="514324" rtl="0">
              <a:spcBef>
                <a:spcPts val="600"/>
              </a:spcBef>
              <a:spcAft>
                <a:spcPts val="1200"/>
              </a:spcAft>
              <a:buFont typeface="Wingdings" panose="05000000000000000000" pitchFamily="2" charset="2"/>
              <a:buChar char="§"/>
            </a:pPr>
            <a:r>
              <a:rPr lang="x-none" sz="2800" dirty="0">
                <a:solidFill>
                  <a:prstClr val="black"/>
                </a:solidFill>
              </a:rPr>
              <a:t>Cov tuam txhab tuav pov hwm ntiag tug tau txais kev pom zoo los ntawm Medicare los muab Medicare qhov kev pab them nqi rau koj.</a:t>
            </a:r>
          </a:p>
          <a:p>
            <a:pPr marL="214303" indent="-214303" defTabSz="514324" rtl="0">
              <a:spcBef>
                <a:spcPts val="600"/>
              </a:spcBef>
              <a:buFont typeface="Wingdings" panose="05000000000000000000" pitchFamily="2" charset="2"/>
              <a:buChar char="§"/>
            </a:pPr>
            <a:r>
              <a:rPr lang="x-none" sz="2800" dirty="0">
                <a:solidFill>
                  <a:prstClr val="black"/>
                </a:solidFill>
              </a:rPr>
              <a:t>Hauv cov phiaj xwm feem ntau koj yuav tsum tau siv cov kws kho mob, tsev kho mob, thiab lwm tus neeg muab kev kho mob uas nyob hauv txoj phiaj xwm pab pawg sib koom tes yog tsis li ces koj yuav tau them ntau dua los sis tag nrho cov nqi.</a:t>
            </a:r>
          </a:p>
        </p:txBody>
      </p:sp>
    </p:spTree>
    <p:extLst>
      <p:ext uri="{BB962C8B-B14F-4D97-AF65-F5344CB8AC3E}">
        <p14:creationId xmlns:p14="http://schemas.microsoft.com/office/powerpoint/2010/main" val="158722463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53184AAD-3166-402F-847D-135E787639D0}"/>
              </a:ext>
            </a:extLst>
          </p:cNvPr>
          <p:cNvSpPr>
            <a:spLocks noGrp="1"/>
          </p:cNvSpPr>
          <p:nvPr>
            <p:ph type="sldNum" sz="quarter" idx="12"/>
          </p:nvPr>
        </p:nvSpPr>
        <p:spPr/>
        <p:txBody>
          <a:bodyPr rtlCol="0"/>
          <a:lstStyle/>
          <a:p>
            <a:pPr rtl="0"/>
            <a:fld id="{844A7B69-93E2-4D34-896D-EFDD7F03AB74}" type="slidenum">
              <a:rPr lang="en-US" smtClean="0"/>
              <a:t>54</a:t>
            </a:fld>
            <a:endParaRPr lang="en-US"/>
          </a:p>
        </p:txBody>
      </p:sp>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rtl="0"/>
            <a:endParaRPr lang="en-US" sz="1400" dirty="0">
              <a:solidFill>
                <a:schemeClr val="bg1"/>
              </a:solidFill>
              <a:latin typeface="Arial" panose="020B0604020202020204" pitchFamily="34" charset="0"/>
              <a:cs typeface="Arial" panose="020B0604020202020204" pitchFamily="34" charset="0"/>
            </a:endParaRPr>
          </a:p>
          <a:p>
            <a:pPr algn="ctr" rtl="0"/>
            <a:r>
              <a:rPr lang="x-none" sz="4000">
                <a:solidFill>
                  <a:schemeClr val="bg1"/>
                </a:solidFill>
                <a:latin typeface="Arial" panose="020B0604020202020204" pitchFamily="34" charset="0"/>
                <a:cs typeface="Arial" panose="020B0604020202020204" pitchFamily="34" charset="0"/>
              </a:rPr>
              <a:t>Cov Phiaj Xwm Medicare Advantage</a:t>
            </a:r>
          </a:p>
          <a:p>
            <a:pPr algn="ctr" rtl="0"/>
            <a:endParaRPr lang="en-US" sz="1200" dirty="0">
              <a:solidFill>
                <a:schemeClr val="bg1"/>
              </a:solidFill>
              <a:latin typeface="Arial" panose="020B0604020202020204" pitchFamily="34" charset="0"/>
              <a:cs typeface="Arial" panose="020B0604020202020204" pitchFamily="34" charset="0"/>
            </a:endParaRPr>
          </a:p>
        </p:txBody>
      </p:sp>
      <p:grpSp>
        <p:nvGrpSpPr>
          <p:cNvPr id="10" name="Group 9" descr="Info graphic display of what Part C includes." title="Medicare Advantage Plans (Part C) (Like HMOs or PPOs)">
            <a:extLst>
              <a:ext uri="{FF2B5EF4-FFF2-40B4-BE49-F238E27FC236}">
                <a16:creationId xmlns:a16="http://schemas.microsoft.com/office/drawing/2014/main" id="{5D369FCC-BF24-4FB9-868D-2D22B1205548}"/>
              </a:ext>
            </a:extLst>
          </p:cNvPr>
          <p:cNvGrpSpPr/>
          <p:nvPr/>
        </p:nvGrpSpPr>
        <p:grpSpPr>
          <a:xfrm>
            <a:off x="131145" y="1608284"/>
            <a:ext cx="3218697" cy="3708539"/>
            <a:chOff x="263667" y="761522"/>
            <a:chExt cx="3218697" cy="3708539"/>
          </a:xfrm>
        </p:grpSpPr>
        <p:grpSp>
          <p:nvGrpSpPr>
            <p:cNvPr id="11" name="Group 10" title="grouping of icons indicating Part C includes Part A, Part B and usually Part D Coverage">
              <a:extLst>
                <a:ext uri="{FF2B5EF4-FFF2-40B4-BE49-F238E27FC236}">
                  <a16:creationId xmlns:a16="http://schemas.microsoft.com/office/drawing/2014/main" id="{00D2E1B2-3C89-4793-A2A3-A7E313307FBE}"/>
                </a:ext>
              </a:extLst>
            </p:cNvPr>
            <p:cNvGrpSpPr/>
            <p:nvPr/>
          </p:nvGrpSpPr>
          <p:grpSpPr>
            <a:xfrm>
              <a:off x="263667" y="1240504"/>
              <a:ext cx="3218697" cy="3229557"/>
              <a:chOff x="5227436" y="1421111"/>
              <a:chExt cx="3132633" cy="3229556"/>
            </a:xfrm>
          </p:grpSpPr>
          <p:pic>
            <p:nvPicPr>
              <p:cNvPr id="14" name="Picture 13" title="Part A icon">
                <a:extLst>
                  <a:ext uri="{FF2B5EF4-FFF2-40B4-BE49-F238E27FC236}">
                    <a16:creationId xmlns:a16="http://schemas.microsoft.com/office/drawing/2014/main" id="{E2DC0046-DCF3-40CA-ABDE-7A44631205D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537874" y="1477853"/>
                <a:ext cx="837233" cy="473971"/>
              </a:xfrm>
              <a:prstGeom prst="rect">
                <a:avLst/>
              </a:prstGeom>
            </p:spPr>
          </p:pic>
          <p:pic>
            <p:nvPicPr>
              <p:cNvPr id="15" name="Picture 14" title="Part D icon">
                <a:extLst>
                  <a:ext uri="{FF2B5EF4-FFF2-40B4-BE49-F238E27FC236}">
                    <a16:creationId xmlns:a16="http://schemas.microsoft.com/office/drawing/2014/main" id="{DC22A775-CE95-4808-AA9E-BF9BB5DCEC5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609480" y="3170824"/>
                <a:ext cx="595417" cy="421372"/>
              </a:xfrm>
              <a:prstGeom prst="rect">
                <a:avLst/>
              </a:prstGeom>
            </p:spPr>
          </p:pic>
          <p:pic>
            <p:nvPicPr>
              <p:cNvPr id="16" name="Picture 15" title="Part B icon">
                <a:extLst>
                  <a:ext uri="{FF2B5EF4-FFF2-40B4-BE49-F238E27FC236}">
                    <a16:creationId xmlns:a16="http://schemas.microsoft.com/office/drawing/2014/main" id="{3FC8FA1B-528B-42AC-BB91-BFAAA69DC9A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422609" y="1421111"/>
                <a:ext cx="615472" cy="555822"/>
              </a:xfrm>
              <a:prstGeom prst="rect">
                <a:avLst/>
              </a:prstGeom>
            </p:spPr>
          </p:pic>
          <p:sp>
            <p:nvSpPr>
              <p:cNvPr id="17" name="TextBox 16">
                <a:extLst>
                  <a:ext uri="{FF2B5EF4-FFF2-40B4-BE49-F238E27FC236}">
                    <a16:creationId xmlns:a16="http://schemas.microsoft.com/office/drawing/2014/main" id="{30F98E11-7161-4BB6-A388-7A2DA3C55CE4}"/>
                  </a:ext>
                </a:extLst>
              </p:cNvPr>
              <p:cNvSpPr txBox="1"/>
              <p:nvPr/>
            </p:nvSpPr>
            <p:spPr>
              <a:xfrm>
                <a:off x="5227436" y="1951824"/>
                <a:ext cx="1407569" cy="1292662"/>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x-none" sz="2000" b="1" i="0" u="none" strike="noStrike" kern="0" cap="none" spc="0" normalizeH="0" noProof="0">
                    <a:ln>
                      <a:noFill/>
                    </a:ln>
                    <a:solidFill>
                      <a:srgbClr val="1F497D"/>
                    </a:solidFill>
                    <a:effectLst/>
                    <a:uLnTx/>
                    <a:uFillTx/>
                  </a:rPr>
                  <a:t>Part A</a:t>
                </a:r>
              </a:p>
              <a:p>
                <a:pPr marL="0" marR="0" lvl="0" indent="0" algn="ctr" defTabSz="685800" rtl="0" eaLnBrk="1" fontAlgn="auto" latinLnBrk="0" hangingPunct="1">
                  <a:lnSpc>
                    <a:spcPct val="100000"/>
                  </a:lnSpc>
                  <a:spcBef>
                    <a:spcPts val="0"/>
                  </a:spcBef>
                  <a:spcAft>
                    <a:spcPts val="0"/>
                  </a:spcAft>
                  <a:buClrTx/>
                  <a:buSzTx/>
                  <a:buFontTx/>
                  <a:buNone/>
                  <a:tabLst/>
                  <a:defRPr/>
                </a:pPr>
                <a:r>
                  <a:rPr lang="x-none" sz="2000" b="0" i="0" u="none" strike="noStrike" kern="0" cap="none" spc="0" normalizeH="0" noProof="0">
                    <a:ln>
                      <a:noFill/>
                    </a:ln>
                    <a:solidFill>
                      <a:srgbClr val="1F497D"/>
                    </a:solidFill>
                    <a:effectLst/>
                    <a:uLnTx/>
                    <a:uFillTx/>
                  </a:rPr>
                  <a:t>Kev Tuav Pov Hwm Rau Tsev Kho Mob</a:t>
                </a:r>
              </a:p>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dirty="0">
                  <a:ln>
                    <a:noFill/>
                  </a:ln>
                  <a:solidFill>
                    <a:srgbClr val="1F497D"/>
                  </a:solidFill>
                  <a:effectLst/>
                  <a:uLnTx/>
                  <a:uFillTx/>
                </a:endParaRPr>
              </a:p>
            </p:txBody>
          </p:sp>
          <p:sp>
            <p:nvSpPr>
              <p:cNvPr id="18" name="TextBox 17">
                <a:extLst>
                  <a:ext uri="{FF2B5EF4-FFF2-40B4-BE49-F238E27FC236}">
                    <a16:creationId xmlns:a16="http://schemas.microsoft.com/office/drawing/2014/main" id="{AEC0A57D-B5D6-444D-9A0C-E299192C2079}"/>
                  </a:ext>
                </a:extLst>
              </p:cNvPr>
              <p:cNvSpPr txBox="1"/>
              <p:nvPr/>
            </p:nvSpPr>
            <p:spPr>
              <a:xfrm>
                <a:off x="7077765" y="1951824"/>
                <a:ext cx="1282304" cy="1015663"/>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x-none" sz="2000" b="1" i="0" u="none" strike="noStrike" kern="0" cap="none" spc="0" normalizeH="0" noProof="0">
                    <a:ln>
                      <a:noFill/>
                    </a:ln>
                    <a:solidFill>
                      <a:srgbClr val="1F497D"/>
                    </a:solidFill>
                    <a:effectLst/>
                    <a:uLnTx/>
                    <a:uFillTx/>
                  </a:rPr>
                  <a:t>Part B</a:t>
                </a:r>
              </a:p>
              <a:p>
                <a:pPr marL="0" marR="0" lvl="0" indent="0" algn="ctr" defTabSz="685800" rtl="0" eaLnBrk="1" fontAlgn="auto" latinLnBrk="0" hangingPunct="1">
                  <a:lnSpc>
                    <a:spcPct val="100000"/>
                  </a:lnSpc>
                  <a:spcBef>
                    <a:spcPts val="0"/>
                  </a:spcBef>
                  <a:spcAft>
                    <a:spcPts val="0"/>
                  </a:spcAft>
                  <a:buClrTx/>
                  <a:buSzTx/>
                  <a:buFontTx/>
                  <a:buNone/>
                  <a:tabLst/>
                  <a:defRPr/>
                </a:pPr>
                <a:r>
                  <a:rPr lang="x-none" sz="2000" b="0" i="0" u="none" strike="noStrike" kern="0" cap="none" spc="0" normalizeH="0" noProof="0">
                    <a:ln>
                      <a:noFill/>
                    </a:ln>
                    <a:solidFill>
                      <a:srgbClr val="1F497D"/>
                    </a:solidFill>
                    <a:effectLst/>
                    <a:uLnTx/>
                    <a:uFillTx/>
                  </a:rPr>
                  <a:t>Kev Tuav Pov Hwm Kho Mob</a:t>
                </a:r>
              </a:p>
            </p:txBody>
          </p:sp>
          <p:sp>
            <p:nvSpPr>
              <p:cNvPr id="19" name="TextBox 18">
                <a:extLst>
                  <a:ext uri="{FF2B5EF4-FFF2-40B4-BE49-F238E27FC236}">
                    <a16:creationId xmlns:a16="http://schemas.microsoft.com/office/drawing/2014/main" id="{D75F1388-AC77-4ED8-961A-B2B06C790D32}"/>
                  </a:ext>
                </a:extLst>
              </p:cNvPr>
              <p:cNvSpPr txBox="1"/>
              <p:nvPr/>
            </p:nvSpPr>
            <p:spPr>
              <a:xfrm>
                <a:off x="5590769" y="3635004"/>
                <a:ext cx="2509645" cy="1015663"/>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x-none" sz="2000" b="1" i="0" u="none" strike="noStrike" kern="0" cap="none" spc="0" normalizeH="0" noProof="0">
                    <a:ln>
                      <a:noFill/>
                    </a:ln>
                    <a:solidFill>
                      <a:srgbClr val="1F497D"/>
                    </a:solidFill>
                    <a:effectLst/>
                    <a:uLnTx/>
                    <a:uFillTx/>
                  </a:rPr>
                  <a:t>Feem ntau yuav suav nrog Part D</a:t>
                </a:r>
              </a:p>
              <a:p>
                <a:pPr marL="0" marR="0" lvl="0" indent="0" algn="ctr" defTabSz="685800" rtl="0" eaLnBrk="1" fontAlgn="auto" latinLnBrk="0" hangingPunct="1">
                  <a:lnSpc>
                    <a:spcPct val="100000"/>
                  </a:lnSpc>
                  <a:spcBef>
                    <a:spcPts val="0"/>
                  </a:spcBef>
                  <a:spcAft>
                    <a:spcPts val="0"/>
                  </a:spcAft>
                  <a:buClrTx/>
                  <a:buSzTx/>
                  <a:buFontTx/>
                  <a:buNone/>
                  <a:tabLst/>
                  <a:defRPr/>
                </a:pPr>
                <a:r>
                  <a:rPr lang="x-none" sz="2000" b="0" i="0" u="none" strike="noStrike" kern="0" cap="none" spc="0" normalizeH="0" noProof="0">
                    <a:ln>
                      <a:noFill/>
                    </a:ln>
                    <a:solidFill>
                      <a:srgbClr val="1F497D"/>
                    </a:solidFill>
                    <a:effectLst/>
                    <a:uLnTx/>
                    <a:uFillTx/>
                  </a:rPr>
                  <a:t>Medicare qhov kev pab them nqi tshuaj uas muaj ntawv yuav tshuaj</a:t>
                </a:r>
              </a:p>
            </p:txBody>
          </p:sp>
          <p:sp>
            <p:nvSpPr>
              <p:cNvPr id="20" name="Plus 28">
                <a:extLst>
                  <a:ext uri="{FF2B5EF4-FFF2-40B4-BE49-F238E27FC236}">
                    <a16:creationId xmlns:a16="http://schemas.microsoft.com/office/drawing/2014/main" id="{B4012C9E-3BD3-4F45-9B32-14BF6C41039F}"/>
                  </a:ext>
                </a:extLst>
              </p:cNvPr>
              <p:cNvSpPr/>
              <p:nvPr/>
            </p:nvSpPr>
            <p:spPr>
              <a:xfrm>
                <a:off x="6749473" y="2736896"/>
                <a:ext cx="218398" cy="267409"/>
              </a:xfrm>
              <a:prstGeom prst="mathPlus">
                <a:avLst/>
              </a:prstGeom>
              <a:solidFill>
                <a:srgbClr val="1F497D"/>
              </a:soli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1"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12" name="Plus 15" title="and sign">
              <a:extLst>
                <a:ext uri="{FF2B5EF4-FFF2-40B4-BE49-F238E27FC236}">
                  <a16:creationId xmlns:a16="http://schemas.microsoft.com/office/drawing/2014/main" id="{0349C125-2D0C-44E2-9D9C-F8C6946D9EBF}"/>
                </a:ext>
              </a:extLst>
            </p:cNvPr>
            <p:cNvSpPr/>
            <p:nvPr/>
          </p:nvSpPr>
          <p:spPr>
            <a:xfrm>
              <a:off x="1830530" y="1591335"/>
              <a:ext cx="218399" cy="267409"/>
            </a:xfrm>
            <a:prstGeom prst="mathPlus">
              <a:avLst/>
            </a:prstGeom>
            <a:solidFill>
              <a:srgbClr val="1F497D"/>
            </a:soli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1" b="0" i="0" u="none" strike="noStrike" kern="0" cap="none" spc="0" normalizeH="0" baseline="0" noProof="0" dirty="0">
                <a:ln>
                  <a:noFill/>
                </a:ln>
                <a:solidFill>
                  <a:prstClr val="white"/>
                </a:solidFill>
                <a:effectLst/>
                <a:uLnTx/>
                <a:uFillTx/>
                <a:latin typeface="Calibri"/>
                <a:ea typeface="+mn-ea"/>
                <a:cs typeface="+mn-cs"/>
              </a:endParaRPr>
            </a:p>
          </p:txBody>
        </p:sp>
        <p:sp>
          <p:nvSpPr>
            <p:cNvPr id="13" name="TextBox 12">
              <a:extLst>
                <a:ext uri="{FF2B5EF4-FFF2-40B4-BE49-F238E27FC236}">
                  <a16:creationId xmlns:a16="http://schemas.microsoft.com/office/drawing/2014/main" id="{55425EFD-3ACE-41AC-AB33-1DDA4D6EB8B8}"/>
                </a:ext>
              </a:extLst>
            </p:cNvPr>
            <p:cNvSpPr txBox="1"/>
            <p:nvPr/>
          </p:nvSpPr>
          <p:spPr>
            <a:xfrm>
              <a:off x="1138868" y="761522"/>
              <a:ext cx="1601721" cy="577209"/>
            </a:xfrm>
            <a:prstGeom prst="rect">
              <a:avLst/>
            </a:prstGeom>
            <a:noFill/>
          </p:spPr>
          <p:txBody>
            <a:bodyPr wrap="non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x-none" b="1" i="0" u="none" strike="noStrike" kern="0" cap="none" spc="0" normalizeH="0" noProof="0">
                  <a:ln>
                    <a:noFill/>
                  </a:ln>
                  <a:solidFill>
                    <a:srgbClr val="1F497D"/>
                  </a:solidFill>
                  <a:effectLst/>
                  <a:uLnTx/>
                  <a:uFillTx/>
                </a:rPr>
                <a:t>Part C yog suav nrog</a:t>
              </a:r>
            </a:p>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1" b="0" i="0" u="none" strike="noStrike" kern="0" cap="none" spc="0" normalizeH="0" baseline="0" noProof="0" dirty="0">
                <a:ln>
                  <a:noFill/>
                </a:ln>
                <a:solidFill>
                  <a:srgbClr val="1F497D"/>
                </a:solidFill>
                <a:effectLst/>
                <a:uLnTx/>
                <a:uFillTx/>
              </a:endParaRPr>
            </a:p>
          </p:txBody>
        </p:sp>
      </p:grpSp>
      <p:sp>
        <p:nvSpPr>
          <p:cNvPr id="2" name="Rectangle 1">
            <a:extLst>
              <a:ext uri="{FF2B5EF4-FFF2-40B4-BE49-F238E27FC236}">
                <a16:creationId xmlns:a16="http://schemas.microsoft.com/office/drawing/2014/main" id="{96DD5B8D-5CCB-4BBF-B8E3-6A62BB3A9F3E}"/>
              </a:ext>
            </a:extLst>
          </p:cNvPr>
          <p:cNvSpPr/>
          <p:nvPr/>
        </p:nvSpPr>
        <p:spPr>
          <a:xfrm>
            <a:off x="3684347" y="1816264"/>
            <a:ext cx="7753540" cy="3831818"/>
          </a:xfrm>
          <a:prstGeom prst="rect">
            <a:avLst/>
          </a:prstGeom>
        </p:spPr>
        <p:txBody>
          <a:bodyPr wrap="square" rtlCol="0">
            <a:spAutoFit/>
          </a:bodyPr>
          <a:lstStyle/>
          <a:p>
            <a:pPr defTabSz="514324" rtl="0">
              <a:spcBef>
                <a:spcPts val="600"/>
              </a:spcBef>
              <a:spcAft>
                <a:spcPts val="1200"/>
              </a:spcAft>
              <a:defRPr/>
            </a:pPr>
            <a:r>
              <a:rPr lang="x-none" sz="2800" b="1">
                <a:solidFill>
                  <a:prstClr val="black"/>
                </a:solidFill>
                <a:latin typeface="Arial" panose="020B0604020202020204" pitchFamily="34" charset="0"/>
                <a:cs typeface="Arial" panose="020B0604020202020204" pitchFamily="34" charset="0"/>
              </a:rPr>
              <a:t>Cov Hom Phiaj Xwm Medicare Advantage</a:t>
            </a:r>
          </a:p>
          <a:p>
            <a:pPr marL="214303" indent="-214303" defTabSz="514324" rtl="0">
              <a:spcBef>
                <a:spcPts val="600"/>
              </a:spcBef>
              <a:spcAft>
                <a:spcPts val="1200"/>
              </a:spcAft>
              <a:buFont typeface="Wingdings" panose="05000000000000000000" pitchFamily="2" charset="2"/>
              <a:buChar char="§"/>
              <a:defRPr/>
            </a:pPr>
            <a:r>
              <a:rPr lang="x-none" sz="2800">
                <a:solidFill>
                  <a:prstClr val="black"/>
                </a:solidFill>
              </a:rPr>
              <a:t>Medicare Health Maintenance Organization (HMO) </a:t>
            </a:r>
          </a:p>
          <a:p>
            <a:pPr marL="214303" indent="-214303" defTabSz="514324" rtl="0">
              <a:spcBef>
                <a:spcPts val="600"/>
              </a:spcBef>
              <a:spcAft>
                <a:spcPts val="1200"/>
              </a:spcAft>
              <a:buFont typeface="Wingdings" panose="05000000000000000000" pitchFamily="2" charset="2"/>
              <a:buChar char="§"/>
            </a:pPr>
            <a:r>
              <a:rPr lang="x-none" sz="2800">
                <a:solidFill>
                  <a:prstClr val="black"/>
                </a:solidFill>
              </a:rPr>
              <a:t>Medicare Preferred Provider Organization (PPO)</a:t>
            </a:r>
          </a:p>
          <a:p>
            <a:pPr marL="214303" indent="-214303" defTabSz="514324" rtl="0">
              <a:spcBef>
                <a:spcPts val="600"/>
              </a:spcBef>
              <a:spcAft>
                <a:spcPts val="1200"/>
              </a:spcAft>
              <a:buFont typeface="Wingdings" panose="05000000000000000000" pitchFamily="2" charset="2"/>
              <a:buChar char="§"/>
            </a:pPr>
            <a:r>
              <a:rPr lang="x-none" sz="2800">
                <a:solidFill>
                  <a:prstClr val="black"/>
                </a:solidFill>
              </a:rPr>
              <a:t>Medicare Private Fee-for-Services (PFFS)</a:t>
            </a:r>
          </a:p>
          <a:p>
            <a:pPr marL="214303" indent="-214303" defTabSz="514324" rtl="0">
              <a:spcBef>
                <a:spcPts val="600"/>
              </a:spcBef>
              <a:spcAft>
                <a:spcPts val="1200"/>
              </a:spcAft>
              <a:buFont typeface="Wingdings" panose="05000000000000000000" pitchFamily="2" charset="2"/>
              <a:buChar char="§"/>
            </a:pPr>
            <a:r>
              <a:rPr lang="x-none" sz="2800">
                <a:solidFill>
                  <a:prstClr val="black"/>
                </a:solidFill>
              </a:rPr>
              <a:t>Medicare Special Needs (SNP)</a:t>
            </a:r>
          </a:p>
          <a:p>
            <a:pPr marL="214303" indent="-214303" defTabSz="514324" rtl="0">
              <a:spcBef>
                <a:spcPts val="600"/>
              </a:spcBef>
              <a:buFont typeface="Wingdings" panose="05000000000000000000" pitchFamily="2" charset="2"/>
              <a:buChar char="§"/>
            </a:pPr>
            <a:r>
              <a:rPr lang="x-none" sz="2800">
                <a:solidFill>
                  <a:prstClr val="black"/>
                </a:solidFill>
              </a:rPr>
              <a:t>Medicare Medical Savings Account (MSA)</a:t>
            </a:r>
          </a:p>
        </p:txBody>
      </p:sp>
    </p:spTree>
    <p:extLst>
      <p:ext uri="{BB962C8B-B14F-4D97-AF65-F5344CB8AC3E}">
        <p14:creationId xmlns:p14="http://schemas.microsoft.com/office/powerpoint/2010/main" val="28699297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53184AAD-3166-402F-847D-135E787639D0}"/>
              </a:ext>
            </a:extLst>
          </p:cNvPr>
          <p:cNvSpPr>
            <a:spLocks noGrp="1"/>
          </p:cNvSpPr>
          <p:nvPr>
            <p:ph type="sldNum" sz="quarter" idx="12"/>
          </p:nvPr>
        </p:nvSpPr>
        <p:spPr/>
        <p:txBody>
          <a:bodyPr rtlCol="0"/>
          <a:lstStyle/>
          <a:p>
            <a:pPr rtl="0"/>
            <a:fld id="{844A7B69-93E2-4D34-896D-EFDD7F03AB74}" type="slidenum">
              <a:rPr lang="en-US" smtClean="0"/>
              <a:t>55</a:t>
            </a:fld>
            <a:endParaRPr lang="en-US" dirty="0"/>
          </a:p>
        </p:txBody>
      </p:sp>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rtl="0"/>
            <a:endParaRPr lang="en-US" sz="1400" dirty="0">
              <a:solidFill>
                <a:schemeClr val="bg1"/>
              </a:solidFill>
              <a:latin typeface="Arial" panose="020B0604020202020204" pitchFamily="34" charset="0"/>
              <a:cs typeface="Arial" panose="020B0604020202020204" pitchFamily="34" charset="0"/>
            </a:endParaRPr>
          </a:p>
          <a:p>
            <a:pPr algn="ctr" rtl="0"/>
            <a:r>
              <a:rPr lang="x-none" sz="4000">
                <a:solidFill>
                  <a:schemeClr val="bg1"/>
                </a:solidFill>
                <a:latin typeface="Arial" panose="020B0604020202020204" pitchFamily="34" charset="0"/>
                <a:cs typeface="Arial" panose="020B0604020202020204" pitchFamily="34" charset="0"/>
              </a:rPr>
              <a:t>Cov Phiaj Xwm Medicare Advantage</a:t>
            </a:r>
          </a:p>
          <a:p>
            <a:pPr algn="ctr" rtl="0"/>
            <a:endParaRPr lang="en-US" sz="1200" dirty="0">
              <a:solidFill>
                <a:schemeClr val="bg1"/>
              </a:solidFill>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5A8DE1BA-2880-4546-B930-F03CFE933B52}"/>
              </a:ext>
            </a:extLst>
          </p:cNvPr>
          <p:cNvSpPr/>
          <p:nvPr/>
        </p:nvSpPr>
        <p:spPr>
          <a:xfrm>
            <a:off x="3204718" y="1170350"/>
            <a:ext cx="8858328" cy="5410712"/>
          </a:xfrm>
          <a:prstGeom prst="rect">
            <a:avLst/>
          </a:prstGeom>
        </p:spPr>
        <p:txBody>
          <a:bodyPr wrap="square" rtlCol="0">
            <a:spAutoFit/>
          </a:bodyPr>
          <a:lstStyle/>
          <a:p>
            <a:pPr rtl="0">
              <a:lnSpc>
                <a:spcPct val="110000"/>
              </a:lnSpc>
              <a:spcAft>
                <a:spcPts val="1200"/>
              </a:spcAft>
            </a:pPr>
            <a:r>
              <a:rPr lang="x-none" sz="2800" b="1" dirty="0">
                <a:latin typeface="Arial" panose="020B0604020202020204" pitchFamily="34" charset="0"/>
                <a:cs typeface="Arial" panose="020B0604020202020204" pitchFamily="34" charset="0"/>
              </a:rPr>
              <a:t>Yog tias koj nkag rau Txoj Phiaj Xwm Medicare Advantage ces koj: </a:t>
            </a:r>
          </a:p>
          <a:p>
            <a:pPr marL="589343" lvl="1" indent="-285750" rtl="0">
              <a:lnSpc>
                <a:spcPct val="110000"/>
              </a:lnSpc>
              <a:spcAft>
                <a:spcPts val="600"/>
              </a:spcAft>
              <a:buFont typeface="Wingdings" panose="05000000000000000000" pitchFamily="2" charset="2"/>
              <a:buChar char="§"/>
            </a:pPr>
            <a:r>
              <a:rPr lang="x-none" sz="2000" dirty="0"/>
              <a:t>Tseem yuav tau txais Medicare cov cai thiab cov kev tiv thaiv.</a:t>
            </a:r>
          </a:p>
          <a:p>
            <a:pPr marL="589343" lvl="1" indent="-285750" rtl="0">
              <a:lnSpc>
                <a:spcPct val="110000"/>
              </a:lnSpc>
              <a:buFont typeface="Wingdings" panose="05000000000000000000" pitchFamily="2" charset="2"/>
              <a:buChar char="§"/>
            </a:pPr>
            <a:r>
              <a:rPr lang="x-none" sz="2000" dirty="0"/>
              <a:t>Koj yuav tsum ua raws li txoj cai ntawm txoj phiaj xwm hais txog rau koj txoj hauv kev txais cov kev pab cuam.</a:t>
            </a:r>
          </a:p>
          <a:p>
            <a:pPr marL="589343" lvl="1" indent="-285750" rtl="0">
              <a:lnSpc>
                <a:spcPct val="110000"/>
              </a:lnSpc>
              <a:buFont typeface="Wingdings" panose="05000000000000000000" pitchFamily="2" charset="2"/>
              <a:buChar char="§"/>
            </a:pPr>
            <a:r>
              <a:rPr lang="x-none" sz="2000" dirty="0"/>
              <a:t>Tej zaum yuav tuaj yeem xaiv ib txoj phiaj xwm uas muaj kev pab them nqi cov tshuaj uas muaj ntawv yuav tshuaj hauv Part D.</a:t>
            </a:r>
          </a:p>
          <a:p>
            <a:pPr marL="589343" lvl="1" indent="-285750" rtl="0">
              <a:lnSpc>
                <a:spcPct val="110000"/>
              </a:lnSpc>
              <a:buFont typeface="Wingdings" panose="05000000000000000000" pitchFamily="2" charset="2"/>
              <a:buChar char="§"/>
            </a:pPr>
            <a:r>
              <a:rPr lang="x-none" sz="2000" dirty="0"/>
              <a:t>Tsis raug sau nqi rau qee cov kev pab cuam ntau tshaj li qhov koj yuav tau them rau hauv Original Medicare.</a:t>
            </a:r>
          </a:p>
          <a:p>
            <a:pPr marL="589343" lvl="1" indent="-285750" rtl="0">
              <a:lnSpc>
                <a:spcPct val="110000"/>
              </a:lnSpc>
              <a:buFont typeface="Wingdings" panose="05000000000000000000" pitchFamily="2" charset="2"/>
              <a:buChar char="§"/>
            </a:pPr>
            <a:r>
              <a:rPr lang="x-none" sz="2000" dirty="0"/>
              <a:t>Tej zaum yuav muaj cov nyiaj txiaj ntsig thiab cov nqi sib faib them sib txawv.</a:t>
            </a:r>
          </a:p>
          <a:p>
            <a:pPr marL="589343" lvl="1" indent="-285750" rtl="0">
              <a:lnSpc>
                <a:spcPct val="110000"/>
              </a:lnSpc>
              <a:spcAft>
                <a:spcPts val="600"/>
              </a:spcAft>
              <a:buFont typeface="Wingdings" panose="05000000000000000000" pitchFamily="2" charset="2"/>
              <a:buChar char="§"/>
            </a:pPr>
            <a:r>
              <a:rPr lang="x-none" sz="2000" dirty="0"/>
              <a:t>Tej zaum yuav xaiv ib txoj phiaj xwm uas muaj cov nyiaj txiaj ntsig ntau ntxiv uas tsis tau txais kev pab them nqi los ntawm Original Medicare, xws li kev kho qhov muag los sis kev kho hniav.</a:t>
            </a:r>
          </a:p>
          <a:p>
            <a:pPr marL="585773" lvl="1" indent="-285750" rtl="0">
              <a:lnSpc>
                <a:spcPct val="110000"/>
              </a:lnSpc>
              <a:buFont typeface="Wingdings" panose="05000000000000000000" pitchFamily="2" charset="2"/>
              <a:buChar char="§"/>
            </a:pPr>
            <a:r>
              <a:rPr lang="x-none" sz="2000" dirty="0"/>
              <a:t>Tsis tuaj yeem siv txoj policy Medigap los ntxiv rau koj qhov kev pab them nqi.</a:t>
            </a:r>
          </a:p>
        </p:txBody>
      </p:sp>
      <p:grpSp>
        <p:nvGrpSpPr>
          <p:cNvPr id="21" name="Group 20" descr="Info graphic display of what Part C includes." title="Medicare Advantage Plans (Part C) (Like HMOs or PPOs)">
            <a:extLst>
              <a:ext uri="{FF2B5EF4-FFF2-40B4-BE49-F238E27FC236}">
                <a16:creationId xmlns:a16="http://schemas.microsoft.com/office/drawing/2014/main" id="{5D369FCC-BF24-4FB9-868D-2D22B1205548}"/>
              </a:ext>
            </a:extLst>
          </p:cNvPr>
          <p:cNvGrpSpPr/>
          <p:nvPr/>
        </p:nvGrpSpPr>
        <p:grpSpPr>
          <a:xfrm>
            <a:off x="207159" y="1531673"/>
            <a:ext cx="3151434" cy="3708539"/>
            <a:chOff x="263666" y="761522"/>
            <a:chExt cx="3151434" cy="3708539"/>
          </a:xfrm>
        </p:grpSpPr>
        <p:grpSp>
          <p:nvGrpSpPr>
            <p:cNvPr id="22" name="Group 21" title="grouping of icons indicating Part C includes Part A, Part B and usually Part D Coverage">
              <a:extLst>
                <a:ext uri="{FF2B5EF4-FFF2-40B4-BE49-F238E27FC236}">
                  <a16:creationId xmlns:a16="http://schemas.microsoft.com/office/drawing/2014/main" id="{00D2E1B2-3C89-4793-A2A3-A7E313307FBE}"/>
                </a:ext>
              </a:extLst>
            </p:cNvPr>
            <p:cNvGrpSpPr/>
            <p:nvPr/>
          </p:nvGrpSpPr>
          <p:grpSpPr>
            <a:xfrm>
              <a:off x="263666" y="1240504"/>
              <a:ext cx="3151434" cy="3229557"/>
              <a:chOff x="5227436" y="1421111"/>
              <a:chExt cx="3067169" cy="3229556"/>
            </a:xfrm>
          </p:grpSpPr>
          <p:pic>
            <p:nvPicPr>
              <p:cNvPr id="25" name="Picture 24" title="Part A icon">
                <a:extLst>
                  <a:ext uri="{FF2B5EF4-FFF2-40B4-BE49-F238E27FC236}">
                    <a16:creationId xmlns:a16="http://schemas.microsoft.com/office/drawing/2014/main" id="{E2DC0046-DCF3-40CA-ABDE-7A44631205D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537874" y="1477853"/>
                <a:ext cx="837233" cy="473971"/>
              </a:xfrm>
              <a:prstGeom prst="rect">
                <a:avLst/>
              </a:prstGeom>
            </p:spPr>
          </p:pic>
          <p:pic>
            <p:nvPicPr>
              <p:cNvPr id="26" name="Picture 25" title="Part D icon">
                <a:extLst>
                  <a:ext uri="{FF2B5EF4-FFF2-40B4-BE49-F238E27FC236}">
                    <a16:creationId xmlns:a16="http://schemas.microsoft.com/office/drawing/2014/main" id="{DC22A775-CE95-4808-AA9E-BF9BB5DCEC5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609480" y="3170824"/>
                <a:ext cx="595417" cy="421372"/>
              </a:xfrm>
              <a:prstGeom prst="rect">
                <a:avLst/>
              </a:prstGeom>
            </p:spPr>
          </p:pic>
          <p:pic>
            <p:nvPicPr>
              <p:cNvPr id="27" name="Picture 26" title="Part B icon">
                <a:extLst>
                  <a:ext uri="{FF2B5EF4-FFF2-40B4-BE49-F238E27FC236}">
                    <a16:creationId xmlns:a16="http://schemas.microsoft.com/office/drawing/2014/main" id="{3FC8FA1B-528B-42AC-BB91-BFAAA69DC9A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422609" y="1421111"/>
                <a:ext cx="615472" cy="555822"/>
              </a:xfrm>
              <a:prstGeom prst="rect">
                <a:avLst/>
              </a:prstGeom>
            </p:spPr>
          </p:pic>
          <p:sp>
            <p:nvSpPr>
              <p:cNvPr id="28" name="TextBox 27">
                <a:extLst>
                  <a:ext uri="{FF2B5EF4-FFF2-40B4-BE49-F238E27FC236}">
                    <a16:creationId xmlns:a16="http://schemas.microsoft.com/office/drawing/2014/main" id="{30F98E11-7161-4BB6-A388-7A2DA3C55CE4}"/>
                  </a:ext>
                </a:extLst>
              </p:cNvPr>
              <p:cNvSpPr txBox="1"/>
              <p:nvPr/>
            </p:nvSpPr>
            <p:spPr>
              <a:xfrm>
                <a:off x="5227436" y="1951824"/>
                <a:ext cx="1407569" cy="1292662"/>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x-none" sz="2000" b="1" i="0" u="none" strike="noStrike" kern="0" cap="none" spc="0" normalizeH="0" noProof="0">
                    <a:ln>
                      <a:noFill/>
                    </a:ln>
                    <a:solidFill>
                      <a:srgbClr val="1F497D"/>
                    </a:solidFill>
                    <a:effectLst/>
                    <a:uLnTx/>
                    <a:uFillTx/>
                  </a:rPr>
                  <a:t>Part A</a:t>
                </a:r>
              </a:p>
              <a:p>
                <a:pPr marL="0" marR="0" lvl="0" indent="0" algn="ctr" defTabSz="685800" rtl="0" eaLnBrk="1" fontAlgn="auto" latinLnBrk="0" hangingPunct="1">
                  <a:lnSpc>
                    <a:spcPct val="100000"/>
                  </a:lnSpc>
                  <a:spcBef>
                    <a:spcPts val="0"/>
                  </a:spcBef>
                  <a:spcAft>
                    <a:spcPts val="0"/>
                  </a:spcAft>
                  <a:buClrTx/>
                  <a:buSzTx/>
                  <a:buFontTx/>
                  <a:buNone/>
                  <a:tabLst/>
                  <a:defRPr/>
                </a:pPr>
                <a:r>
                  <a:rPr lang="x-none" sz="2000" b="0" i="0" u="none" strike="noStrike" kern="0" cap="none" spc="0" normalizeH="0" noProof="0">
                    <a:ln>
                      <a:noFill/>
                    </a:ln>
                    <a:solidFill>
                      <a:srgbClr val="1F497D"/>
                    </a:solidFill>
                    <a:effectLst/>
                    <a:uLnTx/>
                    <a:uFillTx/>
                  </a:rPr>
                  <a:t>Kev Tuav Pov Hwm Rau Tsev Kho Mob</a:t>
                </a:r>
              </a:p>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dirty="0">
                  <a:ln>
                    <a:noFill/>
                  </a:ln>
                  <a:solidFill>
                    <a:srgbClr val="1F497D"/>
                  </a:solidFill>
                  <a:effectLst/>
                  <a:uLnTx/>
                  <a:uFillTx/>
                </a:endParaRPr>
              </a:p>
            </p:txBody>
          </p:sp>
          <p:sp>
            <p:nvSpPr>
              <p:cNvPr id="29" name="TextBox 28">
                <a:extLst>
                  <a:ext uri="{FF2B5EF4-FFF2-40B4-BE49-F238E27FC236}">
                    <a16:creationId xmlns:a16="http://schemas.microsoft.com/office/drawing/2014/main" id="{AEC0A57D-B5D6-444D-9A0C-E299192C2079}"/>
                  </a:ext>
                </a:extLst>
              </p:cNvPr>
              <p:cNvSpPr txBox="1"/>
              <p:nvPr/>
            </p:nvSpPr>
            <p:spPr>
              <a:xfrm>
                <a:off x="7012301" y="2084291"/>
                <a:ext cx="1282304" cy="1015663"/>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x-none" sz="2000" b="1" i="0" u="none" strike="noStrike" kern="0" cap="none" spc="0" normalizeH="0" noProof="0">
                    <a:ln>
                      <a:noFill/>
                    </a:ln>
                    <a:solidFill>
                      <a:srgbClr val="1F497D"/>
                    </a:solidFill>
                    <a:effectLst/>
                    <a:uLnTx/>
                    <a:uFillTx/>
                  </a:rPr>
                  <a:t>Part B</a:t>
                </a:r>
              </a:p>
              <a:p>
                <a:pPr marL="0" marR="0" lvl="0" indent="0" algn="ctr" defTabSz="685800" rtl="0" eaLnBrk="1" fontAlgn="auto" latinLnBrk="0" hangingPunct="1">
                  <a:lnSpc>
                    <a:spcPct val="100000"/>
                  </a:lnSpc>
                  <a:spcBef>
                    <a:spcPts val="0"/>
                  </a:spcBef>
                  <a:spcAft>
                    <a:spcPts val="0"/>
                  </a:spcAft>
                  <a:buClrTx/>
                  <a:buSzTx/>
                  <a:buFontTx/>
                  <a:buNone/>
                  <a:tabLst/>
                  <a:defRPr/>
                </a:pPr>
                <a:r>
                  <a:rPr lang="x-none" sz="2000" b="0" i="0" u="none" strike="noStrike" kern="0" cap="none" spc="0" normalizeH="0" noProof="0">
                    <a:ln>
                      <a:noFill/>
                    </a:ln>
                    <a:solidFill>
                      <a:srgbClr val="1F497D"/>
                    </a:solidFill>
                    <a:effectLst/>
                    <a:uLnTx/>
                    <a:uFillTx/>
                  </a:rPr>
                  <a:t>Kev Tuav Pov Hwm Kho Mob</a:t>
                </a:r>
              </a:p>
            </p:txBody>
          </p:sp>
          <p:sp>
            <p:nvSpPr>
              <p:cNvPr id="30" name="TextBox 29">
                <a:extLst>
                  <a:ext uri="{FF2B5EF4-FFF2-40B4-BE49-F238E27FC236}">
                    <a16:creationId xmlns:a16="http://schemas.microsoft.com/office/drawing/2014/main" id="{D75F1388-AC77-4ED8-961A-B2B06C790D32}"/>
                  </a:ext>
                </a:extLst>
              </p:cNvPr>
              <p:cNvSpPr txBox="1"/>
              <p:nvPr/>
            </p:nvSpPr>
            <p:spPr>
              <a:xfrm>
                <a:off x="5590769" y="3635004"/>
                <a:ext cx="2509645" cy="1015663"/>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x-none" sz="2000" b="1" i="0" u="none" strike="noStrike" kern="0" cap="none" spc="0" normalizeH="0" noProof="0">
                    <a:ln>
                      <a:noFill/>
                    </a:ln>
                    <a:solidFill>
                      <a:srgbClr val="1F497D"/>
                    </a:solidFill>
                    <a:effectLst/>
                    <a:uLnTx/>
                    <a:uFillTx/>
                  </a:rPr>
                  <a:t>Feem ntau yuav suav nrog Part D</a:t>
                </a:r>
              </a:p>
              <a:p>
                <a:pPr marL="0" marR="0" lvl="0" indent="0" algn="ctr" defTabSz="685800" rtl="0" eaLnBrk="1" fontAlgn="auto" latinLnBrk="0" hangingPunct="1">
                  <a:lnSpc>
                    <a:spcPct val="100000"/>
                  </a:lnSpc>
                  <a:spcBef>
                    <a:spcPts val="0"/>
                  </a:spcBef>
                  <a:spcAft>
                    <a:spcPts val="0"/>
                  </a:spcAft>
                  <a:buClrTx/>
                  <a:buSzTx/>
                  <a:buFontTx/>
                  <a:buNone/>
                  <a:tabLst/>
                  <a:defRPr/>
                </a:pPr>
                <a:r>
                  <a:rPr lang="x-none" sz="2000" b="0" i="0" u="none" strike="noStrike" kern="0" cap="none" spc="0" normalizeH="0" noProof="0">
                    <a:ln>
                      <a:noFill/>
                    </a:ln>
                    <a:solidFill>
                      <a:srgbClr val="1F497D"/>
                    </a:solidFill>
                    <a:effectLst/>
                    <a:uLnTx/>
                    <a:uFillTx/>
                  </a:rPr>
                  <a:t>Medicare qhov kev pab them nqi tshuaj uas muaj ntawv yuav tshuaj</a:t>
                </a:r>
              </a:p>
            </p:txBody>
          </p:sp>
          <p:sp>
            <p:nvSpPr>
              <p:cNvPr id="31" name="Plus 28">
                <a:extLst>
                  <a:ext uri="{FF2B5EF4-FFF2-40B4-BE49-F238E27FC236}">
                    <a16:creationId xmlns:a16="http://schemas.microsoft.com/office/drawing/2014/main" id="{B4012C9E-3BD3-4F45-9B32-14BF6C41039F}"/>
                  </a:ext>
                </a:extLst>
              </p:cNvPr>
              <p:cNvSpPr/>
              <p:nvPr/>
            </p:nvSpPr>
            <p:spPr>
              <a:xfrm>
                <a:off x="6749473" y="2736896"/>
                <a:ext cx="218398" cy="267409"/>
              </a:xfrm>
              <a:prstGeom prst="mathPlus">
                <a:avLst/>
              </a:prstGeom>
              <a:solidFill>
                <a:srgbClr val="1F497D"/>
              </a:soli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1"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23" name="Plus 15" title="and sign">
              <a:extLst>
                <a:ext uri="{FF2B5EF4-FFF2-40B4-BE49-F238E27FC236}">
                  <a16:creationId xmlns:a16="http://schemas.microsoft.com/office/drawing/2014/main" id="{0349C125-2D0C-44E2-9D9C-F8C6946D9EBF}"/>
                </a:ext>
              </a:extLst>
            </p:cNvPr>
            <p:cNvSpPr/>
            <p:nvPr/>
          </p:nvSpPr>
          <p:spPr>
            <a:xfrm>
              <a:off x="1830530" y="1591335"/>
              <a:ext cx="218399" cy="267409"/>
            </a:xfrm>
            <a:prstGeom prst="mathPlus">
              <a:avLst/>
            </a:prstGeom>
            <a:solidFill>
              <a:srgbClr val="1F497D"/>
            </a:soli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1" b="0" i="0" u="none" strike="noStrike" kern="0" cap="none" spc="0" normalizeH="0" baseline="0" noProof="0" dirty="0">
                <a:ln>
                  <a:noFill/>
                </a:ln>
                <a:solidFill>
                  <a:prstClr val="white"/>
                </a:solidFill>
                <a:effectLst/>
                <a:uLnTx/>
                <a:uFillTx/>
                <a:latin typeface="Calibri"/>
                <a:ea typeface="+mn-ea"/>
                <a:cs typeface="+mn-cs"/>
              </a:endParaRPr>
            </a:p>
          </p:txBody>
        </p:sp>
        <p:sp>
          <p:nvSpPr>
            <p:cNvPr id="24" name="TextBox 23">
              <a:extLst>
                <a:ext uri="{FF2B5EF4-FFF2-40B4-BE49-F238E27FC236}">
                  <a16:creationId xmlns:a16="http://schemas.microsoft.com/office/drawing/2014/main" id="{55425EFD-3ACE-41AC-AB33-1DDA4D6EB8B8}"/>
                </a:ext>
              </a:extLst>
            </p:cNvPr>
            <p:cNvSpPr txBox="1"/>
            <p:nvPr/>
          </p:nvSpPr>
          <p:spPr>
            <a:xfrm>
              <a:off x="1138868" y="761522"/>
              <a:ext cx="1601721" cy="577209"/>
            </a:xfrm>
            <a:prstGeom prst="rect">
              <a:avLst/>
            </a:prstGeom>
            <a:noFill/>
          </p:spPr>
          <p:txBody>
            <a:bodyPr wrap="non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x-none" b="1" i="0" u="none" strike="noStrike" kern="0" cap="none" spc="0" normalizeH="0" noProof="0">
                  <a:ln>
                    <a:noFill/>
                  </a:ln>
                  <a:solidFill>
                    <a:srgbClr val="1F497D"/>
                  </a:solidFill>
                  <a:effectLst/>
                  <a:uLnTx/>
                  <a:uFillTx/>
                </a:rPr>
                <a:t>Part C yog suav nrog</a:t>
              </a:r>
            </a:p>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1" b="0" i="0" u="none" strike="noStrike" kern="0" cap="none" spc="0" normalizeH="0" baseline="0" noProof="0" dirty="0">
                <a:ln>
                  <a:noFill/>
                </a:ln>
                <a:solidFill>
                  <a:srgbClr val="1F497D"/>
                </a:solidFill>
                <a:effectLst/>
                <a:uLnTx/>
                <a:uFillTx/>
              </a:endParaRPr>
            </a:p>
          </p:txBody>
        </p:sp>
      </p:grpSp>
    </p:spTree>
    <p:extLst>
      <p:ext uri="{BB962C8B-B14F-4D97-AF65-F5344CB8AC3E}">
        <p14:creationId xmlns:p14="http://schemas.microsoft.com/office/powerpoint/2010/main" val="100163986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rtl="0"/>
            <a:endParaRPr lang="en-US" sz="1400" dirty="0">
              <a:solidFill>
                <a:schemeClr val="bg1"/>
              </a:solidFill>
              <a:latin typeface="Arial" panose="020B0604020202020204" pitchFamily="34" charset="0"/>
              <a:cs typeface="Arial" panose="020B0604020202020204" pitchFamily="34" charset="0"/>
            </a:endParaRPr>
          </a:p>
          <a:p>
            <a:pPr algn="ctr" rtl="0"/>
            <a:r>
              <a:rPr lang="x-none" sz="4000">
                <a:solidFill>
                  <a:schemeClr val="bg1"/>
                </a:solidFill>
                <a:latin typeface="Arial" panose="020B0604020202020204" pitchFamily="34" charset="0"/>
                <a:cs typeface="Arial" panose="020B0604020202020204" pitchFamily="34" charset="0"/>
              </a:rPr>
              <a:t>Cov Phiaj Xwm Medicare Advantage – Cov Nqi</a:t>
            </a:r>
          </a:p>
          <a:p>
            <a:pPr algn="ctr" rtl="0"/>
            <a:endParaRPr lang="en-US" sz="1200" dirty="0">
              <a:solidFill>
                <a:schemeClr val="bg1"/>
              </a:solidFill>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0AD2FDA0-009C-4B8F-B34A-B1CADF11E3D1}"/>
              </a:ext>
            </a:extLst>
          </p:cNvPr>
          <p:cNvSpPr/>
          <p:nvPr/>
        </p:nvSpPr>
        <p:spPr>
          <a:xfrm>
            <a:off x="3513386" y="1618292"/>
            <a:ext cx="8427465" cy="5352234"/>
          </a:xfrm>
          <a:prstGeom prst="rect">
            <a:avLst/>
          </a:prstGeom>
        </p:spPr>
        <p:txBody>
          <a:bodyPr wrap="square" rtlCol="0">
            <a:spAutoFit/>
          </a:bodyPr>
          <a:lstStyle/>
          <a:p>
            <a:pPr indent="-342900" rtl="0">
              <a:lnSpc>
                <a:spcPct val="110000"/>
              </a:lnSpc>
              <a:buFont typeface="Wingdings" panose="05000000000000000000" pitchFamily="2" charset="2"/>
              <a:buChar char="§"/>
            </a:pPr>
            <a:r>
              <a:rPr lang="x-none" sz="2600" b="1" dirty="0"/>
              <a:t>Qhov nqi tuav pov hwm them txhua hli</a:t>
            </a:r>
          </a:p>
          <a:p>
            <a:pPr marL="800100" lvl="1" indent="-342900" rtl="0">
              <a:lnSpc>
                <a:spcPct val="110000"/>
              </a:lnSpc>
              <a:spcBef>
                <a:spcPts val="600"/>
              </a:spcBef>
              <a:buFont typeface="Wingdings" panose="05000000000000000000" pitchFamily="2" charset="2"/>
              <a:buChar char="§"/>
            </a:pPr>
            <a:r>
              <a:rPr lang="x-none" sz="2600" dirty="0"/>
              <a:t>Qhov nqi tuav pov hwm Part B</a:t>
            </a:r>
          </a:p>
          <a:p>
            <a:pPr marL="800100" lvl="1" indent="-342900" rtl="0">
              <a:lnSpc>
                <a:spcPct val="110000"/>
              </a:lnSpc>
              <a:spcBef>
                <a:spcPts val="600"/>
              </a:spcBef>
              <a:buFont typeface="Wingdings" panose="05000000000000000000" pitchFamily="2" charset="2"/>
              <a:buChar char="§"/>
            </a:pPr>
            <a:r>
              <a:rPr lang="x-none" sz="2600" dirty="0"/>
              <a:t>Qhov nqi tuav pov hwm them txhua hli ntau ntxiv, uas yog nce rau ntawm txoj phiaj xwm</a:t>
            </a:r>
          </a:p>
          <a:p>
            <a:pPr marL="342900" indent="-342900" rtl="0">
              <a:lnSpc>
                <a:spcPct val="110000"/>
              </a:lnSpc>
              <a:spcBef>
                <a:spcPts val="600"/>
              </a:spcBef>
              <a:buFont typeface="Wingdings" panose="05000000000000000000" pitchFamily="2" charset="2"/>
              <a:buChar char="§"/>
            </a:pPr>
            <a:r>
              <a:rPr lang="x-none" sz="2600" b="1" dirty="0"/>
              <a:t>Cov nqi uas yuav tsum tau xub them kom txwm ua ntej, tus nqi koom tuav pov hwm, thiab cov nqi sib koom them </a:t>
            </a:r>
          </a:p>
          <a:p>
            <a:pPr marL="800100" lvl="1" indent="-342900" rtl="0">
              <a:lnSpc>
                <a:spcPct val="110000"/>
              </a:lnSpc>
              <a:spcBef>
                <a:spcPts val="600"/>
              </a:spcBef>
              <a:buFont typeface="Wingdings" panose="05000000000000000000" pitchFamily="2" charset="2"/>
              <a:buChar char="§"/>
            </a:pPr>
            <a:r>
              <a:rPr lang="x-none" sz="2600" dirty="0"/>
              <a:t>Sib txawv los ntawm Original Medicare</a:t>
            </a:r>
          </a:p>
          <a:p>
            <a:pPr marL="822960" lvl="2" indent="-342900" rtl="0">
              <a:lnSpc>
                <a:spcPct val="110000"/>
              </a:lnSpc>
              <a:buFont typeface="Wingdings" panose="05000000000000000000" pitchFamily="2" charset="2"/>
              <a:buChar char="§"/>
            </a:pPr>
            <a:r>
              <a:rPr lang="x-none" sz="2600" dirty="0"/>
              <a:t>Sib txawv nyob rau txhua txoj phiaj xwm</a:t>
            </a:r>
          </a:p>
          <a:p>
            <a:pPr marL="822960" lvl="2" indent="-342900" rtl="0">
              <a:lnSpc>
                <a:spcPct val="110000"/>
              </a:lnSpc>
              <a:buFont typeface="Wingdings" panose="05000000000000000000" pitchFamily="2" charset="2"/>
              <a:buChar char="§"/>
            </a:pPr>
            <a:r>
              <a:rPr lang="x-none" sz="2600" dirty="0"/>
              <a:t>Tej zaum yuav siab dua yog tias nyob rau pab pawg koom tes sab nrauv</a:t>
            </a:r>
          </a:p>
          <a:p>
            <a:pPr marL="123831" indent="-342900" rtl="0">
              <a:lnSpc>
                <a:spcPct val="110000"/>
              </a:lnSpc>
              <a:spcBef>
                <a:spcPts val="600"/>
              </a:spcBef>
              <a:buFont typeface="Wingdings" panose="05000000000000000000" pitchFamily="2" charset="2"/>
              <a:buChar char="§"/>
            </a:pPr>
            <a:r>
              <a:rPr lang="x-none" sz="2800" dirty="0"/>
              <a:t>Qhov nqi thau hauv hnab los them siab tshaj plaws</a:t>
            </a:r>
          </a:p>
        </p:txBody>
      </p:sp>
      <p:sp>
        <p:nvSpPr>
          <p:cNvPr id="9" name="TextBox 8">
            <a:extLst>
              <a:ext uri="{FF2B5EF4-FFF2-40B4-BE49-F238E27FC236}">
                <a16:creationId xmlns:a16="http://schemas.microsoft.com/office/drawing/2014/main" id="{46A24921-099E-426C-B6F4-66AB44B0BDAC}"/>
              </a:ext>
            </a:extLst>
          </p:cNvPr>
          <p:cNvSpPr txBox="1"/>
          <p:nvPr/>
        </p:nvSpPr>
        <p:spPr>
          <a:xfrm>
            <a:off x="4010376" y="1172382"/>
            <a:ext cx="7212521" cy="584775"/>
          </a:xfrm>
          <a:prstGeom prst="rect">
            <a:avLst/>
          </a:prstGeom>
          <a:noFill/>
        </p:spPr>
        <p:txBody>
          <a:bodyPr wrap="square" rtlCol="0">
            <a:spAutoFit/>
          </a:bodyPr>
          <a:lstStyle/>
          <a:p>
            <a:pPr rtl="0"/>
            <a:r>
              <a:rPr lang="x-none" sz="3200" b="1" dirty="0">
                <a:latin typeface="Arial" panose="020B0604020202020204" pitchFamily="34" charset="0"/>
                <a:cs typeface="Arial" panose="020B0604020202020204" pitchFamily="34" charset="0"/>
              </a:rPr>
              <a:t>Yam koj yuav tau them </a:t>
            </a:r>
          </a:p>
        </p:txBody>
      </p:sp>
      <p:grpSp>
        <p:nvGrpSpPr>
          <p:cNvPr id="21" name="Group 20" descr="Info graphic display of what Part C includes." title="Medicare Advantage Plans (Part C) (Like HMOs or PPOs)">
            <a:extLst>
              <a:ext uri="{FF2B5EF4-FFF2-40B4-BE49-F238E27FC236}">
                <a16:creationId xmlns:a16="http://schemas.microsoft.com/office/drawing/2014/main" id="{5D369FCC-BF24-4FB9-868D-2D22B1205548}"/>
              </a:ext>
            </a:extLst>
          </p:cNvPr>
          <p:cNvGrpSpPr/>
          <p:nvPr/>
        </p:nvGrpSpPr>
        <p:grpSpPr>
          <a:xfrm>
            <a:off x="207160" y="1531673"/>
            <a:ext cx="3218697" cy="3708539"/>
            <a:chOff x="263667" y="761522"/>
            <a:chExt cx="3218697" cy="3708539"/>
          </a:xfrm>
        </p:grpSpPr>
        <p:grpSp>
          <p:nvGrpSpPr>
            <p:cNvPr id="22" name="Group 21" title="grouping of icons indicating Part C includes Part A, Part B and usually Part D Coverage">
              <a:extLst>
                <a:ext uri="{FF2B5EF4-FFF2-40B4-BE49-F238E27FC236}">
                  <a16:creationId xmlns:a16="http://schemas.microsoft.com/office/drawing/2014/main" id="{00D2E1B2-3C89-4793-A2A3-A7E313307FBE}"/>
                </a:ext>
              </a:extLst>
            </p:cNvPr>
            <p:cNvGrpSpPr/>
            <p:nvPr/>
          </p:nvGrpSpPr>
          <p:grpSpPr>
            <a:xfrm>
              <a:off x="263667" y="1240504"/>
              <a:ext cx="3218697" cy="3229557"/>
              <a:chOff x="5227436" y="1421111"/>
              <a:chExt cx="3132633" cy="3229556"/>
            </a:xfrm>
          </p:grpSpPr>
          <p:pic>
            <p:nvPicPr>
              <p:cNvPr id="25" name="Picture 24" title="Part A icon">
                <a:extLst>
                  <a:ext uri="{FF2B5EF4-FFF2-40B4-BE49-F238E27FC236}">
                    <a16:creationId xmlns:a16="http://schemas.microsoft.com/office/drawing/2014/main" id="{E2DC0046-DCF3-40CA-ABDE-7A44631205D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537874" y="1477853"/>
                <a:ext cx="837233" cy="473971"/>
              </a:xfrm>
              <a:prstGeom prst="rect">
                <a:avLst/>
              </a:prstGeom>
            </p:spPr>
          </p:pic>
          <p:pic>
            <p:nvPicPr>
              <p:cNvPr id="26" name="Picture 25" title="Part D icon">
                <a:extLst>
                  <a:ext uri="{FF2B5EF4-FFF2-40B4-BE49-F238E27FC236}">
                    <a16:creationId xmlns:a16="http://schemas.microsoft.com/office/drawing/2014/main" id="{DC22A775-CE95-4808-AA9E-BF9BB5DCEC5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609480" y="3170824"/>
                <a:ext cx="595417" cy="421372"/>
              </a:xfrm>
              <a:prstGeom prst="rect">
                <a:avLst/>
              </a:prstGeom>
            </p:spPr>
          </p:pic>
          <p:pic>
            <p:nvPicPr>
              <p:cNvPr id="27" name="Picture 26" title="Part B icon">
                <a:extLst>
                  <a:ext uri="{FF2B5EF4-FFF2-40B4-BE49-F238E27FC236}">
                    <a16:creationId xmlns:a16="http://schemas.microsoft.com/office/drawing/2014/main" id="{3FC8FA1B-528B-42AC-BB91-BFAAA69DC9A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422609" y="1421111"/>
                <a:ext cx="615472" cy="555822"/>
              </a:xfrm>
              <a:prstGeom prst="rect">
                <a:avLst/>
              </a:prstGeom>
            </p:spPr>
          </p:pic>
          <p:sp>
            <p:nvSpPr>
              <p:cNvPr id="28" name="TextBox 27">
                <a:extLst>
                  <a:ext uri="{FF2B5EF4-FFF2-40B4-BE49-F238E27FC236}">
                    <a16:creationId xmlns:a16="http://schemas.microsoft.com/office/drawing/2014/main" id="{30F98E11-7161-4BB6-A388-7A2DA3C55CE4}"/>
                  </a:ext>
                </a:extLst>
              </p:cNvPr>
              <p:cNvSpPr txBox="1"/>
              <p:nvPr/>
            </p:nvSpPr>
            <p:spPr>
              <a:xfrm>
                <a:off x="5227436" y="1951824"/>
                <a:ext cx="1407569" cy="1292662"/>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x-none" sz="2000" b="1" i="0" u="none" strike="noStrike" kern="0" cap="none" spc="0" normalizeH="0" noProof="0">
                    <a:ln>
                      <a:noFill/>
                    </a:ln>
                    <a:solidFill>
                      <a:srgbClr val="1F497D"/>
                    </a:solidFill>
                    <a:effectLst/>
                    <a:uLnTx/>
                    <a:uFillTx/>
                  </a:rPr>
                  <a:t>Part A</a:t>
                </a:r>
              </a:p>
              <a:p>
                <a:pPr marL="0" marR="0" lvl="0" indent="0" algn="ctr" defTabSz="685800" rtl="0" eaLnBrk="1" fontAlgn="auto" latinLnBrk="0" hangingPunct="1">
                  <a:lnSpc>
                    <a:spcPct val="100000"/>
                  </a:lnSpc>
                  <a:spcBef>
                    <a:spcPts val="0"/>
                  </a:spcBef>
                  <a:spcAft>
                    <a:spcPts val="0"/>
                  </a:spcAft>
                  <a:buClrTx/>
                  <a:buSzTx/>
                  <a:buFontTx/>
                  <a:buNone/>
                  <a:tabLst/>
                  <a:defRPr/>
                </a:pPr>
                <a:r>
                  <a:rPr lang="x-none" sz="2000" b="0" i="0" u="none" strike="noStrike" kern="0" cap="none" spc="0" normalizeH="0" noProof="0">
                    <a:ln>
                      <a:noFill/>
                    </a:ln>
                    <a:solidFill>
                      <a:srgbClr val="1F497D"/>
                    </a:solidFill>
                    <a:effectLst/>
                    <a:uLnTx/>
                    <a:uFillTx/>
                  </a:rPr>
                  <a:t>Kev Tuav Pov Hwm Rau Tsev Kho Mob</a:t>
                </a:r>
              </a:p>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dirty="0">
                  <a:ln>
                    <a:noFill/>
                  </a:ln>
                  <a:solidFill>
                    <a:srgbClr val="1F497D"/>
                  </a:solidFill>
                  <a:effectLst/>
                  <a:uLnTx/>
                  <a:uFillTx/>
                </a:endParaRPr>
              </a:p>
            </p:txBody>
          </p:sp>
          <p:sp>
            <p:nvSpPr>
              <p:cNvPr id="29" name="TextBox 28">
                <a:extLst>
                  <a:ext uri="{FF2B5EF4-FFF2-40B4-BE49-F238E27FC236}">
                    <a16:creationId xmlns:a16="http://schemas.microsoft.com/office/drawing/2014/main" id="{AEC0A57D-B5D6-444D-9A0C-E299192C2079}"/>
                  </a:ext>
                </a:extLst>
              </p:cNvPr>
              <p:cNvSpPr txBox="1"/>
              <p:nvPr/>
            </p:nvSpPr>
            <p:spPr>
              <a:xfrm>
                <a:off x="7077765" y="1951824"/>
                <a:ext cx="1282304" cy="1015663"/>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x-none" sz="2000" b="1" i="0" u="none" strike="noStrike" kern="0" cap="none" spc="0" normalizeH="0" noProof="0">
                    <a:ln>
                      <a:noFill/>
                    </a:ln>
                    <a:solidFill>
                      <a:srgbClr val="1F497D"/>
                    </a:solidFill>
                    <a:effectLst/>
                    <a:uLnTx/>
                    <a:uFillTx/>
                  </a:rPr>
                  <a:t>Part B</a:t>
                </a:r>
              </a:p>
              <a:p>
                <a:pPr marL="0" marR="0" lvl="0" indent="0" algn="ctr" defTabSz="685800" rtl="0" eaLnBrk="1" fontAlgn="auto" latinLnBrk="0" hangingPunct="1">
                  <a:lnSpc>
                    <a:spcPct val="100000"/>
                  </a:lnSpc>
                  <a:spcBef>
                    <a:spcPts val="0"/>
                  </a:spcBef>
                  <a:spcAft>
                    <a:spcPts val="0"/>
                  </a:spcAft>
                  <a:buClrTx/>
                  <a:buSzTx/>
                  <a:buFontTx/>
                  <a:buNone/>
                  <a:tabLst/>
                  <a:defRPr/>
                </a:pPr>
                <a:r>
                  <a:rPr lang="x-none" sz="2000" b="0" i="0" u="none" strike="noStrike" kern="0" cap="none" spc="0" normalizeH="0" noProof="0">
                    <a:ln>
                      <a:noFill/>
                    </a:ln>
                    <a:solidFill>
                      <a:srgbClr val="1F497D"/>
                    </a:solidFill>
                    <a:effectLst/>
                    <a:uLnTx/>
                    <a:uFillTx/>
                  </a:rPr>
                  <a:t>Kev Tuav Pov Hwm Kho Mob</a:t>
                </a:r>
              </a:p>
            </p:txBody>
          </p:sp>
          <p:sp>
            <p:nvSpPr>
              <p:cNvPr id="30" name="TextBox 29">
                <a:extLst>
                  <a:ext uri="{FF2B5EF4-FFF2-40B4-BE49-F238E27FC236}">
                    <a16:creationId xmlns:a16="http://schemas.microsoft.com/office/drawing/2014/main" id="{D75F1388-AC77-4ED8-961A-B2B06C790D32}"/>
                  </a:ext>
                </a:extLst>
              </p:cNvPr>
              <p:cNvSpPr txBox="1"/>
              <p:nvPr/>
            </p:nvSpPr>
            <p:spPr>
              <a:xfrm>
                <a:off x="5590769" y="3635004"/>
                <a:ext cx="2509645" cy="1015663"/>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x-none" sz="2000" b="1" i="0" u="none" strike="noStrike" kern="0" cap="none" spc="0" normalizeH="0" noProof="0">
                    <a:ln>
                      <a:noFill/>
                    </a:ln>
                    <a:solidFill>
                      <a:srgbClr val="1F497D"/>
                    </a:solidFill>
                    <a:effectLst/>
                    <a:uLnTx/>
                    <a:uFillTx/>
                  </a:rPr>
                  <a:t>Feem ntau yuav suav nrog Part D</a:t>
                </a:r>
              </a:p>
              <a:p>
                <a:pPr marL="0" marR="0" lvl="0" indent="0" algn="ctr" defTabSz="685800" rtl="0" eaLnBrk="1" fontAlgn="auto" latinLnBrk="0" hangingPunct="1">
                  <a:lnSpc>
                    <a:spcPct val="100000"/>
                  </a:lnSpc>
                  <a:spcBef>
                    <a:spcPts val="0"/>
                  </a:spcBef>
                  <a:spcAft>
                    <a:spcPts val="0"/>
                  </a:spcAft>
                  <a:buClrTx/>
                  <a:buSzTx/>
                  <a:buFontTx/>
                  <a:buNone/>
                  <a:tabLst/>
                  <a:defRPr/>
                </a:pPr>
                <a:r>
                  <a:rPr lang="x-none" sz="2000" b="0" i="0" u="none" strike="noStrike" kern="0" cap="none" spc="0" normalizeH="0" noProof="0">
                    <a:ln>
                      <a:noFill/>
                    </a:ln>
                    <a:solidFill>
                      <a:srgbClr val="1F497D"/>
                    </a:solidFill>
                    <a:effectLst/>
                    <a:uLnTx/>
                    <a:uFillTx/>
                  </a:rPr>
                  <a:t>Medicare qhov kev pab them nqi tshuaj uas muaj ntawv yuav tshuaj</a:t>
                </a:r>
              </a:p>
            </p:txBody>
          </p:sp>
          <p:sp>
            <p:nvSpPr>
              <p:cNvPr id="31" name="Plus 28">
                <a:extLst>
                  <a:ext uri="{FF2B5EF4-FFF2-40B4-BE49-F238E27FC236}">
                    <a16:creationId xmlns:a16="http://schemas.microsoft.com/office/drawing/2014/main" id="{B4012C9E-3BD3-4F45-9B32-14BF6C41039F}"/>
                  </a:ext>
                </a:extLst>
              </p:cNvPr>
              <p:cNvSpPr/>
              <p:nvPr/>
            </p:nvSpPr>
            <p:spPr>
              <a:xfrm>
                <a:off x="6749473" y="2736896"/>
                <a:ext cx="218398" cy="267409"/>
              </a:xfrm>
              <a:prstGeom prst="mathPlus">
                <a:avLst/>
              </a:prstGeom>
              <a:solidFill>
                <a:srgbClr val="1F497D"/>
              </a:soli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1"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23" name="Plus 15" title="and sign">
              <a:extLst>
                <a:ext uri="{FF2B5EF4-FFF2-40B4-BE49-F238E27FC236}">
                  <a16:creationId xmlns:a16="http://schemas.microsoft.com/office/drawing/2014/main" id="{0349C125-2D0C-44E2-9D9C-F8C6946D9EBF}"/>
                </a:ext>
              </a:extLst>
            </p:cNvPr>
            <p:cNvSpPr/>
            <p:nvPr/>
          </p:nvSpPr>
          <p:spPr>
            <a:xfrm>
              <a:off x="1830530" y="1591335"/>
              <a:ext cx="218399" cy="267409"/>
            </a:xfrm>
            <a:prstGeom prst="mathPlus">
              <a:avLst/>
            </a:prstGeom>
            <a:solidFill>
              <a:srgbClr val="1F497D"/>
            </a:soli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1" b="0" i="0" u="none" strike="noStrike" kern="0" cap="none" spc="0" normalizeH="0" baseline="0" noProof="0" dirty="0">
                <a:ln>
                  <a:noFill/>
                </a:ln>
                <a:solidFill>
                  <a:prstClr val="white"/>
                </a:solidFill>
                <a:effectLst/>
                <a:uLnTx/>
                <a:uFillTx/>
                <a:latin typeface="Calibri"/>
                <a:ea typeface="+mn-ea"/>
                <a:cs typeface="+mn-cs"/>
              </a:endParaRPr>
            </a:p>
          </p:txBody>
        </p:sp>
        <p:sp>
          <p:nvSpPr>
            <p:cNvPr id="24" name="TextBox 23">
              <a:extLst>
                <a:ext uri="{FF2B5EF4-FFF2-40B4-BE49-F238E27FC236}">
                  <a16:creationId xmlns:a16="http://schemas.microsoft.com/office/drawing/2014/main" id="{55425EFD-3ACE-41AC-AB33-1DDA4D6EB8B8}"/>
                </a:ext>
              </a:extLst>
            </p:cNvPr>
            <p:cNvSpPr txBox="1"/>
            <p:nvPr/>
          </p:nvSpPr>
          <p:spPr>
            <a:xfrm>
              <a:off x="1138868" y="761522"/>
              <a:ext cx="1601721" cy="577209"/>
            </a:xfrm>
            <a:prstGeom prst="rect">
              <a:avLst/>
            </a:prstGeom>
            <a:noFill/>
          </p:spPr>
          <p:txBody>
            <a:bodyPr wrap="non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x-none" b="1" i="0" u="none" strike="noStrike" kern="0" cap="none" spc="0" normalizeH="0" noProof="0">
                  <a:ln>
                    <a:noFill/>
                  </a:ln>
                  <a:solidFill>
                    <a:srgbClr val="1F497D"/>
                  </a:solidFill>
                  <a:effectLst/>
                  <a:uLnTx/>
                  <a:uFillTx/>
                </a:rPr>
                <a:t>Part C yog suav nrog</a:t>
              </a:r>
            </a:p>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1" b="0" i="0" u="none" strike="noStrike" kern="0" cap="none" spc="0" normalizeH="0" baseline="0" noProof="0" dirty="0">
                <a:ln>
                  <a:noFill/>
                </a:ln>
                <a:solidFill>
                  <a:srgbClr val="1F497D"/>
                </a:solidFill>
                <a:effectLst/>
                <a:uLnTx/>
                <a:uFillTx/>
              </a:endParaRPr>
            </a:p>
          </p:txBody>
        </p:sp>
      </p:grpSp>
      <p:sp>
        <p:nvSpPr>
          <p:cNvPr id="3" name="Slide Number Placeholder 2">
            <a:extLst>
              <a:ext uri="{FF2B5EF4-FFF2-40B4-BE49-F238E27FC236}">
                <a16:creationId xmlns:a16="http://schemas.microsoft.com/office/drawing/2014/main" id="{9E2226C7-383B-47D1-9711-A42EC6C44632}"/>
              </a:ext>
            </a:extLst>
          </p:cNvPr>
          <p:cNvSpPr>
            <a:spLocks noGrp="1"/>
          </p:cNvSpPr>
          <p:nvPr>
            <p:ph type="sldNum" sz="quarter" idx="12"/>
          </p:nvPr>
        </p:nvSpPr>
        <p:spPr/>
        <p:txBody>
          <a:bodyPr rtlCol="0"/>
          <a:lstStyle/>
          <a:p>
            <a:pPr rtl="0"/>
            <a:fld id="{844A7B69-93E2-4D34-896D-EFDD7F03AB74}" type="slidenum">
              <a:rPr lang="en-US" smtClean="0"/>
              <a:t>56</a:t>
            </a:fld>
            <a:endParaRPr lang="en-US"/>
          </a:p>
        </p:txBody>
      </p:sp>
    </p:spTree>
    <p:extLst>
      <p:ext uri="{BB962C8B-B14F-4D97-AF65-F5344CB8AC3E}">
        <p14:creationId xmlns:p14="http://schemas.microsoft.com/office/powerpoint/2010/main" val="298690951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53184AAD-3166-402F-847D-135E787639D0}"/>
              </a:ext>
            </a:extLst>
          </p:cNvPr>
          <p:cNvSpPr>
            <a:spLocks noGrp="1"/>
          </p:cNvSpPr>
          <p:nvPr>
            <p:ph type="sldNum" sz="quarter" idx="12"/>
          </p:nvPr>
        </p:nvSpPr>
        <p:spPr/>
        <p:txBody>
          <a:bodyPr rtlCol="0"/>
          <a:lstStyle/>
          <a:p>
            <a:pPr rtl="0"/>
            <a:fld id="{844A7B69-93E2-4D34-896D-EFDD7F03AB74}" type="slidenum">
              <a:rPr lang="en-US" smtClean="0"/>
              <a:t>57</a:t>
            </a:fld>
            <a:endParaRPr lang="en-US" dirty="0"/>
          </a:p>
        </p:txBody>
      </p:sp>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rtl="0"/>
            <a:endParaRPr lang="en-US" sz="1400" dirty="0">
              <a:solidFill>
                <a:schemeClr val="bg1"/>
              </a:solidFill>
              <a:latin typeface="Arial" panose="020B0604020202020204" pitchFamily="34" charset="0"/>
              <a:cs typeface="Arial" panose="020B0604020202020204" pitchFamily="34" charset="0"/>
            </a:endParaRPr>
          </a:p>
          <a:p>
            <a:pPr algn="ctr" rtl="0"/>
            <a:r>
              <a:rPr lang="x-none" sz="4000">
                <a:solidFill>
                  <a:schemeClr val="bg1"/>
                </a:solidFill>
                <a:latin typeface="Arial" panose="020B0604020202020204" pitchFamily="34" charset="0"/>
                <a:cs typeface="Arial" panose="020B0604020202020204" pitchFamily="34" charset="0"/>
              </a:rPr>
              <a:t>Cov Phiaj Xwm Medicare Advantage</a:t>
            </a:r>
          </a:p>
          <a:p>
            <a:pPr algn="ctr" rtl="0"/>
            <a:endParaRPr lang="en-US" sz="1200" dirty="0">
              <a:solidFill>
                <a:schemeClr val="bg1"/>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BD1872CB-6BC8-4238-885B-7B3A96EBDB18}"/>
              </a:ext>
            </a:extLst>
          </p:cNvPr>
          <p:cNvSpPr txBox="1"/>
          <p:nvPr/>
        </p:nvSpPr>
        <p:spPr>
          <a:xfrm>
            <a:off x="547024" y="1248728"/>
            <a:ext cx="5304501" cy="5247590"/>
          </a:xfrm>
          <a:prstGeom prst="rect">
            <a:avLst/>
          </a:prstGeom>
          <a:solidFill>
            <a:schemeClr val="accent6">
              <a:lumMod val="20000"/>
              <a:lumOff val="80000"/>
            </a:schemeClr>
          </a:solidFill>
          <a:ln>
            <a:solidFill>
              <a:schemeClr val="tx1"/>
            </a:solidFill>
          </a:ln>
        </p:spPr>
        <p:txBody>
          <a:bodyPr wrap="square" rtlCol="0">
            <a:spAutoFit/>
          </a:bodyPr>
          <a:lstStyle/>
          <a:p>
            <a:pPr algn="ctr" rtl="0">
              <a:spcAft>
                <a:spcPts val="300"/>
              </a:spcAft>
            </a:pPr>
            <a:r>
              <a:rPr lang="x-none" sz="2100" b="1" dirty="0"/>
              <a:t>Qhov Zoo</a:t>
            </a:r>
          </a:p>
          <a:p>
            <a:pPr marL="285750" indent="-285750" rtl="0">
              <a:spcAft>
                <a:spcPts val="300"/>
              </a:spcAft>
              <a:buFont typeface="Wingdings" panose="05000000000000000000" pitchFamily="2" charset="2"/>
              <a:buChar char="§"/>
            </a:pPr>
            <a:r>
              <a:rPr lang="x-none" sz="2100" b="1" dirty="0">
                <a:cs typeface="Arial" pitchFamily="34" charset="0"/>
              </a:rPr>
              <a:t>Tej zaum yuav muaj cov nqi tuav pov hwm them txhua hli qis dua </a:t>
            </a:r>
            <a:br>
              <a:rPr lang="en-US" sz="2100" dirty="0">
                <a:cs typeface="Arial" pitchFamily="34" charset="0"/>
              </a:rPr>
            </a:br>
            <a:r>
              <a:rPr lang="x-none" sz="2100" dirty="0">
                <a:cs typeface="Arial" pitchFamily="34" charset="0"/>
              </a:rPr>
              <a:t>(tshaj nqi tuav pov hwm hauv Part B lawm)</a:t>
            </a:r>
          </a:p>
          <a:p>
            <a:pPr marL="285750" indent="-285750" rtl="0">
              <a:spcAft>
                <a:spcPts val="300"/>
              </a:spcAft>
              <a:buFont typeface="Wingdings" panose="05000000000000000000" pitchFamily="2" charset="2"/>
              <a:buChar char="§"/>
            </a:pPr>
            <a:r>
              <a:rPr lang="x-none" sz="2100" b="1" dirty="0">
                <a:cs typeface="Arial" pitchFamily="34" charset="0"/>
              </a:rPr>
              <a:t>Kev saib xyuas yam muaj kev koom tes</a:t>
            </a:r>
            <a:r>
              <a:rPr lang="x-none" sz="2100" dirty="0">
                <a:cs typeface="Arial" pitchFamily="34" charset="0"/>
              </a:rPr>
              <a:t> nrog cov kws kho mob hauv pab pawg koom tes ua ke</a:t>
            </a:r>
          </a:p>
          <a:p>
            <a:pPr marL="285750" indent="-285750" rtl="0">
              <a:spcAft>
                <a:spcPts val="300"/>
              </a:spcAft>
              <a:buFont typeface="Wingdings" panose="05000000000000000000" pitchFamily="2" charset="2"/>
              <a:buChar char="§"/>
            </a:pPr>
            <a:r>
              <a:rPr lang="x-none" sz="2100" dirty="0"/>
              <a:t>Qee cov muaj </a:t>
            </a:r>
            <a:r>
              <a:rPr lang="x-none" sz="2100" b="1" dirty="0"/>
              <a:t>cov nyiaj txiaj ntsig ntau ntxiv </a:t>
            </a:r>
            <a:r>
              <a:rPr lang="x-none" sz="2100" dirty="0"/>
              <a:t>(kho qhov muag, kho hniav, pob ntseg)</a:t>
            </a:r>
          </a:p>
          <a:p>
            <a:pPr marL="285750" indent="-285750" rtl="0">
              <a:spcAft>
                <a:spcPts val="300"/>
              </a:spcAft>
              <a:buFont typeface="Wingdings" panose="05000000000000000000" pitchFamily="2" charset="2"/>
              <a:buChar char="§"/>
            </a:pPr>
            <a:r>
              <a:rPr lang="x-none" sz="2100" dirty="0"/>
              <a:t>Muaj ntau yam phiaj xwm thiab kev xaiv</a:t>
            </a:r>
          </a:p>
          <a:p>
            <a:pPr marL="285750" indent="-285750" rtl="0">
              <a:spcAft>
                <a:spcPts val="300"/>
              </a:spcAft>
              <a:buFont typeface="Wingdings" panose="05000000000000000000" pitchFamily="2" charset="2"/>
              <a:buChar char="§"/>
            </a:pPr>
            <a:r>
              <a:rPr lang="x-none" sz="2100" dirty="0"/>
              <a:t>Tuaj yeem hloov cov phiaj xwm txhua xyoo</a:t>
            </a:r>
          </a:p>
          <a:p>
            <a:pPr marL="285750" indent="-285750" rtl="0">
              <a:spcAft>
                <a:spcPts val="300"/>
              </a:spcAft>
              <a:buFont typeface="Wingdings" panose="05000000000000000000" pitchFamily="2" charset="2"/>
              <a:buChar char="§"/>
            </a:pPr>
            <a:r>
              <a:rPr lang="x-none" sz="2100" b="1" dirty="0"/>
              <a:t>Qhov nqi sib koom them ntawm qhov nqi thau hauv hnab los them siab tshaj plaws</a:t>
            </a:r>
          </a:p>
          <a:p>
            <a:pPr marL="285750" indent="-285750" rtl="0">
              <a:spcAft>
                <a:spcPts val="300"/>
              </a:spcAft>
              <a:buFont typeface="Wingdings" panose="05000000000000000000" pitchFamily="2" charset="2"/>
              <a:buChar char="§"/>
            </a:pPr>
            <a:r>
              <a:rPr lang="x-none" sz="2100" dirty="0"/>
              <a:t>Yuav tsum ua raws li Medicare cov cai</a:t>
            </a:r>
          </a:p>
          <a:p>
            <a:pPr rtl="0">
              <a:spcAft>
                <a:spcPts val="300"/>
              </a:spcAft>
            </a:pPr>
            <a:endParaRPr lang="en-US" sz="2100" dirty="0"/>
          </a:p>
        </p:txBody>
      </p:sp>
      <p:sp>
        <p:nvSpPr>
          <p:cNvPr id="8" name="TextBox 7">
            <a:extLst>
              <a:ext uri="{FF2B5EF4-FFF2-40B4-BE49-F238E27FC236}">
                <a16:creationId xmlns:a16="http://schemas.microsoft.com/office/drawing/2014/main" id="{5236A5EA-9489-4EA3-81F2-36AD9D4F7A8B}"/>
              </a:ext>
            </a:extLst>
          </p:cNvPr>
          <p:cNvSpPr txBox="1"/>
          <p:nvPr/>
        </p:nvSpPr>
        <p:spPr>
          <a:xfrm>
            <a:off x="6154616" y="1294070"/>
            <a:ext cx="5820508" cy="5493812"/>
          </a:xfrm>
          <a:prstGeom prst="rect">
            <a:avLst/>
          </a:prstGeom>
          <a:solidFill>
            <a:schemeClr val="accent2">
              <a:lumMod val="20000"/>
              <a:lumOff val="80000"/>
            </a:schemeClr>
          </a:solidFill>
          <a:ln>
            <a:solidFill>
              <a:schemeClr val="tx1"/>
            </a:solidFill>
          </a:ln>
        </p:spPr>
        <p:txBody>
          <a:bodyPr wrap="square" rtlCol="0">
            <a:spAutoFit/>
          </a:bodyPr>
          <a:lstStyle/>
          <a:p>
            <a:pPr algn="ctr" rtl="0">
              <a:spcAft>
                <a:spcPts val="300"/>
              </a:spcAft>
            </a:pPr>
            <a:r>
              <a:rPr lang="x-none" sz="2100" b="1" dirty="0"/>
              <a:t>Qhov Tsis Zoo</a:t>
            </a:r>
          </a:p>
          <a:p>
            <a:pPr marL="285750" indent="-285750" rtl="0">
              <a:spcAft>
                <a:spcPts val="300"/>
              </a:spcAft>
              <a:buFont typeface="Wingdings" panose="05000000000000000000" pitchFamily="2" charset="2"/>
              <a:buChar char="§"/>
            </a:pPr>
            <a:r>
              <a:rPr lang="x-none" sz="2100" b="1" dirty="0">
                <a:cs typeface="Arial" pitchFamily="34" charset="0"/>
              </a:rPr>
              <a:t>Tej zaum yuav muaj qhov nqi thau hauv hnab los them ntau dua</a:t>
            </a:r>
          </a:p>
          <a:p>
            <a:pPr marL="285750" indent="-285750" rtl="0">
              <a:spcAft>
                <a:spcPts val="300"/>
              </a:spcAft>
              <a:buFont typeface="Wingdings" panose="05000000000000000000" pitchFamily="2" charset="2"/>
              <a:buChar char="§"/>
            </a:pPr>
            <a:r>
              <a:rPr lang="x-none" sz="2100" b="1" dirty="0">
                <a:cs typeface="Arial" pitchFamily="34" charset="0"/>
              </a:rPr>
              <a:t>Yuav tsum mus ntsib cov neeg muab kev kho mob hauv pab pawg koom tes</a:t>
            </a:r>
            <a:r>
              <a:rPr lang="x-none" sz="2100" dirty="0">
                <a:cs typeface="Arial" pitchFamily="34" charset="0"/>
              </a:rPr>
              <a:t>; </a:t>
            </a:r>
            <a:br>
              <a:rPr lang="en-US" sz="2100" dirty="0">
                <a:cs typeface="Arial" pitchFamily="34" charset="0"/>
              </a:rPr>
            </a:br>
            <a:r>
              <a:rPr lang="x-none" sz="2100" dirty="0">
                <a:cs typeface="Arial" pitchFamily="34" charset="0"/>
              </a:rPr>
              <a:t>cov nqi yuav siab dua thaum mus rau pab pawg koom tes sab nrauv</a:t>
            </a:r>
          </a:p>
          <a:p>
            <a:pPr marL="285750" indent="-285750" rtl="0">
              <a:spcAft>
                <a:spcPts val="300"/>
              </a:spcAft>
              <a:buFont typeface="Wingdings" panose="05000000000000000000" pitchFamily="2" charset="2"/>
              <a:buChar char="§"/>
            </a:pPr>
            <a:r>
              <a:rPr lang="x-none" sz="2100" dirty="0">
                <a:cs typeface="Arial" pitchFamily="34" charset="0"/>
              </a:rPr>
              <a:t>Tej zaum yuav xav tau </a:t>
            </a:r>
            <a:r>
              <a:rPr lang="x-none" sz="2100" b="1" dirty="0">
                <a:cs typeface="Arial" pitchFamily="34" charset="0"/>
              </a:rPr>
              <a:t>kev xa mus thiab kev tso cai ua ntej rau cov kev pab cuam</a:t>
            </a:r>
            <a:endParaRPr lang="en-US" sz="2100" dirty="0">
              <a:cs typeface="Arial" pitchFamily="34" charset="0"/>
            </a:endParaRPr>
          </a:p>
          <a:p>
            <a:pPr marL="285750" indent="-285750" rtl="0">
              <a:spcAft>
                <a:spcPts val="300"/>
              </a:spcAft>
              <a:buFont typeface="Wingdings" panose="05000000000000000000" pitchFamily="2" charset="2"/>
              <a:buChar char="§"/>
            </a:pPr>
            <a:r>
              <a:rPr lang="x-none" sz="2100" dirty="0">
                <a:cs typeface="Arial" pitchFamily="34" charset="0"/>
              </a:rPr>
              <a:t>Tsis muaj lub lav txoj cai yuam los sis kev tiv thaiv rau cov txiaj ntsig ntau ntxiv</a:t>
            </a:r>
          </a:p>
          <a:p>
            <a:pPr marL="285750" indent="-285750" rtl="0">
              <a:spcAft>
                <a:spcPts val="300"/>
              </a:spcAft>
              <a:buFont typeface="Wingdings" panose="05000000000000000000" pitchFamily="2" charset="2"/>
              <a:buChar char="§"/>
            </a:pPr>
            <a:r>
              <a:rPr lang="x-none" sz="2100" dirty="0">
                <a:cs typeface="Arial" pitchFamily="34" charset="0"/>
              </a:rPr>
              <a:t>Tsis meej pem txog cov phiaj xwm/qhov kev pab them nqi</a:t>
            </a:r>
          </a:p>
          <a:p>
            <a:pPr marL="285750" indent="-285750" rtl="0">
              <a:spcAft>
                <a:spcPts val="300"/>
              </a:spcAft>
              <a:buFont typeface="Wingdings" panose="05000000000000000000" pitchFamily="2" charset="2"/>
              <a:buChar char="§"/>
            </a:pPr>
            <a:r>
              <a:rPr lang="x-none" sz="2100" dirty="0">
                <a:cs typeface="Arial" pitchFamily="34" charset="0"/>
              </a:rPr>
              <a:t>Yuav tsum </a:t>
            </a:r>
            <a:r>
              <a:rPr lang="x-none" sz="2100" b="1" dirty="0">
                <a:cs typeface="Arial" pitchFamily="34" charset="0"/>
              </a:rPr>
              <a:t>rov ntsuam xyuas txoj phiaj xwm txhua xyoo</a:t>
            </a:r>
            <a:r>
              <a:rPr lang="x-none" sz="2100" dirty="0">
                <a:cs typeface="Arial" pitchFamily="34" charset="0"/>
              </a:rPr>
              <a:t>; tej zaum yuav tau hloov pauv cov phiaj xwm (thiab cov neeg muab kev kho mob)</a:t>
            </a:r>
          </a:p>
        </p:txBody>
      </p:sp>
    </p:spTree>
    <p:extLst>
      <p:ext uri="{BB962C8B-B14F-4D97-AF65-F5344CB8AC3E}">
        <p14:creationId xmlns:p14="http://schemas.microsoft.com/office/powerpoint/2010/main" val="152623097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53184AAD-3166-402F-847D-135E787639D0}"/>
              </a:ext>
            </a:extLst>
          </p:cNvPr>
          <p:cNvSpPr>
            <a:spLocks noGrp="1"/>
          </p:cNvSpPr>
          <p:nvPr>
            <p:ph type="sldNum" sz="quarter" idx="12"/>
          </p:nvPr>
        </p:nvSpPr>
        <p:spPr/>
        <p:txBody>
          <a:bodyPr rtlCol="0"/>
          <a:lstStyle/>
          <a:p>
            <a:pPr rtl="0"/>
            <a:fld id="{844A7B69-93E2-4D34-896D-EFDD7F03AB74}" type="slidenum">
              <a:rPr lang="en-US" smtClean="0"/>
              <a:t>58</a:t>
            </a:fld>
            <a:endParaRPr lang="en-US"/>
          </a:p>
        </p:txBody>
      </p:sp>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rtl="0"/>
            <a:endParaRPr lang="en-US" sz="1400" dirty="0">
              <a:solidFill>
                <a:schemeClr val="bg1"/>
              </a:solidFill>
              <a:latin typeface="Arial" panose="020B0604020202020204" pitchFamily="34" charset="0"/>
              <a:cs typeface="Arial" panose="020B0604020202020204" pitchFamily="34" charset="0"/>
            </a:endParaRPr>
          </a:p>
          <a:p>
            <a:pPr algn="ctr" rtl="0"/>
            <a:r>
              <a:rPr lang="x-none" sz="4000">
                <a:solidFill>
                  <a:schemeClr val="bg1"/>
                </a:solidFill>
                <a:latin typeface="Arial" panose="020B0604020202020204" pitchFamily="34" charset="0"/>
                <a:cs typeface="Arial" panose="020B0604020202020204" pitchFamily="34" charset="0"/>
              </a:rPr>
              <a:t>Lwm Hom Kev Tuav Pov Hwm Kho Mob</a:t>
            </a:r>
          </a:p>
          <a:p>
            <a:pPr algn="ctr" rtl="0"/>
            <a:endParaRPr lang="en-US" sz="1200" dirty="0">
              <a:solidFill>
                <a:schemeClr val="bg1"/>
              </a:solidFill>
              <a:latin typeface="Arial" panose="020B0604020202020204" pitchFamily="34" charset="0"/>
              <a:cs typeface="Arial" panose="020B0604020202020204" pitchFamily="34" charset="0"/>
            </a:endParaRPr>
          </a:p>
        </p:txBody>
      </p:sp>
      <p:sp>
        <p:nvSpPr>
          <p:cNvPr id="7" name="Content Placeholder 2">
            <a:extLst>
              <a:ext uri="{FF2B5EF4-FFF2-40B4-BE49-F238E27FC236}">
                <a16:creationId xmlns:a16="http://schemas.microsoft.com/office/drawing/2014/main" id="{8AAC61C8-D50F-45BA-BAA0-DA5C260802C2}"/>
              </a:ext>
            </a:extLst>
          </p:cNvPr>
          <p:cNvSpPr txBox="1">
            <a:spLocks/>
          </p:cNvSpPr>
          <p:nvPr/>
        </p:nvSpPr>
        <p:spPr>
          <a:xfrm>
            <a:off x="2998900" y="1291293"/>
            <a:ext cx="8519023" cy="4273826"/>
          </a:xfrm>
          <a:prstGeom prst="rect">
            <a:avLst/>
          </a:prstGeom>
        </p:spPr>
        <p:txBody>
          <a:bodyPr rtlCol="0"/>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rtl="0">
              <a:defRPr/>
            </a:pPr>
            <a:r>
              <a:rPr lang="x-none" b="1" dirty="0">
                <a:cs typeface="Arial" panose="020B0604020202020204" pitchFamily="34" charset="0"/>
              </a:rPr>
              <a:t>Tus Tswv Ntiav Hauj Lwm/Tus Neeg So Noj Nyiaj Laus Txoj Phiaj Xwm Kho Mob Ua Pab Pawg</a:t>
            </a:r>
          </a:p>
          <a:p>
            <a:pPr lvl="1" rtl="0">
              <a:defRPr/>
            </a:pPr>
            <a:r>
              <a:rPr lang="x-none" dirty="0">
                <a:cs typeface="Arial" panose="020B0604020202020204" pitchFamily="34" charset="0"/>
              </a:rPr>
              <a:t>Tshawb xyuas nrog txoj phiaj xwm hais txog rau cov ntsiab lus qhia ntxaws ntxiv txog kev pab them nqi.</a:t>
            </a:r>
          </a:p>
          <a:p>
            <a:pPr lvl="1" rtl="0">
              <a:defRPr/>
            </a:pPr>
            <a:r>
              <a:rPr lang="x-none" dirty="0">
                <a:cs typeface="Arial" panose="020B0604020202020204" pitchFamily="34" charset="0"/>
              </a:rPr>
              <a:t>Qee txoj phiaj xwm muab </a:t>
            </a:r>
            <a:r>
              <a:rPr lang="x-none" b="1" dirty="0">
                <a:cs typeface="Arial" panose="020B0604020202020204" pitchFamily="34" charset="0"/>
              </a:rPr>
              <a:t>kev pab them</a:t>
            </a:r>
            <a:r>
              <a:rPr lang="x-none" dirty="0">
                <a:cs typeface="Arial" panose="020B0604020202020204" pitchFamily="34" charset="0"/>
              </a:rPr>
              <a:t> nqi rau cov ntawv yuav tshuaj </a:t>
            </a:r>
            <a:r>
              <a:rPr lang="en" b="1" dirty="0">
                <a:cs typeface="Arial" panose="020B0604020202020204" pitchFamily="34" charset="0"/>
              </a:rPr>
              <a:t>uas ntseeg siab tau</a:t>
            </a:r>
            <a:r>
              <a:rPr lang="en" dirty="0">
                <a:cs typeface="Arial" panose="020B0604020202020204" pitchFamily="34" charset="0"/>
              </a:rPr>
              <a:t>.</a:t>
            </a:r>
          </a:p>
          <a:p>
            <a:pPr lvl="1" rtl="0">
              <a:defRPr/>
            </a:pPr>
            <a:r>
              <a:rPr lang="x-none" dirty="0">
                <a:cs typeface="Arial" panose="020B0604020202020204" pitchFamily="34" charset="0"/>
              </a:rPr>
              <a:t>Tiv tauj rau koj tus tswv ntiav hauj lwm los sis lub koom haum tus thawj saib xyuas cov nyiaj txiaj ntsig txhawm rau nug seb koj li kev tuav pov hwm ua hauj lwm li cas nrog Medicare.</a:t>
            </a:r>
          </a:p>
          <a:p>
            <a:pPr marL="393700" lvl="1" indent="0" rtl="0">
              <a:buFont typeface="Arial" panose="020B0604020202020204" pitchFamily="34" charset="0"/>
              <a:buNone/>
              <a:defRPr/>
            </a:pPr>
            <a:endParaRPr lang="en-US" altLang="en-US" sz="900" dirty="0">
              <a:cs typeface="Arial" panose="020B0604020202020204" pitchFamily="34" charset="0"/>
            </a:endParaRPr>
          </a:p>
          <a:p>
            <a:pPr rtl="0">
              <a:defRPr/>
            </a:pPr>
            <a:r>
              <a:rPr lang="x-none" b="1" dirty="0">
                <a:cs typeface="Arial" panose="020B0604020202020204" pitchFamily="34" charset="0"/>
              </a:rPr>
              <a:t>Kev Pab Them Nqi Rau Tub Rog</a:t>
            </a:r>
            <a:r>
              <a:rPr lang="x-none" dirty="0">
                <a:cs typeface="Arial" panose="020B0604020202020204" pitchFamily="34" charset="0"/>
              </a:rPr>
              <a:t>: Veterans Administration (VA) los sis TriCare</a:t>
            </a:r>
            <a:endParaRPr lang="en-US" altLang="en-US" dirty="0">
              <a:cs typeface="Arial" panose="020B0604020202020204" pitchFamily="34" charset="0"/>
            </a:endParaRPr>
          </a:p>
          <a:p>
            <a:pPr marL="0" indent="0" rtl="0">
              <a:buFont typeface="Arial" panose="020B0604020202020204" pitchFamily="34" charset="0"/>
              <a:buNone/>
              <a:defRPr/>
            </a:pPr>
            <a:endParaRPr lang="en-US" altLang="en-US" sz="900" b="1" dirty="0">
              <a:cs typeface="Arial" panose="020B0604020202020204" pitchFamily="34" charset="0"/>
            </a:endParaRPr>
          </a:p>
          <a:p>
            <a:pPr rtl="0">
              <a:defRPr/>
            </a:pPr>
            <a:r>
              <a:rPr lang="x-none" b="1" dirty="0">
                <a:cs typeface="Arial" panose="020B0604020202020204" pitchFamily="34" charset="0"/>
              </a:rPr>
              <a:t>Medicaid thiab cov phiaj xwm pab nyiaj txiag</a:t>
            </a:r>
          </a:p>
          <a:p>
            <a:pPr rtl="0">
              <a:defRPr/>
            </a:pPr>
            <a:endParaRPr lang="en-US" altLang="en-US" dirty="0">
              <a:cs typeface="Arial" panose="020B0604020202020204" pitchFamily="34" charset="0"/>
            </a:endParaRPr>
          </a:p>
          <a:p>
            <a:pPr rtl="0">
              <a:defRPr/>
            </a:pPr>
            <a:endParaRPr lang="en-US" altLang="en-US" sz="3200" dirty="0">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467DB6FD-E355-4845-8E57-D1834EC5890F}"/>
              </a:ext>
            </a:extLst>
          </p:cNvPr>
          <p:cNvPicPr>
            <a:picLocks noChangeAspect="1" noChangeArrowheads="1"/>
          </p:cNvPicPr>
          <p:nvPr/>
        </p:nvPicPr>
        <p:blipFill>
          <a:blip r:embed="rId3" cstate="print"/>
          <a:srcRect/>
          <a:stretch>
            <a:fillRect/>
          </a:stretch>
        </p:blipFill>
        <p:spPr bwMode="auto">
          <a:xfrm>
            <a:off x="1054183" y="5135376"/>
            <a:ext cx="1944717" cy="1220974"/>
          </a:xfrm>
          <a:prstGeom prst="rect">
            <a:avLst/>
          </a:prstGeom>
          <a:noFill/>
          <a:ln w="9525">
            <a:noFill/>
            <a:miter lim="800000"/>
            <a:headEnd/>
            <a:tailEnd/>
          </a:ln>
        </p:spPr>
      </p:pic>
      <p:pic>
        <p:nvPicPr>
          <p:cNvPr id="1026" name="Picture 2" descr="Tier 1 Graphc Standards: Foundation for Brand Maintenance and Evolution">
            <a:extLst>
              <a:ext uri="{FF2B5EF4-FFF2-40B4-BE49-F238E27FC236}">
                <a16:creationId xmlns:a16="http://schemas.microsoft.com/office/drawing/2014/main" id="{9DE14655-B4A5-45DC-863D-36ECC44161A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20240" y="3197887"/>
            <a:ext cx="1612605" cy="161260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nsurance — Dermatology Solutions">
            <a:extLst>
              <a:ext uri="{FF2B5EF4-FFF2-40B4-BE49-F238E27FC236}">
                <a16:creationId xmlns:a16="http://schemas.microsoft.com/office/drawing/2014/main" id="{BE696A23-33C7-455D-A412-5661CA6F331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84036" y="1387989"/>
            <a:ext cx="1485014" cy="14850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243776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419C795-0A00-4242-86F6-8D1E5ECCF4AC}"/>
              </a:ext>
            </a:extLst>
          </p:cNvPr>
          <p:cNvSpPr/>
          <p:nvPr/>
        </p:nvSpPr>
        <p:spPr>
          <a:xfrm>
            <a:off x="831795" y="1723548"/>
            <a:ext cx="10663222" cy="4324261"/>
          </a:xfrm>
          <a:prstGeom prst="rect">
            <a:avLst/>
          </a:prstGeom>
        </p:spPr>
        <p:txBody>
          <a:bodyPr wrap="square" rtlCol="0">
            <a:spAutoFit/>
          </a:bodyPr>
          <a:lstStyle/>
          <a:p>
            <a:pPr rtl="0">
              <a:spcAft>
                <a:spcPts val="1200"/>
              </a:spcAft>
              <a:defRPr/>
            </a:pPr>
            <a:r>
              <a:rPr lang="x-none" sz="3200" dirty="0">
                <a:cs typeface="Arial" panose="020B0604020202020204" pitchFamily="34" charset="0"/>
              </a:rPr>
              <a:t>Yog xav tau </a:t>
            </a:r>
            <a:r>
              <a:rPr lang="x-none" sz="3200" b="1" dirty="0">
                <a:cs typeface="Arial" panose="020B0604020202020204" pitchFamily="34" charset="0"/>
              </a:rPr>
              <a:t>kev pab pub dawb thiab ncaj ncees nrog Medicare</a:t>
            </a:r>
            <a:r>
              <a:rPr lang="x-none" sz="3200" dirty="0">
                <a:cs typeface="Arial" panose="020B0604020202020204" pitchFamily="34" charset="0"/>
              </a:rPr>
              <a:t>, hu rau Lav Wisconsin Lub Health Insurance Assistance Program (Lub Khoos Kas Pab Kev Tuav Pov Hwm Kho Mob):</a:t>
            </a:r>
          </a:p>
          <a:p>
            <a:pPr marL="457200" indent="-457200" rtl="0">
              <a:spcAft>
                <a:spcPts val="600"/>
              </a:spcAft>
              <a:buFont typeface="Arial" panose="020B0604020202020204" pitchFamily="34" charset="0"/>
              <a:buChar char="•"/>
              <a:defRPr/>
            </a:pPr>
            <a:r>
              <a:rPr lang="x-none" sz="3200" dirty="0">
                <a:cs typeface="Arial" panose="020B0604020202020204" pitchFamily="34" charset="0"/>
              </a:rPr>
              <a:t>Hu rau Medigap Tus Xov Tooj Muab Kev Pab ntawm 1-800-242-1060.</a:t>
            </a:r>
          </a:p>
          <a:p>
            <a:pPr marL="457200" indent="-457200" rtl="0">
              <a:spcAft>
                <a:spcPts val="600"/>
              </a:spcAft>
              <a:buFont typeface="Arial" panose="020B0604020202020204" pitchFamily="34" charset="0"/>
              <a:buChar char="•"/>
              <a:defRPr/>
            </a:pPr>
            <a:r>
              <a:rPr lang="x-none" sz="3200" dirty="0">
                <a:cs typeface="Arial" panose="020B0604020202020204" pitchFamily="34" charset="0"/>
              </a:rPr>
              <a:t>Mus rau Wisconsin Department of Health Services (Feem Hauj Lwm Saib Xyuas Cov Kev Pab Cuam Kho Mob) tus vev xaib ntawm </a:t>
            </a:r>
            <a:r>
              <a:rPr lang="x-none" sz="3200" dirty="0">
                <a:cs typeface="Arial" panose="020B0604020202020204" pitchFamily="34" charset="0"/>
                <a:hlinkClick r:id="rId3"/>
              </a:rPr>
              <a:t>dhs.wi.gov/medicare-help</a:t>
            </a:r>
            <a:r>
              <a:rPr lang="x-none" sz="3600" dirty="0">
                <a:cs typeface="Arial" panose="020B0604020202020204" pitchFamily="34" charset="0"/>
              </a:rPr>
              <a:t>. </a:t>
            </a:r>
            <a:endParaRPr lang="en-US" sz="2400" dirty="0">
              <a:cs typeface="Arial" panose="020B0604020202020204" pitchFamily="34" charset="0"/>
            </a:endParaRPr>
          </a:p>
        </p:txBody>
      </p:sp>
      <p:sp>
        <p:nvSpPr>
          <p:cNvPr id="6" name="Slide Number Placeholder 5">
            <a:extLst>
              <a:ext uri="{FF2B5EF4-FFF2-40B4-BE49-F238E27FC236}">
                <a16:creationId xmlns:a16="http://schemas.microsoft.com/office/drawing/2014/main" id="{53184AAD-3166-402F-847D-135E787639D0}"/>
              </a:ext>
            </a:extLst>
          </p:cNvPr>
          <p:cNvSpPr>
            <a:spLocks noGrp="1"/>
          </p:cNvSpPr>
          <p:nvPr>
            <p:ph type="sldNum" sz="quarter" idx="12"/>
          </p:nvPr>
        </p:nvSpPr>
        <p:spPr/>
        <p:txBody>
          <a:bodyPr rtlCol="0"/>
          <a:lstStyle/>
          <a:p>
            <a:pPr rtl="0"/>
            <a:fld id="{844A7B69-93E2-4D34-896D-EFDD7F03AB74}" type="slidenum">
              <a:rPr lang="en-US" smtClean="0"/>
              <a:t>59</a:t>
            </a:fld>
            <a:endParaRPr lang="en-US"/>
          </a:p>
        </p:txBody>
      </p:sp>
      <p:sp>
        <p:nvSpPr>
          <p:cNvPr id="4" name="TextBox 3">
            <a:extLst>
              <a:ext uri="{FF2B5EF4-FFF2-40B4-BE49-F238E27FC236}">
                <a16:creationId xmlns:a16="http://schemas.microsoft.com/office/drawing/2014/main" id="{649C0F30-8172-4079-AB73-1F3CA88D71E7}"/>
              </a:ext>
            </a:extLst>
          </p:cNvPr>
          <p:cNvSpPr txBox="1"/>
          <p:nvPr/>
        </p:nvSpPr>
        <p:spPr>
          <a:xfrm>
            <a:off x="-1" y="-1"/>
            <a:ext cx="12326815" cy="1723549"/>
          </a:xfrm>
          <a:prstGeom prst="rect">
            <a:avLst/>
          </a:prstGeom>
          <a:solidFill>
            <a:schemeClr val="accent5">
              <a:lumMod val="50000"/>
            </a:schemeClr>
          </a:solidFill>
        </p:spPr>
        <p:txBody>
          <a:bodyPr wrap="square" rtlCol="0">
            <a:spAutoFit/>
          </a:bodyPr>
          <a:lstStyle/>
          <a:p>
            <a:pPr algn="ctr" rtl="0"/>
            <a:endParaRPr lang="en-US" sz="1400" dirty="0">
              <a:solidFill>
                <a:schemeClr val="bg1"/>
              </a:solidFill>
              <a:latin typeface="Arial" panose="020B0604020202020204" pitchFamily="34" charset="0"/>
              <a:cs typeface="Arial" panose="020B0604020202020204" pitchFamily="34" charset="0"/>
            </a:endParaRPr>
          </a:p>
          <a:p>
            <a:pPr algn="ctr" rtl="0"/>
            <a:r>
              <a:rPr lang="x-none" sz="4000">
                <a:solidFill>
                  <a:schemeClr val="bg1"/>
                </a:solidFill>
                <a:latin typeface="Arial" panose="020B0604020202020204" pitchFamily="34" charset="0"/>
                <a:cs typeface="Arial" panose="020B0604020202020204" pitchFamily="34" charset="0"/>
              </a:rPr>
              <a:t>Kev Pab Cuam Hauv Cheeb Tsam rau Cov Neeg muaj Medicare</a:t>
            </a:r>
          </a:p>
          <a:p>
            <a:pPr algn="ctr" rtl="0"/>
            <a:endParaRPr lang="en-US" sz="1200" dirty="0">
              <a:solidFill>
                <a:schemeClr val="bg1"/>
              </a:solidFill>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823EEF29-0CEC-4923-8448-438C598789EB}"/>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8784" y="5879457"/>
            <a:ext cx="2328804" cy="731417"/>
          </a:xfrm>
          <a:prstGeom prst="rect">
            <a:avLst/>
          </a:prstGeom>
          <a:noFill/>
          <a:ln>
            <a:noFill/>
          </a:ln>
        </p:spPr>
      </p:pic>
    </p:spTree>
    <p:extLst>
      <p:ext uri="{BB962C8B-B14F-4D97-AF65-F5344CB8AC3E}">
        <p14:creationId xmlns:p14="http://schemas.microsoft.com/office/powerpoint/2010/main" val="41824909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a:extLst>
              <a:ext uri="{FF2B5EF4-FFF2-40B4-BE49-F238E27FC236}">
                <a16:creationId xmlns:a16="http://schemas.microsoft.com/office/drawing/2014/main" id="{EF3A7CAE-0E4A-4FD7-8C73-A0E7FFA3762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078841" y="1169523"/>
            <a:ext cx="4113159" cy="25626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rtl="0"/>
            <a:endParaRPr lang="en-US" sz="1400" dirty="0">
              <a:solidFill>
                <a:schemeClr val="bg1"/>
              </a:solidFill>
              <a:latin typeface="Arial" panose="020B0604020202020204" pitchFamily="34" charset="0"/>
              <a:cs typeface="Arial" panose="020B0604020202020204" pitchFamily="34" charset="0"/>
            </a:endParaRPr>
          </a:p>
          <a:p>
            <a:pPr algn="ctr" rtl="0"/>
            <a:r>
              <a:rPr lang="x-none" sz="4000">
                <a:solidFill>
                  <a:schemeClr val="bg1"/>
                </a:solidFill>
                <a:latin typeface="Arial" panose="020B0604020202020204" pitchFamily="34" charset="0"/>
                <a:cs typeface="Arial" panose="020B0604020202020204" pitchFamily="34" charset="0"/>
              </a:rPr>
              <a:t>Kev Teev Npe Nkag hauv Medicare</a:t>
            </a:r>
          </a:p>
          <a:p>
            <a:pPr algn="ctr" rtl="0"/>
            <a:endParaRPr lang="en-US" sz="1200" dirty="0">
              <a:solidFill>
                <a:schemeClr val="bg1"/>
              </a:solidFill>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B206475B-B729-4F6E-A353-5103569BB9FA}"/>
              </a:ext>
            </a:extLst>
          </p:cNvPr>
          <p:cNvSpPr/>
          <p:nvPr/>
        </p:nvSpPr>
        <p:spPr>
          <a:xfrm>
            <a:off x="0" y="1460599"/>
            <a:ext cx="11641394" cy="5078313"/>
          </a:xfrm>
          <a:prstGeom prst="rect">
            <a:avLst/>
          </a:prstGeom>
        </p:spPr>
        <p:txBody>
          <a:bodyPr wrap="square" rtlCol="0">
            <a:spAutoFit/>
          </a:bodyPr>
          <a:lstStyle/>
          <a:p>
            <a:pPr marL="342900" indent="-342900" rtl="0">
              <a:lnSpc>
                <a:spcPct val="90000"/>
              </a:lnSpc>
              <a:buFont typeface="Wingdings" panose="05000000000000000000" pitchFamily="2" charset="2"/>
              <a:buChar char="§"/>
            </a:pPr>
            <a:r>
              <a:rPr lang="x-none" sz="2000" b="1" dirty="0">
                <a:cs typeface="Arial" charset="0"/>
              </a:rPr>
              <a:t>Ncua Sij Hawm Teev Npe Nkag Thaum Xub Pib</a:t>
            </a:r>
          </a:p>
          <a:p>
            <a:pPr lvl="1" rtl="0">
              <a:lnSpc>
                <a:spcPct val="90000"/>
              </a:lnSpc>
            </a:pPr>
            <a:r>
              <a:rPr lang="x-none" sz="2000" dirty="0">
                <a:cs typeface="Arial" charset="0"/>
              </a:rPr>
              <a:t>Ncua sij hawm 7 lub hlis uas yog muaj 3 lub hlis ua ntej, kiag lub hli ntawd, thiab </a:t>
            </a:r>
          </a:p>
          <a:p>
            <a:pPr lvl="1" rtl="0">
              <a:lnSpc>
                <a:spcPct val="90000"/>
              </a:lnSpc>
            </a:pPr>
            <a:r>
              <a:rPr lang="x-none" sz="2000" dirty="0">
                <a:cs typeface="Arial" charset="0"/>
              </a:rPr>
              <a:t>3 lub hlis tom qab muaj hnub nyoog 65 xyoos</a:t>
            </a:r>
            <a:br>
              <a:rPr lang="en-US" altLang="en-US" sz="2000" dirty="0">
                <a:cs typeface="Arial" charset="0"/>
              </a:rPr>
            </a:br>
            <a:r>
              <a:rPr lang="x-none" sz="2000" b="1" dirty="0">
                <a:cs typeface="Arial" charset="0"/>
              </a:rPr>
              <a:t>Yuav tsis muaj kev raug nplua.</a:t>
            </a:r>
            <a:endParaRPr lang="hu-HU" sz="2000" b="1" dirty="0">
              <a:cs typeface="Arial" charset="0"/>
            </a:endParaRPr>
          </a:p>
          <a:p>
            <a:pPr lvl="1" rtl="0">
              <a:lnSpc>
                <a:spcPct val="90000"/>
              </a:lnSpc>
            </a:pPr>
            <a:endParaRPr lang="en-US" altLang="en-US" sz="2000" dirty="0">
              <a:cs typeface="Arial" charset="0"/>
            </a:endParaRPr>
          </a:p>
          <a:p>
            <a:pPr rtl="0">
              <a:lnSpc>
                <a:spcPct val="90000"/>
              </a:lnSpc>
            </a:pPr>
            <a:endParaRPr lang="en-US" altLang="en-US" sz="2000" dirty="0">
              <a:cs typeface="Arial" charset="0"/>
            </a:endParaRPr>
          </a:p>
          <a:p>
            <a:pPr marL="342900" indent="-342900" rtl="0">
              <a:lnSpc>
                <a:spcPct val="90000"/>
              </a:lnSpc>
              <a:buFont typeface="Wingdings" panose="05000000000000000000" pitchFamily="2" charset="2"/>
              <a:buChar char="§"/>
            </a:pPr>
            <a:r>
              <a:rPr lang="x-none" sz="2000" b="1" dirty="0">
                <a:cs typeface="Arial" charset="0"/>
              </a:rPr>
              <a:t>Ncua Sij Hawm Teev Npe Nkag Tshwj Xeeb </a:t>
            </a:r>
            <a:endParaRPr lang="en-US" altLang="en-US" sz="2000" dirty="0">
              <a:cs typeface="Arial" charset="0"/>
            </a:endParaRPr>
          </a:p>
          <a:p>
            <a:pPr lvl="1" rtl="0">
              <a:lnSpc>
                <a:spcPct val="90000"/>
              </a:lnSpc>
            </a:pPr>
            <a:r>
              <a:rPr lang="x-none" sz="2000" dirty="0">
                <a:cs typeface="Arial" charset="0"/>
              </a:rPr>
              <a:t>Yog tias koj tseem tos teev npe nkag Part B vim tias koj los sis koj tus txij nkawm tseem ua hauj lwm thiab muaj kev pab them nqi los ntawm txoj phiaj xwm kev kho mob ua pab pawg, ces koj tuaj yeem sau npe rau lub sij hawm 8 lub hlis tom qab lub hli uas qhov kev pab them nqi kho mob los ntawm txoj phiaj xwm ua pab pawg xaus </a:t>
            </a:r>
            <a:r>
              <a:rPr lang="x-none" sz="2000" i="1" dirty="0">
                <a:cs typeface="Arial" charset="0"/>
              </a:rPr>
              <a:t>los sis</a:t>
            </a:r>
            <a:r>
              <a:rPr lang="x-none" sz="2000" dirty="0">
                <a:cs typeface="Arial" charset="0"/>
              </a:rPr>
              <a:t> kev ua hauj lwm xaus (uas yog saib qhov twg xub txog ua ntej).  </a:t>
            </a:r>
            <a:br>
              <a:rPr lang="en-US" altLang="en-US" sz="2000" dirty="0">
                <a:cs typeface="Arial" charset="0"/>
              </a:rPr>
            </a:br>
            <a:r>
              <a:rPr lang="x-none" sz="2000" b="1" dirty="0">
                <a:cs typeface="Arial" charset="0"/>
              </a:rPr>
              <a:t>Yuav tsis muaj kev raug nplua.</a:t>
            </a:r>
          </a:p>
          <a:p>
            <a:pPr rtl="0">
              <a:lnSpc>
                <a:spcPct val="90000"/>
              </a:lnSpc>
            </a:pPr>
            <a:endParaRPr lang="en-US" altLang="en-US" sz="2000" b="1" dirty="0">
              <a:cs typeface="Arial" charset="0"/>
            </a:endParaRPr>
          </a:p>
          <a:p>
            <a:pPr marL="342900" indent="-342900" rtl="0">
              <a:lnSpc>
                <a:spcPct val="90000"/>
              </a:lnSpc>
              <a:buFont typeface="Wingdings" panose="05000000000000000000" pitchFamily="2" charset="2"/>
              <a:buChar char="§"/>
            </a:pPr>
            <a:r>
              <a:rPr lang="x-none" sz="2000" b="1" dirty="0">
                <a:cs typeface="Arial" charset="0"/>
              </a:rPr>
              <a:t>Ncua Sij Hawm Teev Npe Nkag Nthuav Dav</a:t>
            </a:r>
          </a:p>
          <a:p>
            <a:pPr lvl="1" rtl="0">
              <a:lnSpc>
                <a:spcPct val="90000"/>
              </a:lnSpc>
            </a:pPr>
            <a:r>
              <a:rPr lang="x-none" sz="2000" dirty="0">
                <a:cs typeface="Arial" charset="0"/>
              </a:rPr>
              <a:t>Lub Ib Hlis Tim 1 txog Lub Peb Hlis Tim 31. Lub hwv tsam hauv ib lub xyoos rau kev teev npe nkag rau cov neeg uas tsis tau teev npe nkag thaum lub sij hawm teev npe nkag xub pib. </a:t>
            </a:r>
            <a:br>
              <a:rPr lang="en-US" altLang="en-US" sz="2000" dirty="0">
                <a:cs typeface="Arial" charset="0"/>
              </a:rPr>
            </a:br>
            <a:r>
              <a:rPr lang="x-none" sz="2000" b="1" dirty="0">
                <a:cs typeface="Arial" charset="0"/>
              </a:rPr>
              <a:t>Kev Nplua: </a:t>
            </a:r>
            <a:r>
              <a:rPr lang="x-none" sz="2000" dirty="0">
                <a:cs typeface="Arial" charset="0"/>
              </a:rPr>
              <a:t>Tus nqi tuav pov hwm ntawm Part B yuav nce 10% rau txhua ncua sij hawm 12 lub hlis uas koj ncua sij hawm teev npe nkag qeeb lig. </a:t>
            </a:r>
          </a:p>
        </p:txBody>
      </p:sp>
      <p:sp>
        <p:nvSpPr>
          <p:cNvPr id="8" name="Slide Number Placeholder 7">
            <a:extLst>
              <a:ext uri="{FF2B5EF4-FFF2-40B4-BE49-F238E27FC236}">
                <a16:creationId xmlns:a16="http://schemas.microsoft.com/office/drawing/2014/main" id="{CCC8463F-EA92-419E-A61E-5D2948C3C288}"/>
              </a:ext>
            </a:extLst>
          </p:cNvPr>
          <p:cNvSpPr>
            <a:spLocks noGrp="1"/>
          </p:cNvSpPr>
          <p:nvPr>
            <p:ph type="sldNum" sz="quarter" idx="12"/>
          </p:nvPr>
        </p:nvSpPr>
        <p:spPr/>
        <p:txBody>
          <a:bodyPr rtlCol="0"/>
          <a:lstStyle/>
          <a:p>
            <a:pPr rtl="0"/>
            <a:fld id="{844A7B69-93E2-4D34-896D-EFDD7F03AB74}" type="slidenum">
              <a:rPr lang="en-US" smtClean="0"/>
              <a:t>6</a:t>
            </a:fld>
            <a:endParaRPr lang="en-US"/>
          </a:p>
        </p:txBody>
      </p:sp>
    </p:spTree>
    <p:extLst>
      <p:ext uri="{BB962C8B-B14F-4D97-AF65-F5344CB8AC3E}">
        <p14:creationId xmlns:p14="http://schemas.microsoft.com/office/powerpoint/2010/main" val="247720571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9EEA74-8740-4133-9A10-5223FEF1FC19}"/>
              </a:ext>
            </a:extLst>
          </p:cNvPr>
          <p:cNvSpPr>
            <a:spLocks noGrp="1"/>
          </p:cNvSpPr>
          <p:nvPr>
            <p:ph type="ctrTitle"/>
          </p:nvPr>
        </p:nvSpPr>
        <p:spPr>
          <a:xfrm>
            <a:off x="1502690" y="1092545"/>
            <a:ext cx="9185032" cy="1581080"/>
          </a:xfrm>
        </p:spPr>
        <p:txBody>
          <a:bodyPr rtlCol="0">
            <a:normAutofit fontScale="90000"/>
          </a:bodyPr>
          <a:lstStyle/>
          <a:p>
            <a:pPr rtl="0"/>
            <a:r>
              <a:rPr lang="x-none" dirty="0">
                <a:solidFill>
                  <a:schemeClr val="accent1">
                    <a:lumMod val="50000"/>
                  </a:schemeClr>
                </a:solidFill>
                <a:latin typeface="Arial" panose="020B0604020202020204" pitchFamily="34" charset="0"/>
                <a:cs typeface="Arial" panose="020B0604020202020204" pitchFamily="34" charset="0"/>
              </a:rPr>
              <a:t>Zoo Siab Txais Tos rau Medicare</a:t>
            </a:r>
          </a:p>
        </p:txBody>
      </p:sp>
      <p:sp>
        <p:nvSpPr>
          <p:cNvPr id="3" name="Subtitle 2">
            <a:extLst>
              <a:ext uri="{FF2B5EF4-FFF2-40B4-BE49-F238E27FC236}">
                <a16:creationId xmlns:a16="http://schemas.microsoft.com/office/drawing/2014/main" id="{0D98B7A4-7219-45A8-B73E-7394D3728B9F}"/>
              </a:ext>
            </a:extLst>
          </p:cNvPr>
          <p:cNvSpPr>
            <a:spLocks noGrp="1"/>
          </p:cNvSpPr>
          <p:nvPr>
            <p:ph type="subTitle" idx="1"/>
          </p:nvPr>
        </p:nvSpPr>
        <p:spPr>
          <a:xfrm>
            <a:off x="2327315" y="2594502"/>
            <a:ext cx="7537369" cy="996588"/>
          </a:xfrm>
        </p:spPr>
        <p:txBody>
          <a:bodyPr rtlCol="0">
            <a:normAutofit/>
          </a:bodyPr>
          <a:lstStyle/>
          <a:p>
            <a:pPr rtl="0"/>
            <a:r>
              <a:rPr lang="x-none" sz="2800" dirty="0">
                <a:solidFill>
                  <a:srgbClr val="FF0000"/>
                </a:solidFill>
                <a:latin typeface="Arial" charset="0"/>
                <a:cs typeface="Arial" charset="0"/>
              </a:rPr>
              <a:t> </a:t>
            </a:r>
            <a:r>
              <a:rPr lang="x-none" sz="3200" dirty="0">
                <a:latin typeface="Arial" charset="0"/>
                <a:cs typeface="Arial" charset="0"/>
              </a:rPr>
              <a:t>Ib Xuv Ntawv Qhia Paub rau Cov Neeg muaj Medicare hauv Wisconsin</a:t>
            </a:r>
          </a:p>
          <a:p>
            <a:pPr rtl="0"/>
            <a:endParaRPr lang="en-US" sz="2800" dirty="0"/>
          </a:p>
        </p:txBody>
      </p:sp>
      <p:sp>
        <p:nvSpPr>
          <p:cNvPr id="4" name="TextBox 3">
            <a:extLst>
              <a:ext uri="{FF2B5EF4-FFF2-40B4-BE49-F238E27FC236}">
                <a16:creationId xmlns:a16="http://schemas.microsoft.com/office/drawing/2014/main" id="{649C0F30-8172-4079-AB73-1F3CA88D71E7}"/>
              </a:ext>
            </a:extLst>
          </p:cNvPr>
          <p:cNvSpPr txBox="1"/>
          <p:nvPr/>
        </p:nvSpPr>
        <p:spPr>
          <a:xfrm>
            <a:off x="-794" y="-54412"/>
            <a:ext cx="12192000" cy="1122363"/>
          </a:xfrm>
          <a:prstGeom prst="rect">
            <a:avLst/>
          </a:prstGeom>
          <a:solidFill>
            <a:schemeClr val="accent5">
              <a:lumMod val="50000"/>
            </a:schemeClr>
          </a:solidFill>
        </p:spPr>
        <p:txBody>
          <a:bodyPr wrap="square" rtlCol="0">
            <a:spAutoFit/>
          </a:bodyPr>
          <a:lstStyle/>
          <a:p>
            <a:pPr rtl="0"/>
            <a:endParaRPr lang="en-US" dirty="0"/>
          </a:p>
        </p:txBody>
      </p:sp>
      <p:sp>
        <p:nvSpPr>
          <p:cNvPr id="6" name="TextBox 5">
            <a:extLst>
              <a:ext uri="{FF2B5EF4-FFF2-40B4-BE49-F238E27FC236}">
                <a16:creationId xmlns:a16="http://schemas.microsoft.com/office/drawing/2014/main" id="{A0DDB328-E1A9-4585-97CD-07C6D93A2A70}"/>
              </a:ext>
            </a:extLst>
          </p:cNvPr>
          <p:cNvSpPr txBox="1"/>
          <p:nvPr/>
        </p:nvSpPr>
        <p:spPr>
          <a:xfrm>
            <a:off x="0" y="6240004"/>
            <a:ext cx="12192000" cy="369332"/>
          </a:xfrm>
          <a:prstGeom prst="rect">
            <a:avLst/>
          </a:prstGeom>
          <a:solidFill>
            <a:schemeClr val="accent1">
              <a:lumMod val="50000"/>
            </a:schemeClr>
          </a:solidFill>
        </p:spPr>
        <p:txBody>
          <a:bodyPr wrap="square" rtlCol="0">
            <a:spAutoFit/>
          </a:bodyPr>
          <a:lstStyle/>
          <a:p>
            <a:pPr rtl="0"/>
            <a:endParaRPr lang="en-US" dirty="0"/>
          </a:p>
        </p:txBody>
      </p:sp>
      <p:sp>
        <p:nvSpPr>
          <p:cNvPr id="7" name="TextBox 6">
            <a:extLst>
              <a:ext uri="{FF2B5EF4-FFF2-40B4-BE49-F238E27FC236}">
                <a16:creationId xmlns:a16="http://schemas.microsoft.com/office/drawing/2014/main" id="{88354D11-0E1D-4207-A620-5279E9C89608}"/>
              </a:ext>
            </a:extLst>
          </p:cNvPr>
          <p:cNvSpPr txBox="1"/>
          <p:nvPr/>
        </p:nvSpPr>
        <p:spPr>
          <a:xfrm>
            <a:off x="0" y="6536809"/>
            <a:ext cx="12192000" cy="369332"/>
          </a:xfrm>
          <a:prstGeom prst="rect">
            <a:avLst/>
          </a:prstGeom>
          <a:solidFill>
            <a:srgbClr val="00817E"/>
          </a:solidFill>
        </p:spPr>
        <p:txBody>
          <a:bodyPr wrap="square" rtlCol="0">
            <a:spAutoFit/>
          </a:bodyPr>
          <a:lstStyle/>
          <a:p>
            <a:pPr algn="r" rtl="0"/>
            <a:endParaRPr lang="en-US" dirty="0">
              <a:solidFill>
                <a:schemeClr val="bg1"/>
              </a:solidFill>
            </a:endParaRPr>
          </a:p>
        </p:txBody>
      </p:sp>
      <p:pic>
        <p:nvPicPr>
          <p:cNvPr id="9" name="Picture 8">
            <a:extLst>
              <a:ext uri="{FF2B5EF4-FFF2-40B4-BE49-F238E27FC236}">
                <a16:creationId xmlns:a16="http://schemas.microsoft.com/office/drawing/2014/main" id="{38C95957-1CED-4155-9B8B-852B96614435}"/>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77763" y="4250264"/>
            <a:ext cx="4236472" cy="1330566"/>
          </a:xfrm>
          <a:prstGeom prst="rect">
            <a:avLst/>
          </a:prstGeom>
          <a:noFill/>
          <a:ln>
            <a:noFill/>
          </a:ln>
        </p:spPr>
      </p:pic>
    </p:spTree>
    <p:extLst>
      <p:ext uri="{BB962C8B-B14F-4D97-AF65-F5344CB8AC3E}">
        <p14:creationId xmlns:p14="http://schemas.microsoft.com/office/powerpoint/2010/main" val="109317310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8EBBC01-D7CC-412C-965C-FC56B8F1D96B}"/>
              </a:ext>
            </a:extLst>
          </p:cNvPr>
          <p:cNvSpPr>
            <a:spLocks noGrp="1"/>
          </p:cNvSpPr>
          <p:nvPr>
            <p:ph type="title"/>
          </p:nvPr>
        </p:nvSpPr>
        <p:spPr/>
        <p:txBody>
          <a:bodyPr rtlCol="0"/>
          <a:lstStyle/>
          <a:p>
            <a:pPr algn="ctr" rtl="0"/>
            <a:r>
              <a:rPr lang="x-none"/>
              <a:t>Lo Lus Zam Kev Thaj Tsob Rau Kev Muab Pob Nyiaj Pab</a:t>
            </a:r>
          </a:p>
        </p:txBody>
      </p:sp>
      <p:sp>
        <p:nvSpPr>
          <p:cNvPr id="3" name="Content Placeholder 2">
            <a:extLst>
              <a:ext uri="{FF2B5EF4-FFF2-40B4-BE49-F238E27FC236}">
                <a16:creationId xmlns:a16="http://schemas.microsoft.com/office/drawing/2014/main" id="{E3864779-0E76-4DBB-AECC-68B5AFF6C2E5}"/>
              </a:ext>
            </a:extLst>
          </p:cNvPr>
          <p:cNvSpPr>
            <a:spLocks noGrp="1"/>
          </p:cNvSpPr>
          <p:nvPr>
            <p:ph idx="1"/>
          </p:nvPr>
        </p:nvSpPr>
        <p:spPr>
          <a:xfrm>
            <a:off x="1952403" y="2345439"/>
            <a:ext cx="8287193" cy="3356159"/>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85000" lnSpcReduction="20000"/>
          </a:bodyPr>
          <a:lstStyle/>
          <a:p>
            <a:pPr marL="0" indent="0" algn="just" rtl="0">
              <a:buNone/>
            </a:pPr>
            <a:r>
              <a:rPr lang="x-none" sz="2400">
                <a:latin typeface="Arial" panose="020B0604020202020204" pitchFamily="34" charset="0"/>
                <a:cs typeface="Arial" panose="020B0604020202020204" pitchFamily="34" charset="0"/>
              </a:rPr>
              <a:t>Lub khoos kas no yog tau txais kev txhawb pab fab nyiaj txiag tag nrho los sis ib feem los ntawm Wisconsin Department of Health Services (Feem Hauj Lwm Saib Xyuas Kev Noj Qab Haus Huv) raws tus nab npawb pob nyiaj pab 90SAPG0091, los ntawm U.S. Administration for Community Living (Lub Loos Kam Tswj Hwm Kev Ua Neej Nyob Rau Lub Zej Zog), Department of Health and Human Services (Feem Hauj Lwm Saib Xyuas Kev Noj Qab Haus Huv thiab Kev Pab Cuam Tib Neeg), Washington, DC 20201. Cov neeg txais nyiaj tab tom khiav lub khoos kas uas tau txais kev txhawb nqa los ntawm tsoom hwv tau txais kev txhawb kom nthuav qhia yam lawv tshawb pom thiab cov lus sua ntsiab lus yam muaj kev ywj pheej. Yog li ntawd, cov lus xam pom los sis cov lus taw qhia tsis tas yuav tsum sawv cev rau txoj cai ACL raws cai.</a:t>
            </a:r>
          </a:p>
        </p:txBody>
      </p:sp>
      <p:sp>
        <p:nvSpPr>
          <p:cNvPr id="5" name="Slide Number Placeholder 4">
            <a:extLst>
              <a:ext uri="{FF2B5EF4-FFF2-40B4-BE49-F238E27FC236}">
                <a16:creationId xmlns:a16="http://schemas.microsoft.com/office/drawing/2014/main" id="{7AF26E53-EFE7-49D9-98D0-4C8E72500302}"/>
              </a:ext>
            </a:extLst>
          </p:cNvPr>
          <p:cNvSpPr>
            <a:spLocks noGrp="1"/>
          </p:cNvSpPr>
          <p:nvPr>
            <p:ph type="sldNum" sz="quarter" idx="12"/>
          </p:nvPr>
        </p:nvSpPr>
        <p:spPr/>
        <p:txBody>
          <a:bodyPr rtlCol="0"/>
          <a:lstStyle/>
          <a:p>
            <a:pPr rtl="0"/>
            <a:fld id="{844A7B69-93E2-4D34-896D-EFDD7F03AB74}" type="slidenum">
              <a:rPr lang="en-US" smtClean="0"/>
              <a:t>61</a:t>
            </a:fld>
            <a:endParaRPr lang="en-US"/>
          </a:p>
        </p:txBody>
      </p:sp>
    </p:spTree>
    <p:extLst>
      <p:ext uri="{BB962C8B-B14F-4D97-AF65-F5344CB8AC3E}">
        <p14:creationId xmlns:p14="http://schemas.microsoft.com/office/powerpoint/2010/main" val="354981496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04986" y="4069915"/>
            <a:ext cx="7405614" cy="713100"/>
          </a:xfrm>
          <a:prstGeom prst="rect">
            <a:avLst/>
          </a:prstGeom>
          <a:solidFill>
            <a:schemeClr val="accent4">
              <a:lumMod val="20000"/>
              <a:lumOff val="80000"/>
            </a:schemeClr>
          </a:solidFill>
          <a:ln w="381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rtl="0"/>
            <a:endParaRPr lang="en-US" sz="1400" dirty="0">
              <a:solidFill>
                <a:schemeClr val="bg1"/>
              </a:solidFill>
              <a:latin typeface="Arial" panose="020B0604020202020204" pitchFamily="34" charset="0"/>
              <a:cs typeface="Arial" panose="020B0604020202020204" pitchFamily="34" charset="0"/>
            </a:endParaRPr>
          </a:p>
          <a:p>
            <a:pPr algn="ctr" rtl="0"/>
            <a:r>
              <a:rPr lang="x-none" sz="4000">
                <a:solidFill>
                  <a:schemeClr val="bg1"/>
                </a:solidFill>
                <a:latin typeface="Arial" panose="020B0604020202020204" pitchFamily="34" charset="0"/>
                <a:cs typeface="Arial" panose="020B0604020202020204" pitchFamily="34" charset="0"/>
              </a:rPr>
              <a:t>Lub Moj Khaum Ntawm Qhov Kev Nthuav Qhia</a:t>
            </a:r>
          </a:p>
          <a:p>
            <a:pPr algn="ctr" rtl="0"/>
            <a:endParaRPr lang="en-US" sz="1200" dirty="0">
              <a:solidFill>
                <a:schemeClr val="bg1"/>
              </a:solidFill>
              <a:latin typeface="Arial" panose="020B0604020202020204" pitchFamily="34" charset="0"/>
              <a:cs typeface="Arial" panose="020B0604020202020204" pitchFamily="34" charset="0"/>
            </a:endParaRPr>
          </a:p>
        </p:txBody>
      </p:sp>
      <p:sp>
        <p:nvSpPr>
          <p:cNvPr id="7" name="Subtitle 2">
            <a:extLst>
              <a:ext uri="{FF2B5EF4-FFF2-40B4-BE49-F238E27FC236}">
                <a16:creationId xmlns:a16="http://schemas.microsoft.com/office/drawing/2014/main" id="{77FD71F1-D557-48C5-8393-F1E95CD87680}"/>
              </a:ext>
            </a:extLst>
          </p:cNvPr>
          <p:cNvSpPr txBox="1">
            <a:spLocks/>
          </p:cNvSpPr>
          <p:nvPr/>
        </p:nvSpPr>
        <p:spPr>
          <a:xfrm>
            <a:off x="1403008" y="1506023"/>
            <a:ext cx="7285806" cy="4709111"/>
          </a:xfrm>
          <a:prstGeom prst="rect">
            <a:avLst/>
          </a:prstGeom>
        </p:spPr>
        <p:txBody>
          <a:bodyPr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rtl="0">
              <a:spcAft>
                <a:spcPts val="600"/>
              </a:spcAft>
              <a:buNone/>
              <a:tabLst>
                <a:tab pos="914400" algn="l"/>
              </a:tabLst>
            </a:pPr>
            <a:r>
              <a:rPr lang="x-none" sz="2600" b="1" dirty="0">
                <a:cs typeface="Arial" panose="020B0604020202020204" pitchFamily="34" charset="0"/>
              </a:rPr>
              <a:t>Ntu 1: 	</a:t>
            </a:r>
            <a:r>
              <a:rPr lang="x-none" sz="2600" dirty="0">
                <a:cs typeface="Arial" panose="020B0604020202020204" pitchFamily="34" charset="0"/>
              </a:rPr>
              <a:t>Kev Teev Npe Nkag hauv Medicare </a:t>
            </a:r>
          </a:p>
          <a:p>
            <a:pPr marL="0" indent="0" rtl="0">
              <a:spcAft>
                <a:spcPts val="600"/>
              </a:spcAft>
              <a:buNone/>
            </a:pPr>
            <a:r>
              <a:rPr lang="x-none" sz="2600" b="1" dirty="0">
                <a:cs typeface="Arial" panose="020B0604020202020204" pitchFamily="34" charset="0"/>
              </a:rPr>
              <a:t>Ntu 2:</a:t>
            </a:r>
            <a:r>
              <a:rPr lang="x-none" sz="2600" dirty="0">
                <a:cs typeface="Arial" panose="020B0604020202020204" pitchFamily="34" charset="0"/>
              </a:rPr>
              <a:t>	Medicare Basics; Part A; Part B</a:t>
            </a:r>
          </a:p>
          <a:p>
            <a:pPr marL="0" indent="0" rtl="0">
              <a:spcAft>
                <a:spcPts val="600"/>
              </a:spcAft>
              <a:buNone/>
            </a:pPr>
            <a:r>
              <a:rPr lang="x-none" sz="2600" b="1" dirty="0">
                <a:cs typeface="Arial" panose="020B0604020202020204" pitchFamily="34" charset="0"/>
              </a:rPr>
              <a:t>Ntu 3: </a:t>
            </a:r>
            <a:r>
              <a:rPr lang="hu-HU" sz="2600" b="1" dirty="0">
                <a:cs typeface="Arial" panose="020B0604020202020204" pitchFamily="34" charset="0"/>
              </a:rPr>
              <a:t>	</a:t>
            </a:r>
            <a:r>
              <a:rPr lang="x-none" sz="2600" dirty="0">
                <a:cs typeface="Arial" panose="020B0604020202020204" pitchFamily="34" charset="0"/>
              </a:rPr>
              <a:t>Koj Cov Kev Xaiv Txog Kev Pab Them Nqi; Original </a:t>
            </a:r>
            <a:r>
              <a:rPr lang="hu-HU" sz="2600" dirty="0">
                <a:cs typeface="Arial" panose="020B0604020202020204" pitchFamily="34" charset="0"/>
              </a:rPr>
              <a:t>	</a:t>
            </a:r>
            <a:r>
              <a:rPr lang="x-none" sz="2600" dirty="0">
                <a:cs typeface="Arial" panose="020B0604020202020204" pitchFamily="34" charset="0"/>
              </a:rPr>
              <a:t>Medicare; 		</a:t>
            </a:r>
            <a:r>
              <a:rPr lang="hu-HU" sz="2600" dirty="0">
                <a:cs typeface="Arial" panose="020B0604020202020204" pitchFamily="34" charset="0"/>
              </a:rPr>
              <a:t>				</a:t>
            </a:r>
            <a:r>
              <a:rPr lang="x-none" sz="2600" dirty="0">
                <a:cs typeface="Arial" panose="020B0604020202020204" pitchFamily="34" charset="0"/>
              </a:rPr>
              <a:t>Kev Tuav Pov Hwm </a:t>
            </a:r>
            <a:r>
              <a:rPr lang="hu-HU" sz="2600" dirty="0">
                <a:cs typeface="Arial" panose="020B0604020202020204" pitchFamily="34" charset="0"/>
              </a:rPr>
              <a:t>				</a:t>
            </a:r>
            <a:r>
              <a:rPr lang="x-none" sz="2600" dirty="0">
                <a:cs typeface="Arial" panose="020B0604020202020204" pitchFamily="34" charset="0"/>
              </a:rPr>
              <a:t>Medigap</a:t>
            </a:r>
          </a:p>
          <a:p>
            <a:pPr marL="0" indent="0" rtl="0">
              <a:spcAft>
                <a:spcPts val="600"/>
              </a:spcAft>
              <a:buNone/>
            </a:pPr>
            <a:r>
              <a:rPr lang="x-none" sz="2600" b="1" dirty="0">
                <a:cs typeface="Arial" panose="020B0604020202020204" pitchFamily="34" charset="0"/>
              </a:rPr>
              <a:t>Ntu 4: </a:t>
            </a:r>
            <a:r>
              <a:rPr lang="hu-HU" sz="2600" b="1" dirty="0">
                <a:cs typeface="Arial" panose="020B0604020202020204" pitchFamily="34" charset="0"/>
              </a:rPr>
              <a:t>	</a:t>
            </a:r>
            <a:r>
              <a:rPr lang="x-none" sz="2600" dirty="0">
                <a:cs typeface="Arial" panose="020B0604020202020204" pitchFamily="34" charset="0"/>
              </a:rPr>
              <a:t>Cov Phiaj Xwm Medicare Advantage (Part C); </a:t>
            </a:r>
            <a:br>
              <a:rPr lang="en-US" sz="2600" dirty="0">
                <a:cs typeface="Arial" panose="020B0604020202020204" pitchFamily="34" charset="0"/>
              </a:rPr>
            </a:br>
            <a:r>
              <a:rPr lang="x-none" sz="2600" dirty="0">
                <a:cs typeface="Arial" panose="020B0604020202020204" pitchFamily="34" charset="0"/>
              </a:rPr>
              <a:t>	Lwm Hom Kev Pab Them Nqi Kho Mob </a:t>
            </a:r>
          </a:p>
          <a:p>
            <a:pPr marL="0" indent="0" rtl="0">
              <a:spcAft>
                <a:spcPts val="600"/>
              </a:spcAft>
              <a:buNone/>
            </a:pPr>
            <a:r>
              <a:rPr lang="x-none" sz="2600" b="1" dirty="0">
                <a:cs typeface="Arial" panose="020B0604020202020204" pitchFamily="34" charset="0"/>
              </a:rPr>
              <a:t>Ntu 5: 	Medicare Part D; SeniorCare; </a:t>
            </a:r>
            <a:br>
              <a:rPr lang="en-US" sz="2600" b="1" dirty="0">
                <a:cs typeface="Arial" panose="020B0604020202020204" pitchFamily="34" charset="0"/>
              </a:rPr>
            </a:br>
            <a:r>
              <a:rPr lang="x-none" sz="2600" b="1" dirty="0">
                <a:cs typeface="Arial" panose="020B0604020202020204" pitchFamily="34" charset="0"/>
              </a:rPr>
              <a:t>	Ncua Sij Hawm Qhib Teev Npe Nkag Hauv Lub Xyoo</a:t>
            </a:r>
          </a:p>
          <a:p>
            <a:pPr marL="0" indent="0" rtl="0">
              <a:buNone/>
            </a:pPr>
            <a:r>
              <a:rPr lang="x-none" sz="2600" b="1" dirty="0">
                <a:cs typeface="Arial" panose="020B0604020202020204" pitchFamily="34" charset="0"/>
              </a:rPr>
              <a:t>Ntu 6: </a:t>
            </a:r>
            <a:r>
              <a:rPr lang="hu-HU" sz="2600" b="1" dirty="0">
                <a:cs typeface="Arial" panose="020B0604020202020204" pitchFamily="34" charset="0"/>
              </a:rPr>
              <a:t>	</a:t>
            </a:r>
            <a:r>
              <a:rPr lang="x-none" sz="2600" dirty="0">
                <a:cs typeface="Arial" panose="020B0604020202020204" pitchFamily="34" charset="0"/>
              </a:rPr>
              <a:t>Pab rau Cov Neeg Khwv Tau Nyiaj Los Tsawg; 		Tiv Thaiv Koj Tus Kheej thiab Tiv Thaiv Kev Dag Noj Dag </a:t>
            </a:r>
            <a:r>
              <a:rPr lang="hu-HU" sz="2600" dirty="0">
                <a:cs typeface="Arial" panose="020B0604020202020204" pitchFamily="34" charset="0"/>
              </a:rPr>
              <a:t>	</a:t>
            </a:r>
            <a:r>
              <a:rPr lang="x-none" sz="2600" dirty="0">
                <a:cs typeface="Arial" panose="020B0604020202020204" pitchFamily="34" charset="0"/>
              </a:rPr>
              <a:t>Haus; </a:t>
            </a:r>
            <a:br>
              <a:rPr lang="en-US" sz="2600" dirty="0">
                <a:cs typeface="Arial" panose="020B0604020202020204" pitchFamily="34" charset="0"/>
              </a:rPr>
            </a:br>
            <a:r>
              <a:rPr lang="x-none" sz="2600" dirty="0">
                <a:cs typeface="Arial" panose="020B0604020202020204" pitchFamily="34" charset="0"/>
              </a:rPr>
              <a:t>	Kev Tshuaj Xyuas thiab Cov Peev Txheej</a:t>
            </a:r>
          </a:p>
          <a:p>
            <a:pPr marL="0" indent="0" rtl="0">
              <a:buNone/>
            </a:pPr>
            <a:endParaRPr lang="en-US" dirty="0"/>
          </a:p>
        </p:txBody>
      </p:sp>
      <p:sp>
        <p:nvSpPr>
          <p:cNvPr id="9" name="TextBox 8">
            <a:extLst>
              <a:ext uri="{FF2B5EF4-FFF2-40B4-BE49-F238E27FC236}">
                <a16:creationId xmlns:a16="http://schemas.microsoft.com/office/drawing/2014/main" id="{9EA4FD0B-5A9E-4C38-97BE-E98AF066CACD}"/>
              </a:ext>
            </a:extLst>
          </p:cNvPr>
          <p:cNvSpPr txBox="1"/>
          <p:nvPr/>
        </p:nvSpPr>
        <p:spPr>
          <a:xfrm>
            <a:off x="8939606" y="5196755"/>
            <a:ext cx="2848740" cy="1138773"/>
          </a:xfrm>
          <a:prstGeom prst="rect">
            <a:avLst/>
          </a:prstGeom>
          <a:solidFill>
            <a:schemeClr val="accent1">
              <a:lumMod val="20000"/>
              <a:lumOff val="80000"/>
            </a:schemeClr>
          </a:solidFill>
          <a:ln>
            <a:solidFill>
              <a:schemeClr val="accent1">
                <a:lumMod val="50000"/>
              </a:schemeClr>
            </a:solidFill>
          </a:ln>
        </p:spPr>
        <p:txBody>
          <a:bodyPr wrap="square" rtlCol="0">
            <a:spAutoFit/>
          </a:bodyPr>
          <a:lstStyle/>
          <a:p>
            <a:pPr algn="ctr" rtl="0"/>
            <a:r>
              <a:rPr lang="x-none" sz="1700"/>
              <a:t>Nrhiav cov ntsiab lus qhia ntxaws nyob hauv koj </a:t>
            </a:r>
            <a:r>
              <a:rPr lang="x-none" sz="1700">
                <a:hlinkClick r:id="rId3"/>
              </a:rPr>
              <a:t>Phau Ntawv Qhia Txog Medicare thiab Koj</a:t>
            </a:r>
            <a:r>
              <a:rPr lang="x-none" sz="1700"/>
              <a:t>.</a:t>
            </a:r>
          </a:p>
        </p:txBody>
      </p:sp>
      <p:sp>
        <p:nvSpPr>
          <p:cNvPr id="6" name="Slide Number Placeholder 5">
            <a:extLst>
              <a:ext uri="{FF2B5EF4-FFF2-40B4-BE49-F238E27FC236}">
                <a16:creationId xmlns:a16="http://schemas.microsoft.com/office/drawing/2014/main" id="{0716A08E-6E40-457C-9472-1FC40EE8BFEE}"/>
              </a:ext>
            </a:extLst>
          </p:cNvPr>
          <p:cNvSpPr>
            <a:spLocks noGrp="1"/>
          </p:cNvSpPr>
          <p:nvPr>
            <p:ph type="sldNum" sz="quarter" idx="12"/>
          </p:nvPr>
        </p:nvSpPr>
        <p:spPr/>
        <p:txBody>
          <a:bodyPr rtlCol="0"/>
          <a:lstStyle/>
          <a:p>
            <a:pPr rtl="0"/>
            <a:fld id="{844A7B69-93E2-4D34-896D-EFDD7F03AB74}" type="slidenum">
              <a:rPr lang="en-US" smtClean="0"/>
              <a:t>62</a:t>
            </a:fld>
            <a:endParaRPr lang="en-US" dirty="0"/>
          </a:p>
        </p:txBody>
      </p:sp>
      <p:pic>
        <p:nvPicPr>
          <p:cNvPr id="5" name="Picture 4" descr="A close-up of a poster&#10;&#10;AI-generated content may be incorrect.">
            <a:extLst>
              <a:ext uri="{FF2B5EF4-FFF2-40B4-BE49-F238E27FC236}">
                <a16:creationId xmlns:a16="http://schemas.microsoft.com/office/drawing/2014/main" id="{10D5518E-FA8E-1BC9-9892-DEA471FCC1D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39606" y="1337187"/>
            <a:ext cx="2963789" cy="3838746"/>
          </a:xfrm>
          <a:prstGeom prst="rect">
            <a:avLst/>
          </a:prstGeom>
        </p:spPr>
      </p:pic>
    </p:spTree>
    <p:extLst>
      <p:ext uri="{BB962C8B-B14F-4D97-AF65-F5344CB8AC3E}">
        <p14:creationId xmlns:p14="http://schemas.microsoft.com/office/powerpoint/2010/main" val="238675433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rtl="0"/>
            <a:endParaRPr lang="en-US" sz="1400" dirty="0">
              <a:solidFill>
                <a:schemeClr val="bg1"/>
              </a:solidFill>
              <a:latin typeface="Arial" panose="020B0604020202020204" pitchFamily="34" charset="0"/>
              <a:cs typeface="Arial" panose="020B0604020202020204" pitchFamily="34" charset="0"/>
            </a:endParaRPr>
          </a:p>
          <a:p>
            <a:pPr algn="ctr" rtl="0"/>
            <a:r>
              <a:rPr lang="x-none" sz="4000">
                <a:solidFill>
                  <a:schemeClr val="bg1"/>
                </a:solidFill>
                <a:latin typeface="Arial" panose="020B0604020202020204" pitchFamily="34" charset="0"/>
                <a:cs typeface="Arial" panose="020B0604020202020204" pitchFamily="34" charset="0"/>
              </a:rPr>
              <a:t>Zoo Siab Txais Tos rau Medicare </a:t>
            </a:r>
          </a:p>
          <a:p>
            <a:pPr algn="ctr" rtl="0"/>
            <a:endParaRPr lang="en-US" sz="1200" dirty="0">
              <a:solidFill>
                <a:schemeClr val="bg1"/>
              </a:solidFill>
              <a:latin typeface="Arial" panose="020B0604020202020204" pitchFamily="34" charset="0"/>
              <a:cs typeface="Arial" panose="020B0604020202020204" pitchFamily="34" charset="0"/>
            </a:endParaRPr>
          </a:p>
        </p:txBody>
      </p:sp>
      <p:sp>
        <p:nvSpPr>
          <p:cNvPr id="6" name="Slide Number Placeholder 5">
            <a:extLst>
              <a:ext uri="{FF2B5EF4-FFF2-40B4-BE49-F238E27FC236}">
                <a16:creationId xmlns:a16="http://schemas.microsoft.com/office/drawing/2014/main" id="{0716A08E-6E40-457C-9472-1FC40EE8BFEE}"/>
              </a:ext>
            </a:extLst>
          </p:cNvPr>
          <p:cNvSpPr>
            <a:spLocks noGrp="1"/>
          </p:cNvSpPr>
          <p:nvPr>
            <p:ph type="sldNum" sz="quarter" idx="12"/>
          </p:nvPr>
        </p:nvSpPr>
        <p:spPr/>
        <p:txBody>
          <a:bodyPr rtlCol="0"/>
          <a:lstStyle/>
          <a:p>
            <a:pPr rtl="0"/>
            <a:fld id="{844A7B69-93E2-4D34-896D-EFDD7F03AB74}" type="slidenum">
              <a:rPr lang="en-US" smtClean="0"/>
              <a:t>63</a:t>
            </a:fld>
            <a:endParaRPr lang="en-US"/>
          </a:p>
        </p:txBody>
      </p:sp>
      <p:sp>
        <p:nvSpPr>
          <p:cNvPr id="11" name="Subtitle 2">
            <a:extLst>
              <a:ext uri="{FF2B5EF4-FFF2-40B4-BE49-F238E27FC236}">
                <a16:creationId xmlns:a16="http://schemas.microsoft.com/office/drawing/2014/main" id="{8B7A9E30-9C0F-4982-9881-55C979676BB1}"/>
              </a:ext>
            </a:extLst>
          </p:cNvPr>
          <p:cNvSpPr txBox="1">
            <a:spLocks/>
          </p:cNvSpPr>
          <p:nvPr/>
        </p:nvSpPr>
        <p:spPr>
          <a:xfrm>
            <a:off x="1159842" y="1624405"/>
            <a:ext cx="6078967" cy="1412521"/>
          </a:xfrm>
          <a:prstGeom prst="rect">
            <a:avLst/>
          </a:prstGeom>
        </p:spPr>
        <p:txBody>
          <a:bodyPr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rtl="0">
              <a:spcAft>
                <a:spcPts val="1800"/>
              </a:spcAft>
              <a:buNone/>
            </a:pPr>
            <a:r>
              <a:rPr lang="x-none" sz="21600" b="1" dirty="0"/>
              <a:t>Ntu 5</a:t>
            </a:r>
          </a:p>
          <a:p>
            <a:pPr rtl="0">
              <a:spcAft>
                <a:spcPts val="600"/>
              </a:spcAft>
            </a:pPr>
            <a:r>
              <a:rPr lang="x-none" sz="14400" dirty="0"/>
              <a:t>Medicare Part D</a:t>
            </a:r>
          </a:p>
          <a:p>
            <a:pPr rtl="0">
              <a:spcAft>
                <a:spcPts val="600"/>
              </a:spcAft>
            </a:pPr>
            <a:r>
              <a:rPr lang="x-none" sz="14400" dirty="0"/>
              <a:t>SeniorCare</a:t>
            </a:r>
            <a:endParaRPr lang="en-US" sz="14400" dirty="0"/>
          </a:p>
          <a:p>
            <a:pPr rtl="0">
              <a:spcAft>
                <a:spcPts val="600"/>
              </a:spcAft>
            </a:pPr>
            <a:r>
              <a:rPr lang="x-none" sz="14400" dirty="0"/>
              <a:t>Ncua Sij Hawm Qhib Teev Npe Nkag Hauv Lub Xyoo</a:t>
            </a:r>
          </a:p>
        </p:txBody>
      </p:sp>
      <p:pic>
        <p:nvPicPr>
          <p:cNvPr id="8" name="Picture 6" descr="http://images.google.com/url?source=imgres&amp;ct=img&amp;q=http://i.ehow.com/images/GlobalPhoto/Articles/5077395/PrescriptionDrugs-main_Full.jpg&amp;usg=AFQjCNE_Ow_s9jqcgpl7wCWEEwrGC_NOhQ">
            <a:extLst>
              <a:ext uri="{FF2B5EF4-FFF2-40B4-BE49-F238E27FC236}">
                <a16:creationId xmlns:a16="http://schemas.microsoft.com/office/drawing/2014/main" id="{73832E7E-38EB-49A7-9EF4-3E3A3E6427B9}"/>
              </a:ext>
            </a:extLst>
          </p:cNvPr>
          <p:cNvPicPr>
            <a:picLocks noChangeAspect="1" noChangeArrowheads="1"/>
          </p:cNvPicPr>
          <p:nvPr/>
        </p:nvPicPr>
        <p:blipFill>
          <a:blip r:embed="rId3" cstate="print"/>
          <a:srcRect/>
          <a:stretch>
            <a:fillRect/>
          </a:stretch>
        </p:blipFill>
        <p:spPr bwMode="auto">
          <a:xfrm>
            <a:off x="7238809" y="1624405"/>
            <a:ext cx="4457769" cy="4268879"/>
          </a:xfrm>
          <a:prstGeom prst="rect">
            <a:avLst/>
          </a:prstGeom>
          <a:noFill/>
          <a:effectLst>
            <a:softEdge rad="635000"/>
          </a:effectLst>
        </p:spPr>
      </p:pic>
      <p:pic>
        <p:nvPicPr>
          <p:cNvPr id="9" name="Picture 8">
            <a:extLst>
              <a:ext uri="{FF2B5EF4-FFF2-40B4-BE49-F238E27FC236}">
                <a16:creationId xmlns:a16="http://schemas.microsoft.com/office/drawing/2014/main" id="{311D29F8-F0F5-4EC5-8610-E584413D33B8}"/>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4305" y="5483090"/>
            <a:ext cx="3016160" cy="947298"/>
          </a:xfrm>
          <a:prstGeom prst="rect">
            <a:avLst/>
          </a:prstGeom>
          <a:noFill/>
          <a:ln>
            <a:noFill/>
          </a:ln>
        </p:spPr>
      </p:pic>
    </p:spTree>
    <p:extLst>
      <p:ext uri="{BB962C8B-B14F-4D97-AF65-F5344CB8AC3E}">
        <p14:creationId xmlns:p14="http://schemas.microsoft.com/office/powerpoint/2010/main" val="227713504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rtl="0"/>
            <a:endParaRPr lang="en-US" sz="1400" dirty="0">
              <a:solidFill>
                <a:schemeClr val="bg1"/>
              </a:solidFill>
              <a:latin typeface="Arial" panose="020B0604020202020204" pitchFamily="34" charset="0"/>
              <a:cs typeface="Arial" panose="020B0604020202020204" pitchFamily="34" charset="0"/>
            </a:endParaRPr>
          </a:p>
          <a:p>
            <a:pPr algn="ctr" rtl="0"/>
            <a:r>
              <a:rPr lang="x-none" sz="4000">
                <a:solidFill>
                  <a:schemeClr val="bg1"/>
                </a:solidFill>
                <a:latin typeface="Arial" panose="020B0604020202020204" pitchFamily="34" charset="0"/>
                <a:cs typeface="Arial" panose="020B0604020202020204" pitchFamily="34" charset="0"/>
              </a:rPr>
              <a:t>Koj Cov Kev Xaiv Rau Kev Pab Them Nqi</a:t>
            </a:r>
          </a:p>
          <a:p>
            <a:pPr algn="ctr" rtl="0"/>
            <a:endParaRPr lang="en-US" sz="1200" dirty="0">
              <a:solidFill>
                <a:schemeClr val="bg1"/>
              </a:solidFill>
              <a:latin typeface="Arial" panose="020B0604020202020204" pitchFamily="34" charset="0"/>
              <a:cs typeface="Arial" panose="020B0604020202020204" pitchFamily="34" charset="0"/>
            </a:endParaRPr>
          </a:p>
        </p:txBody>
      </p:sp>
      <p:grpSp>
        <p:nvGrpSpPr>
          <p:cNvPr id="7" name="Group 4" descr="Graphic showing your Medicare Choices &#10;Original Medicare - Part A hospital insurance Part B Medical insurance. You can add Medicare Supplement Insurance (Medigap Policy) Part D Prescription Drug Coverage&#10;&#10;or&#10;&#10;Medicare Advangtage Plan&#10;Part C - Combines Part A and Part B&#10;&#10;May include or you may add&#10;Part D - Prescription drug coverage (Most Part C plans cover prescription drugs. You may be able to add drug coverage to some play types if not already included.)">
            <a:extLst>
              <a:ext uri="{FF2B5EF4-FFF2-40B4-BE49-F238E27FC236}">
                <a16:creationId xmlns:a16="http://schemas.microsoft.com/office/drawing/2014/main" id="{F9822DAF-C9E4-4654-8F73-0D42D642DF06}"/>
              </a:ext>
            </a:extLst>
          </p:cNvPr>
          <p:cNvGrpSpPr>
            <a:grpSpLocks/>
          </p:cNvGrpSpPr>
          <p:nvPr/>
        </p:nvGrpSpPr>
        <p:grpSpPr bwMode="auto">
          <a:xfrm>
            <a:off x="1437857" y="1358500"/>
            <a:ext cx="10569224" cy="5368762"/>
            <a:chOff x="100243" y="1430740"/>
            <a:chExt cx="10569025" cy="5367754"/>
          </a:xfrm>
        </p:grpSpPr>
        <p:grpSp>
          <p:nvGrpSpPr>
            <p:cNvPr id="8" name="Group 9" descr="Arrow indicating two choices">
              <a:extLst>
                <a:ext uri="{FF2B5EF4-FFF2-40B4-BE49-F238E27FC236}">
                  <a16:creationId xmlns:a16="http://schemas.microsoft.com/office/drawing/2014/main" id="{F7E5665B-600B-4786-B862-0A88C2E6EE76}"/>
                </a:ext>
              </a:extLst>
            </p:cNvPr>
            <p:cNvGrpSpPr>
              <a:grpSpLocks/>
            </p:cNvGrpSpPr>
            <p:nvPr/>
          </p:nvGrpSpPr>
          <p:grpSpPr bwMode="auto">
            <a:xfrm>
              <a:off x="1352550" y="3133988"/>
              <a:ext cx="1686319" cy="894824"/>
              <a:chOff x="3733801" y="1143000"/>
              <a:chExt cx="1686319" cy="894824"/>
            </a:xfrm>
          </p:grpSpPr>
          <p:cxnSp>
            <p:nvCxnSpPr>
              <p:cNvPr id="24" name="Straight Arrow Connector 23">
                <a:extLst>
                  <a:ext uri="{FF2B5EF4-FFF2-40B4-BE49-F238E27FC236}">
                    <a16:creationId xmlns:a16="http://schemas.microsoft.com/office/drawing/2014/main" id="{D910083E-7BD4-42C1-91C7-CAA941C16E1E}"/>
                  </a:ext>
                </a:extLst>
              </p:cNvPr>
              <p:cNvCxnSpPr/>
              <p:nvPr/>
            </p:nvCxnSpPr>
            <p:spPr>
              <a:xfrm flipH="1">
                <a:off x="3733783" y="1580887"/>
                <a:ext cx="809610" cy="457114"/>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EFAF42F7-0361-49DB-BBD2-0AC4D0740CF8}"/>
                  </a:ext>
                </a:extLst>
              </p:cNvPr>
              <p:cNvCxnSpPr/>
              <p:nvPr/>
            </p:nvCxnSpPr>
            <p:spPr>
              <a:xfrm>
                <a:off x="4543393" y="1580887"/>
                <a:ext cx="876283" cy="457114"/>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C69912EA-0492-4822-A3B5-015D5DF7DCFC}"/>
                  </a:ext>
                </a:extLst>
              </p:cNvPr>
              <p:cNvCxnSpPr/>
              <p:nvPr/>
            </p:nvCxnSpPr>
            <p:spPr>
              <a:xfrm>
                <a:off x="4543393" y="1142819"/>
                <a:ext cx="1588" cy="438068"/>
              </a:xfrm>
              <a:prstGeom prst="line">
                <a:avLst/>
              </a:prstGeom>
              <a:ln w="50800"/>
            </p:spPr>
            <p:style>
              <a:lnRef idx="1">
                <a:schemeClr val="accent1"/>
              </a:lnRef>
              <a:fillRef idx="0">
                <a:schemeClr val="accent1"/>
              </a:fillRef>
              <a:effectRef idx="0">
                <a:schemeClr val="accent1"/>
              </a:effectRef>
              <a:fontRef idx="minor">
                <a:schemeClr val="tx1"/>
              </a:fontRef>
            </p:style>
          </p:cxnSp>
        </p:grpSp>
        <p:sp>
          <p:nvSpPr>
            <p:cNvPr id="9" name="TextBox 20">
              <a:extLst>
                <a:ext uri="{FF2B5EF4-FFF2-40B4-BE49-F238E27FC236}">
                  <a16:creationId xmlns:a16="http://schemas.microsoft.com/office/drawing/2014/main" id="{3B2895CF-CD51-4011-BC95-F5C830522103}"/>
                </a:ext>
              </a:extLst>
            </p:cNvPr>
            <p:cNvSpPr txBox="1">
              <a:spLocks noChangeArrowheads="1"/>
            </p:cNvSpPr>
            <p:nvPr/>
          </p:nvSpPr>
          <p:spPr bwMode="auto">
            <a:xfrm>
              <a:off x="427547" y="1574870"/>
              <a:ext cx="3211945" cy="523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a:r>
                <a:rPr lang="x-none" sz="2800" b="1">
                  <a:solidFill>
                    <a:srgbClr val="000000"/>
                  </a:solidFill>
                </a:rPr>
                <a:t>Original Medicare</a:t>
              </a:r>
            </a:p>
          </p:txBody>
        </p:sp>
        <p:sp>
          <p:nvSpPr>
            <p:cNvPr id="10" name="Rectangle 9" descr="Hospital Insurance" title="Part A">
              <a:extLst>
                <a:ext uri="{FF2B5EF4-FFF2-40B4-BE49-F238E27FC236}">
                  <a16:creationId xmlns:a16="http://schemas.microsoft.com/office/drawing/2014/main" id="{4F0E2D3E-B63D-47AE-8B49-F5B0ACC380D5}"/>
                </a:ext>
              </a:extLst>
            </p:cNvPr>
            <p:cNvSpPr/>
            <p:nvPr/>
          </p:nvSpPr>
          <p:spPr>
            <a:xfrm>
              <a:off x="139975" y="2233475"/>
              <a:ext cx="1879294" cy="1347923"/>
            </a:xfrm>
            <a:prstGeom prst="rect">
              <a:avLst/>
            </a:prstGeom>
            <a:solidFill>
              <a:schemeClr val="accent1">
                <a:lumMod val="40000"/>
                <a:lumOff val="6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defRPr/>
              </a:pPr>
              <a:r>
                <a:rPr lang="x-none" sz="2000" b="1" dirty="0">
                  <a:solidFill>
                    <a:prstClr val="black"/>
                  </a:solidFill>
                </a:rPr>
                <a:t>Part A</a:t>
              </a:r>
            </a:p>
            <a:p>
              <a:pPr algn="ctr" rtl="0">
                <a:defRPr/>
              </a:pPr>
              <a:r>
                <a:rPr lang="x-none" sz="2000" dirty="0">
                  <a:solidFill>
                    <a:prstClr val="black"/>
                  </a:solidFill>
                </a:rPr>
                <a:t>Kev Tuav Pov Hwm Rau Tsev Kho Mob</a:t>
              </a:r>
            </a:p>
          </p:txBody>
        </p:sp>
        <p:sp>
          <p:nvSpPr>
            <p:cNvPr id="11" name="Rectangle 10" descr="Medical Insurance" title="Part B">
              <a:extLst>
                <a:ext uri="{FF2B5EF4-FFF2-40B4-BE49-F238E27FC236}">
                  <a16:creationId xmlns:a16="http://schemas.microsoft.com/office/drawing/2014/main" id="{858C742D-F8EF-4173-A5C8-B5677785E120}"/>
                </a:ext>
              </a:extLst>
            </p:cNvPr>
            <p:cNvSpPr/>
            <p:nvPr/>
          </p:nvSpPr>
          <p:spPr>
            <a:xfrm>
              <a:off x="2322476" y="2179940"/>
              <a:ext cx="1497513" cy="1412571"/>
            </a:xfrm>
            <a:prstGeom prst="rect">
              <a:avLst/>
            </a:prstGeom>
            <a:solidFill>
              <a:schemeClr val="accent1">
                <a:lumMod val="40000"/>
                <a:lumOff val="6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defRPr/>
              </a:pPr>
              <a:r>
                <a:rPr lang="x-none" sz="2000" b="1" dirty="0">
                  <a:solidFill>
                    <a:prstClr val="black"/>
                  </a:solidFill>
                </a:rPr>
                <a:t>Part B</a:t>
              </a:r>
            </a:p>
            <a:p>
              <a:pPr algn="ctr" rtl="0">
                <a:defRPr/>
              </a:pPr>
              <a:r>
                <a:rPr lang="x-none" sz="2000" dirty="0">
                  <a:solidFill>
                    <a:prstClr val="black"/>
                  </a:solidFill>
                </a:rPr>
                <a:t>Kev Tuav Pov Hwm Kho Mob</a:t>
              </a:r>
            </a:p>
          </p:txBody>
        </p:sp>
        <p:sp>
          <p:nvSpPr>
            <p:cNvPr id="12" name="TextBox 3">
              <a:extLst>
                <a:ext uri="{FF2B5EF4-FFF2-40B4-BE49-F238E27FC236}">
                  <a16:creationId xmlns:a16="http://schemas.microsoft.com/office/drawing/2014/main" id="{147528D4-79FA-470D-9E25-20837447F949}"/>
                </a:ext>
              </a:extLst>
            </p:cNvPr>
            <p:cNvSpPr txBox="1">
              <a:spLocks noChangeArrowheads="1"/>
            </p:cNvSpPr>
            <p:nvPr/>
          </p:nvSpPr>
          <p:spPr bwMode="auto">
            <a:xfrm>
              <a:off x="1501272" y="3968287"/>
              <a:ext cx="133171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a:r>
                <a:rPr lang="x-none" b="1">
                  <a:solidFill>
                    <a:srgbClr val="000000"/>
                  </a:solidFill>
                </a:rPr>
                <a:t>Koj tuaj yeem ntxiv</a:t>
              </a:r>
            </a:p>
          </p:txBody>
        </p:sp>
        <p:sp>
          <p:nvSpPr>
            <p:cNvPr id="13" name="Rectangle 12" descr="Precription Drug Coverage" title="Part D">
              <a:extLst>
                <a:ext uri="{FF2B5EF4-FFF2-40B4-BE49-F238E27FC236}">
                  <a16:creationId xmlns:a16="http://schemas.microsoft.com/office/drawing/2014/main" id="{8F0F469B-B771-415B-B2E1-153101CE40DC}"/>
                </a:ext>
              </a:extLst>
            </p:cNvPr>
            <p:cNvSpPr/>
            <p:nvPr/>
          </p:nvSpPr>
          <p:spPr>
            <a:xfrm>
              <a:off x="2250125" y="4369834"/>
              <a:ext cx="1876390" cy="1801475"/>
            </a:xfrm>
            <a:prstGeom prst="rect">
              <a:avLst/>
            </a:prstGeom>
            <a:solidFill>
              <a:schemeClr val="accent1">
                <a:lumMod val="40000"/>
                <a:lumOff val="60000"/>
              </a:schemeClr>
            </a:solidFill>
            <a:ln w="38100"/>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defRPr/>
              </a:pPr>
              <a:r>
                <a:rPr lang="x-none" sz="2000" b="1">
                  <a:solidFill>
                    <a:prstClr val="black"/>
                  </a:solidFill>
                </a:rPr>
                <a:t>Part D</a:t>
              </a:r>
            </a:p>
            <a:p>
              <a:pPr algn="ctr" rtl="0">
                <a:defRPr/>
              </a:pPr>
              <a:r>
                <a:rPr lang="x-none" sz="2000">
                  <a:solidFill>
                    <a:prstClr val="black"/>
                  </a:solidFill>
                </a:rPr>
                <a:t>Kev Pab Them Nqi Rau Cov Tshuaj Uas Muaj Ntawv Yuav Tshuaj</a:t>
              </a:r>
            </a:p>
          </p:txBody>
        </p:sp>
        <p:sp>
          <p:nvSpPr>
            <p:cNvPr id="14" name="Rectangle 13" descr="Also known as Medigap policy" title="Medicare Supplement Insurance">
              <a:extLst>
                <a:ext uri="{FF2B5EF4-FFF2-40B4-BE49-F238E27FC236}">
                  <a16:creationId xmlns:a16="http://schemas.microsoft.com/office/drawing/2014/main" id="{25DDC681-3813-4D55-97D4-8E347F99E118}"/>
                </a:ext>
              </a:extLst>
            </p:cNvPr>
            <p:cNvSpPr/>
            <p:nvPr/>
          </p:nvSpPr>
          <p:spPr>
            <a:xfrm>
              <a:off x="100243" y="4337618"/>
              <a:ext cx="1811304" cy="1734811"/>
            </a:xfrm>
            <a:prstGeom prst="rect">
              <a:avLst/>
            </a:prstGeom>
            <a:solidFill>
              <a:schemeClr val="accent1">
                <a:lumMod val="7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defRPr/>
              </a:pPr>
              <a:r>
                <a:rPr lang="x-none" sz="2000" b="1">
                  <a:solidFill>
                    <a:prstClr val="white"/>
                  </a:solidFill>
                </a:rPr>
                <a:t>Kev Tuav Pov Hwm Ntxiv Rau Medicare Txoj Policy (Medigap)</a:t>
              </a:r>
            </a:p>
          </p:txBody>
        </p:sp>
        <p:sp>
          <p:nvSpPr>
            <p:cNvPr id="15" name="TextBox 2">
              <a:extLst>
                <a:ext uri="{FF2B5EF4-FFF2-40B4-BE49-F238E27FC236}">
                  <a16:creationId xmlns:a16="http://schemas.microsoft.com/office/drawing/2014/main" id="{01ECB887-6A5E-4E12-9434-A716C9E7BDBC}"/>
                </a:ext>
              </a:extLst>
            </p:cNvPr>
            <p:cNvSpPr txBox="1">
              <a:spLocks noChangeArrowheads="1"/>
            </p:cNvSpPr>
            <p:nvPr/>
          </p:nvSpPr>
          <p:spPr bwMode="auto">
            <a:xfrm>
              <a:off x="4088536" y="2000343"/>
              <a:ext cx="1060616" cy="953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rtl="0"/>
              <a:r>
                <a:rPr lang="x-none" sz="2800" b="1" dirty="0">
                  <a:solidFill>
                    <a:srgbClr val="000000"/>
                  </a:solidFill>
                </a:rPr>
                <a:t>los sis</a:t>
              </a:r>
            </a:p>
          </p:txBody>
        </p:sp>
        <p:sp>
          <p:nvSpPr>
            <p:cNvPr id="16" name="TextBox 23">
              <a:extLst>
                <a:ext uri="{FF2B5EF4-FFF2-40B4-BE49-F238E27FC236}">
                  <a16:creationId xmlns:a16="http://schemas.microsoft.com/office/drawing/2014/main" id="{4B0F1D8D-6291-4E3C-94C4-1CAE911F0EFF}"/>
                </a:ext>
              </a:extLst>
            </p:cNvPr>
            <p:cNvSpPr txBox="1">
              <a:spLocks noChangeArrowheads="1"/>
            </p:cNvSpPr>
            <p:nvPr/>
          </p:nvSpPr>
          <p:spPr bwMode="auto">
            <a:xfrm>
              <a:off x="5496141" y="1477787"/>
              <a:ext cx="4647728" cy="523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a:r>
                <a:rPr lang="x-none" sz="2400" b="1" dirty="0">
                  <a:solidFill>
                    <a:srgbClr val="000000"/>
                  </a:solidFill>
                </a:rPr>
                <a:t> </a:t>
              </a:r>
              <a:r>
                <a:rPr lang="x-none" sz="2800" b="1" dirty="0">
                  <a:solidFill>
                    <a:srgbClr val="000000"/>
                  </a:solidFill>
                </a:rPr>
                <a:t>Txoj Phiaj Xwm Medicare Advantage</a:t>
              </a:r>
            </a:p>
          </p:txBody>
        </p:sp>
        <p:sp>
          <p:nvSpPr>
            <p:cNvPr id="17" name="Rectangle 16" descr="Combines Part A, B and usually D" title="Part C">
              <a:extLst>
                <a:ext uri="{FF2B5EF4-FFF2-40B4-BE49-F238E27FC236}">
                  <a16:creationId xmlns:a16="http://schemas.microsoft.com/office/drawing/2014/main" id="{2A3D0019-BFE7-465F-88C1-F14B0F688AF7}"/>
                </a:ext>
              </a:extLst>
            </p:cNvPr>
            <p:cNvSpPr/>
            <p:nvPr/>
          </p:nvSpPr>
          <p:spPr>
            <a:xfrm>
              <a:off x="5963568" y="2503684"/>
              <a:ext cx="2666950" cy="988826"/>
            </a:xfrm>
            <a:prstGeom prst="rect">
              <a:avLst/>
            </a:prstGeom>
            <a:solidFill>
              <a:schemeClr val="accent1">
                <a:lumMod val="40000"/>
                <a:lumOff val="6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defRPr/>
              </a:pPr>
              <a:r>
                <a:rPr lang="x-none" sz="2000" b="1">
                  <a:solidFill>
                    <a:prstClr val="black"/>
                  </a:solidFill>
                </a:rPr>
                <a:t>Part C</a:t>
              </a:r>
            </a:p>
            <a:p>
              <a:pPr algn="ctr" rtl="0">
                <a:defRPr/>
              </a:pPr>
              <a:r>
                <a:rPr lang="x-none" sz="2000">
                  <a:solidFill>
                    <a:prstClr val="black"/>
                  </a:solidFill>
                </a:rPr>
                <a:t>Koom ua ke nrog Part A thiab Part B</a:t>
              </a:r>
            </a:p>
          </p:txBody>
        </p:sp>
        <p:sp>
          <p:nvSpPr>
            <p:cNvPr id="18" name="TextBox 22">
              <a:extLst>
                <a:ext uri="{FF2B5EF4-FFF2-40B4-BE49-F238E27FC236}">
                  <a16:creationId xmlns:a16="http://schemas.microsoft.com/office/drawing/2014/main" id="{1777D576-70D3-477D-9133-2142E98ED851}"/>
                </a:ext>
              </a:extLst>
            </p:cNvPr>
            <p:cNvSpPr txBox="1">
              <a:spLocks noChangeArrowheads="1"/>
            </p:cNvSpPr>
            <p:nvPr/>
          </p:nvSpPr>
          <p:spPr bwMode="auto">
            <a:xfrm>
              <a:off x="5695021" y="3473251"/>
              <a:ext cx="4974247" cy="646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rtl="0"/>
              <a:r>
                <a:rPr lang="x-none" b="1" dirty="0">
                  <a:solidFill>
                    <a:srgbClr val="000000"/>
                  </a:solidFill>
                </a:rPr>
                <a:t>Tej zaum yuav muaj los sis koj tuaj yeem ntxiv rau tau</a:t>
              </a:r>
            </a:p>
          </p:txBody>
        </p:sp>
        <p:sp>
          <p:nvSpPr>
            <p:cNvPr id="19" name="Rectangle 18" descr="Prescription Drug coverage. Most Part C plans cover prescription drugs." title="Prescription Drug coverage">
              <a:extLst>
                <a:ext uri="{FF2B5EF4-FFF2-40B4-BE49-F238E27FC236}">
                  <a16:creationId xmlns:a16="http://schemas.microsoft.com/office/drawing/2014/main" id="{14E6AA0B-23DA-4D5F-8B84-D130403B463E}"/>
                </a:ext>
              </a:extLst>
            </p:cNvPr>
            <p:cNvSpPr/>
            <p:nvPr/>
          </p:nvSpPr>
          <p:spPr>
            <a:xfrm>
              <a:off x="5844086" y="4154544"/>
              <a:ext cx="4825182" cy="2643950"/>
            </a:xfrm>
            <a:prstGeom prst="rect">
              <a:avLst/>
            </a:prstGeom>
            <a:solidFill>
              <a:schemeClr val="accent1">
                <a:lumMod val="40000"/>
                <a:lumOff val="60000"/>
              </a:schemeClr>
            </a:solidFill>
            <a:ln w="38100"/>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defRPr/>
              </a:pPr>
              <a:r>
                <a:rPr lang="x-none" sz="2000" b="1" dirty="0">
                  <a:solidFill>
                    <a:prstClr val="black"/>
                  </a:solidFill>
                </a:rPr>
                <a:t>Part D</a:t>
              </a:r>
            </a:p>
            <a:p>
              <a:pPr algn="ctr" rtl="0">
                <a:defRPr/>
              </a:pPr>
              <a:r>
                <a:rPr lang="x-none" sz="2000" dirty="0">
                  <a:solidFill>
                    <a:prstClr val="black"/>
                  </a:solidFill>
                </a:rPr>
                <a:t>Kev Pab Them Nqi Rau Cov Tshuaj Uas Muaj Ntawv Yuav Tshuaj</a:t>
              </a:r>
            </a:p>
            <a:p>
              <a:pPr algn="ctr" rtl="0">
                <a:defRPr/>
              </a:pPr>
              <a:r>
                <a:rPr lang="x-none" sz="2000" dirty="0">
                  <a:solidFill>
                    <a:prstClr val="black"/>
                  </a:solidFill>
                </a:rPr>
                <a:t>(Cov phiaj xwm Part C feem ntau pab them nqi rau cov tshuaj uas muaj ntawv yuav tshuaj. Tej zaum koj yuav tuaj yeem ntxiv kev pab them nqi tshuaj rau </a:t>
              </a:r>
              <a:r>
                <a:rPr lang="x-none" sz="2000" b="1" dirty="0">
                  <a:solidFill>
                    <a:prstClr val="black"/>
                  </a:solidFill>
                </a:rPr>
                <a:t>qee</a:t>
              </a:r>
              <a:r>
                <a:rPr lang="x-none" sz="2000" dirty="0">
                  <a:solidFill>
                    <a:prstClr val="black"/>
                  </a:solidFill>
                </a:rPr>
                <a:t> hom phiaj xwm yog tias tseem </a:t>
              </a:r>
              <a:r>
                <a:rPr lang="x-none" sz="2000" i="1" dirty="0">
                  <a:solidFill>
                    <a:prstClr val="black"/>
                  </a:solidFill>
                </a:rPr>
                <a:t>tsis</a:t>
              </a:r>
              <a:r>
                <a:rPr lang="x-none" sz="2000" dirty="0">
                  <a:solidFill>
                    <a:prstClr val="black"/>
                  </a:solidFill>
                </a:rPr>
                <a:t> tau muaj.)</a:t>
              </a:r>
            </a:p>
          </p:txBody>
        </p:sp>
        <p:grpSp>
          <p:nvGrpSpPr>
            <p:cNvPr id="20" name="Group 47" descr="Arrow indicating two choices">
              <a:extLst>
                <a:ext uri="{FF2B5EF4-FFF2-40B4-BE49-F238E27FC236}">
                  <a16:creationId xmlns:a16="http://schemas.microsoft.com/office/drawing/2014/main" id="{0AFE1F83-CB3A-4CAB-BBD1-B72621E5CEA8}"/>
                </a:ext>
              </a:extLst>
            </p:cNvPr>
            <p:cNvGrpSpPr>
              <a:grpSpLocks/>
            </p:cNvGrpSpPr>
            <p:nvPr/>
          </p:nvGrpSpPr>
          <p:grpSpPr bwMode="auto">
            <a:xfrm>
              <a:off x="3795363" y="1430740"/>
              <a:ext cx="1686319" cy="894824"/>
              <a:chOff x="3733801" y="1143000"/>
              <a:chExt cx="1686319" cy="894824"/>
            </a:xfrm>
          </p:grpSpPr>
          <p:cxnSp>
            <p:nvCxnSpPr>
              <p:cNvPr id="21" name="Straight Arrow Connector 20">
                <a:extLst>
                  <a:ext uri="{FF2B5EF4-FFF2-40B4-BE49-F238E27FC236}">
                    <a16:creationId xmlns:a16="http://schemas.microsoft.com/office/drawing/2014/main" id="{37AD0000-60C0-4142-B612-3C096C7BF310}"/>
                  </a:ext>
                </a:extLst>
              </p:cNvPr>
              <p:cNvCxnSpPr/>
              <p:nvPr/>
            </p:nvCxnSpPr>
            <p:spPr>
              <a:xfrm flipH="1">
                <a:off x="3734087" y="1581068"/>
                <a:ext cx="809610" cy="457114"/>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4B13F926-20BE-4C59-AD7A-9D842995E1C5}"/>
                  </a:ext>
                </a:extLst>
              </p:cNvPr>
              <p:cNvCxnSpPr/>
              <p:nvPr/>
            </p:nvCxnSpPr>
            <p:spPr>
              <a:xfrm>
                <a:off x="4543697" y="1581068"/>
                <a:ext cx="876283" cy="457114"/>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FA0686F4-A675-4D9A-97F7-A90525D1545C}"/>
                  </a:ext>
                </a:extLst>
              </p:cNvPr>
              <p:cNvCxnSpPr/>
              <p:nvPr/>
            </p:nvCxnSpPr>
            <p:spPr>
              <a:xfrm>
                <a:off x="4543697" y="1143000"/>
                <a:ext cx="1587" cy="438068"/>
              </a:xfrm>
              <a:prstGeom prst="line">
                <a:avLst/>
              </a:prstGeom>
              <a:ln w="50800"/>
            </p:spPr>
            <p:style>
              <a:lnRef idx="1">
                <a:schemeClr val="accent1"/>
              </a:lnRef>
              <a:fillRef idx="0">
                <a:schemeClr val="accent1"/>
              </a:fillRef>
              <a:effectRef idx="0">
                <a:schemeClr val="accent1"/>
              </a:effectRef>
              <a:fontRef idx="minor">
                <a:schemeClr val="tx1"/>
              </a:fontRef>
            </p:style>
          </p:cxnSp>
        </p:grpSp>
      </p:grpSp>
      <p:sp>
        <p:nvSpPr>
          <p:cNvPr id="27" name="Slide Number Placeholder 26">
            <a:extLst>
              <a:ext uri="{FF2B5EF4-FFF2-40B4-BE49-F238E27FC236}">
                <a16:creationId xmlns:a16="http://schemas.microsoft.com/office/drawing/2014/main" id="{F8E21826-4954-4589-BDFC-E548A4F078A9}"/>
              </a:ext>
            </a:extLst>
          </p:cNvPr>
          <p:cNvSpPr>
            <a:spLocks noGrp="1"/>
          </p:cNvSpPr>
          <p:nvPr>
            <p:ph type="sldNum" sz="quarter" idx="12"/>
          </p:nvPr>
        </p:nvSpPr>
        <p:spPr/>
        <p:txBody>
          <a:bodyPr rtlCol="0"/>
          <a:lstStyle/>
          <a:p>
            <a:pPr rtl="0"/>
            <a:fld id="{844A7B69-93E2-4D34-896D-EFDD7F03AB74}" type="slidenum">
              <a:rPr lang="en-US" smtClean="0"/>
              <a:t>64</a:t>
            </a:fld>
            <a:endParaRPr lang="en-US"/>
          </a:p>
        </p:txBody>
      </p:sp>
      <p:sp>
        <p:nvSpPr>
          <p:cNvPr id="28" name="Oval 27">
            <a:extLst>
              <a:ext uri="{FF2B5EF4-FFF2-40B4-BE49-F238E27FC236}">
                <a16:creationId xmlns:a16="http://schemas.microsoft.com/office/drawing/2014/main" id="{E641F221-E2D4-4BD6-B382-4ADA54A2D079}"/>
              </a:ext>
            </a:extLst>
          </p:cNvPr>
          <p:cNvSpPr/>
          <p:nvPr/>
        </p:nvSpPr>
        <p:spPr>
          <a:xfrm>
            <a:off x="5414184" y="5611773"/>
            <a:ext cx="1894114"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x-none"/>
              <a:t>Thiab/los sis </a:t>
            </a:r>
          </a:p>
          <a:p>
            <a:pPr algn="ctr" rtl="0"/>
            <a:r>
              <a:rPr lang="x-none"/>
              <a:t>SeniorCare!</a:t>
            </a:r>
          </a:p>
        </p:txBody>
      </p:sp>
      <p:cxnSp>
        <p:nvCxnSpPr>
          <p:cNvPr id="29" name="Straight Arrow Connector 28">
            <a:extLst>
              <a:ext uri="{FF2B5EF4-FFF2-40B4-BE49-F238E27FC236}">
                <a16:creationId xmlns:a16="http://schemas.microsoft.com/office/drawing/2014/main" id="{BEFD4B5C-0014-44E6-8C00-8284BA1DAE67}"/>
              </a:ext>
            </a:extLst>
          </p:cNvPr>
          <p:cNvCxnSpPr>
            <a:cxnSpLocks/>
          </p:cNvCxnSpPr>
          <p:nvPr/>
        </p:nvCxnSpPr>
        <p:spPr>
          <a:xfrm flipH="1" flipV="1">
            <a:off x="5615492" y="5251513"/>
            <a:ext cx="511702" cy="280882"/>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F4320DC7-7E97-4FA5-A80F-1329BED791AE}"/>
              </a:ext>
            </a:extLst>
          </p:cNvPr>
          <p:cNvCxnSpPr>
            <a:cxnSpLocks/>
          </p:cNvCxnSpPr>
          <p:nvPr/>
        </p:nvCxnSpPr>
        <p:spPr>
          <a:xfrm flipV="1">
            <a:off x="6486861" y="5235925"/>
            <a:ext cx="451480" cy="296471"/>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84151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par>
                                <p:cTn id="8" presetID="22" presetClass="entr" presetSubtype="4" fill="hold"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down)">
                                      <p:cBhvr>
                                        <p:cTn id="10" dur="500"/>
                                        <p:tgtEl>
                                          <p:spTgt spid="29"/>
                                        </p:tgtEl>
                                      </p:cBhvr>
                                    </p:animEffect>
                                  </p:childTnLst>
                                </p:cTn>
                              </p:par>
                              <p:par>
                                <p:cTn id="11" presetID="22" presetClass="entr" presetSubtype="4" fill="hold" nodeType="with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wipe(down)">
                                      <p:cBhvr>
                                        <p:cTn id="13"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53184AAD-3166-402F-847D-135E787639D0}"/>
              </a:ext>
            </a:extLst>
          </p:cNvPr>
          <p:cNvSpPr>
            <a:spLocks noGrp="1"/>
          </p:cNvSpPr>
          <p:nvPr>
            <p:ph type="sldNum" sz="quarter" idx="12"/>
          </p:nvPr>
        </p:nvSpPr>
        <p:spPr/>
        <p:txBody>
          <a:bodyPr rtlCol="0"/>
          <a:lstStyle/>
          <a:p>
            <a:pPr rtl="0"/>
            <a:fld id="{844A7B69-93E2-4D34-896D-EFDD7F03AB74}" type="slidenum">
              <a:rPr lang="en-US" smtClean="0"/>
              <a:t>65</a:t>
            </a:fld>
            <a:endParaRPr lang="en-US"/>
          </a:p>
        </p:txBody>
      </p:sp>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rtl="0"/>
            <a:endParaRPr lang="en-US" sz="1400" dirty="0">
              <a:solidFill>
                <a:schemeClr val="bg1"/>
              </a:solidFill>
              <a:latin typeface="Arial" panose="020B0604020202020204" pitchFamily="34" charset="0"/>
              <a:cs typeface="Arial" panose="020B0604020202020204" pitchFamily="34" charset="0"/>
            </a:endParaRPr>
          </a:p>
          <a:p>
            <a:pPr algn="ctr" rtl="0"/>
            <a:r>
              <a:rPr lang="x-none" sz="4000">
                <a:solidFill>
                  <a:schemeClr val="bg1"/>
                </a:solidFill>
                <a:latin typeface="Arial" panose="020B0604020202020204" pitchFamily="34" charset="0"/>
                <a:cs typeface="Arial" panose="020B0604020202020204" pitchFamily="34" charset="0"/>
              </a:rPr>
              <a:t>Medicare Part D</a:t>
            </a:r>
          </a:p>
          <a:p>
            <a:pPr algn="ctr" rtl="0"/>
            <a:endParaRPr lang="en-US" sz="1200" dirty="0">
              <a:solidFill>
                <a:schemeClr val="bg1"/>
              </a:solidFill>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D740BF32-EF9A-4DA2-8CDB-1C11303044BB}"/>
              </a:ext>
            </a:extLst>
          </p:cNvPr>
          <p:cNvSpPr/>
          <p:nvPr/>
        </p:nvSpPr>
        <p:spPr>
          <a:xfrm>
            <a:off x="2039041" y="1212190"/>
            <a:ext cx="9848159" cy="4375557"/>
          </a:xfrm>
          <a:prstGeom prst="rect">
            <a:avLst/>
          </a:prstGeom>
        </p:spPr>
        <p:txBody>
          <a:bodyPr wrap="square" rtlCol="0">
            <a:spAutoFit/>
          </a:bodyPr>
          <a:lstStyle/>
          <a:p>
            <a:pPr marL="219065" indent="-219065" defTabSz="514324" rtl="0">
              <a:spcBef>
                <a:spcPts val="1200"/>
              </a:spcBef>
              <a:buFont typeface="Wingdings" panose="05000000000000000000" pitchFamily="2" charset="2"/>
              <a:buChar char="§"/>
            </a:pPr>
            <a:r>
              <a:rPr lang="x-none" sz="2800" dirty="0">
                <a:solidFill>
                  <a:prstClr val="black"/>
                </a:solidFill>
              </a:rPr>
              <a:t>txhawm rau kom tau txais kev pab them nqi raws Part D, koj yuav tsum teev npe nkag rau hauv Txoj Phiaj Xwm Part D.</a:t>
            </a:r>
          </a:p>
          <a:p>
            <a:pPr marL="219065" indent="-219065" defTabSz="514324" rtl="0">
              <a:spcBef>
                <a:spcPts val="1200"/>
              </a:spcBef>
              <a:buFont typeface="Wingdings" panose="05000000000000000000" pitchFamily="2" charset="2"/>
              <a:buChar char="§"/>
            </a:pPr>
            <a:r>
              <a:rPr lang="x-none" sz="2800" dirty="0">
                <a:solidFill>
                  <a:prstClr val="black"/>
                </a:solidFill>
              </a:rPr>
              <a:t>Them nqi rau cov tshuaj uas muaj ntawv yuav tshuaj.</a:t>
            </a:r>
          </a:p>
          <a:p>
            <a:pPr marL="219065" indent="-219065" defTabSz="514324" rtl="0">
              <a:spcBef>
                <a:spcPts val="1200"/>
              </a:spcBef>
              <a:buFont typeface="Wingdings" panose="05000000000000000000" pitchFamily="2" charset="2"/>
              <a:buChar char="§"/>
            </a:pPr>
            <a:r>
              <a:rPr lang="x-none" sz="2800" dirty="0">
                <a:solidFill>
                  <a:prstClr val="black"/>
                </a:solidFill>
              </a:rPr>
              <a:t>Khiav dej num los ntawm cov tuam txhab ntiag tug uas muaj ntawv cog lus nrog Medicare.</a:t>
            </a:r>
          </a:p>
          <a:p>
            <a:pPr marL="219065" indent="-219065" defTabSz="514324" rtl="0">
              <a:spcBef>
                <a:spcPts val="1200"/>
              </a:spcBef>
              <a:buFont typeface="Wingdings" panose="05000000000000000000" pitchFamily="2" charset="2"/>
              <a:buChar char="§"/>
            </a:pPr>
            <a:r>
              <a:rPr lang="x-none" sz="2800" dirty="0">
                <a:solidFill>
                  <a:prstClr val="black"/>
                </a:solidFill>
              </a:rPr>
              <a:t>Cov Phiaj Xwm Part D yog muab dhau los ntawm:</a:t>
            </a:r>
          </a:p>
          <a:p>
            <a:pPr marL="591728" lvl="1" indent="-342900" defTabSz="514324" rtl="0">
              <a:spcBef>
                <a:spcPts val="451"/>
              </a:spcBef>
              <a:buFont typeface="Wingdings" panose="05000000000000000000" pitchFamily="2" charset="2"/>
              <a:buChar char="§"/>
            </a:pPr>
            <a:r>
              <a:rPr lang="x-none" sz="2400" dirty="0"/>
              <a:t>Medicare Prescription Drug Plans (PDPs) uas ua hauj lwm nrog Original Medicare.</a:t>
            </a:r>
          </a:p>
          <a:p>
            <a:pPr marL="591728" lvl="1" indent="-342900" defTabSz="514324" rtl="0">
              <a:spcBef>
                <a:spcPts val="451"/>
              </a:spcBef>
              <a:spcAft>
                <a:spcPts val="1200"/>
              </a:spcAft>
              <a:buFont typeface="Wingdings" panose="05000000000000000000" pitchFamily="2" charset="2"/>
              <a:buChar char="§"/>
            </a:pPr>
            <a:r>
              <a:rPr lang="x-none" sz="2400" dirty="0"/>
              <a:t>Medicare Advantage Prescription Drug Plans (MA-PDs).</a:t>
            </a:r>
          </a:p>
        </p:txBody>
      </p:sp>
      <p:grpSp>
        <p:nvGrpSpPr>
          <p:cNvPr id="10" name="Group 9" title="art">
            <a:extLst>
              <a:ext uri="{FF2B5EF4-FFF2-40B4-BE49-F238E27FC236}">
                <a16:creationId xmlns:a16="http://schemas.microsoft.com/office/drawing/2014/main" id="{5418CEA3-B397-41F0-ABE2-20B0B9CC59D2}"/>
              </a:ext>
            </a:extLst>
          </p:cNvPr>
          <p:cNvGrpSpPr/>
          <p:nvPr/>
        </p:nvGrpSpPr>
        <p:grpSpPr>
          <a:xfrm>
            <a:off x="572738" y="1891517"/>
            <a:ext cx="1466303" cy="2488537"/>
            <a:chOff x="7108784" y="1808184"/>
            <a:chExt cx="1909568" cy="2526290"/>
          </a:xfrm>
        </p:grpSpPr>
        <p:pic>
          <p:nvPicPr>
            <p:cNvPr id="11" name="Picture 10" title="Part D icon">
              <a:extLst>
                <a:ext uri="{FF2B5EF4-FFF2-40B4-BE49-F238E27FC236}">
                  <a16:creationId xmlns:a16="http://schemas.microsoft.com/office/drawing/2014/main" id="{4DC7BC17-7E8E-4253-B8F2-CCD8175247D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14053" y="1808184"/>
              <a:ext cx="978942" cy="676778"/>
            </a:xfrm>
            <a:prstGeom prst="rect">
              <a:avLst/>
            </a:prstGeom>
          </p:spPr>
        </p:pic>
        <p:sp>
          <p:nvSpPr>
            <p:cNvPr id="12" name="TextBox 11" title="Part D Icon">
              <a:extLst>
                <a:ext uri="{FF2B5EF4-FFF2-40B4-BE49-F238E27FC236}">
                  <a16:creationId xmlns:a16="http://schemas.microsoft.com/office/drawing/2014/main" id="{1795D140-EFE6-4695-B113-A1FC52518835}"/>
                </a:ext>
              </a:extLst>
            </p:cNvPr>
            <p:cNvSpPr txBox="1"/>
            <p:nvPr/>
          </p:nvSpPr>
          <p:spPr>
            <a:xfrm>
              <a:off x="7108784" y="2678512"/>
              <a:ext cx="1909568" cy="1655962"/>
            </a:xfrm>
            <a:prstGeom prst="rect">
              <a:avLst/>
            </a:prstGeom>
            <a:noFill/>
          </p:spPr>
          <p:txBody>
            <a:bodyPr wrap="square" rtlCol="0">
              <a:spAutoFit/>
            </a:bodyPr>
            <a:lstStyle/>
            <a:p>
              <a:pPr algn="ctr" rtl="0"/>
              <a:r>
                <a:rPr lang="x-none" sz="2000" b="1">
                  <a:solidFill>
                    <a:schemeClr val="tx2"/>
                  </a:solidFill>
                </a:rPr>
                <a:t>Part D</a:t>
              </a:r>
            </a:p>
            <a:p>
              <a:pPr algn="ctr" rtl="0"/>
              <a:r>
                <a:rPr lang="x-none" sz="2000">
                  <a:solidFill>
                    <a:schemeClr val="tx2"/>
                  </a:solidFill>
                </a:rPr>
                <a:t>Medicare qhov kev pab them nqi tshuaj uas muaj ntawv yuav tshuaj</a:t>
              </a:r>
            </a:p>
          </p:txBody>
        </p:sp>
      </p:grpSp>
      <p:sp>
        <p:nvSpPr>
          <p:cNvPr id="13" name="TextBox 12">
            <a:extLst>
              <a:ext uri="{FF2B5EF4-FFF2-40B4-BE49-F238E27FC236}">
                <a16:creationId xmlns:a16="http://schemas.microsoft.com/office/drawing/2014/main" id="{CA0EBE9D-89CA-437F-A4C0-B83D1F6A2A4F}"/>
              </a:ext>
            </a:extLst>
          </p:cNvPr>
          <p:cNvSpPr txBox="1"/>
          <p:nvPr/>
        </p:nvSpPr>
        <p:spPr>
          <a:xfrm>
            <a:off x="2815364" y="5707915"/>
            <a:ext cx="7700235" cy="1200329"/>
          </a:xfrm>
          <a:prstGeom prst="rect">
            <a:avLst/>
          </a:prstGeom>
          <a:solidFill>
            <a:schemeClr val="accent1">
              <a:lumMod val="20000"/>
              <a:lumOff val="80000"/>
            </a:schemeClr>
          </a:solidFill>
          <a:ln>
            <a:solidFill>
              <a:schemeClr val="accent1">
                <a:lumMod val="50000"/>
              </a:schemeClr>
            </a:solidFill>
          </a:ln>
        </p:spPr>
        <p:txBody>
          <a:bodyPr wrap="square" rtlCol="0">
            <a:spAutoFit/>
          </a:bodyPr>
          <a:lstStyle/>
          <a:p>
            <a:pPr algn="ctr" rtl="0">
              <a:defRPr/>
            </a:pPr>
            <a:r>
              <a:rPr lang="x-none" sz="2400" dirty="0">
                <a:cs typeface="Arial" panose="020B0604020202020204" pitchFamily="34" charset="0"/>
              </a:rPr>
              <a:t>Koj tuaj yeem sib piv cov phiaj xwm thiab teev npe nkag rau ib txoj phiaj xwm ntawm Plan Finder ntawm </a:t>
            </a:r>
            <a:r>
              <a:rPr lang="x-none" sz="2400" b="1" dirty="0">
                <a:solidFill>
                  <a:srgbClr val="000000"/>
                </a:solidFill>
                <a:cs typeface="Arial" panose="020B0604020202020204" pitchFamily="34" charset="0"/>
                <a:hlinkClick r:id="rId4"/>
              </a:rPr>
              <a:t>www.medicare.gov</a:t>
            </a:r>
            <a:endParaRPr lang="en-US" altLang="en-US" sz="2400" b="1" dirty="0">
              <a:solidFill>
                <a:srgbClr val="000000"/>
              </a:solidFill>
              <a:cs typeface="Arial" panose="020B0604020202020204" pitchFamily="34" charset="0"/>
            </a:endParaRPr>
          </a:p>
        </p:txBody>
      </p:sp>
    </p:spTree>
    <p:extLst>
      <p:ext uri="{BB962C8B-B14F-4D97-AF65-F5344CB8AC3E}">
        <p14:creationId xmlns:p14="http://schemas.microsoft.com/office/powerpoint/2010/main" val="109238123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rtl="0"/>
            <a:endParaRPr lang="en-US" sz="1400" dirty="0">
              <a:solidFill>
                <a:schemeClr val="bg1"/>
              </a:solidFill>
              <a:latin typeface="Arial" panose="020B0604020202020204" pitchFamily="34" charset="0"/>
              <a:cs typeface="Arial" panose="020B0604020202020204" pitchFamily="34" charset="0"/>
            </a:endParaRPr>
          </a:p>
          <a:p>
            <a:pPr algn="ctr" rtl="0"/>
            <a:r>
              <a:rPr lang="x-none" sz="4000">
                <a:solidFill>
                  <a:schemeClr val="bg1"/>
                </a:solidFill>
                <a:latin typeface="Arial" panose="020B0604020202020204" pitchFamily="34" charset="0"/>
                <a:cs typeface="Arial" panose="020B0604020202020204" pitchFamily="34" charset="0"/>
              </a:rPr>
              <a:t>Medicare Part D</a:t>
            </a:r>
          </a:p>
          <a:p>
            <a:pPr algn="ctr" rtl="0"/>
            <a:endParaRPr lang="en-US" sz="1200" dirty="0">
              <a:solidFill>
                <a:schemeClr val="bg1"/>
              </a:solidFill>
              <a:latin typeface="Arial" panose="020B0604020202020204" pitchFamily="34" charset="0"/>
              <a:cs typeface="Arial" panose="020B0604020202020204" pitchFamily="34" charset="0"/>
            </a:endParaRPr>
          </a:p>
        </p:txBody>
      </p:sp>
      <p:pic>
        <p:nvPicPr>
          <p:cNvPr id="8" name="Picture 7" title="Part D icon">
            <a:extLst>
              <a:ext uri="{FF2B5EF4-FFF2-40B4-BE49-F238E27FC236}">
                <a16:creationId xmlns:a16="http://schemas.microsoft.com/office/drawing/2014/main" id="{761CD212-A8E7-43A7-ABDE-17E2B152D12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65171" y="1212575"/>
            <a:ext cx="659367" cy="584775"/>
          </a:xfrm>
          <a:prstGeom prst="rect">
            <a:avLst/>
          </a:prstGeom>
        </p:spPr>
      </p:pic>
      <p:sp>
        <p:nvSpPr>
          <p:cNvPr id="2" name="Rectangle 1">
            <a:extLst>
              <a:ext uri="{FF2B5EF4-FFF2-40B4-BE49-F238E27FC236}">
                <a16:creationId xmlns:a16="http://schemas.microsoft.com/office/drawing/2014/main" id="{D740BF32-EF9A-4DA2-8CDB-1C11303044BB}"/>
              </a:ext>
            </a:extLst>
          </p:cNvPr>
          <p:cNvSpPr/>
          <p:nvPr/>
        </p:nvSpPr>
        <p:spPr>
          <a:xfrm>
            <a:off x="1391536" y="1212575"/>
            <a:ext cx="8587168" cy="584775"/>
          </a:xfrm>
          <a:prstGeom prst="rect">
            <a:avLst/>
          </a:prstGeom>
        </p:spPr>
        <p:txBody>
          <a:bodyPr wrap="square" rtlCol="0">
            <a:spAutoFit/>
          </a:bodyPr>
          <a:lstStyle/>
          <a:p>
            <a:pPr defTabSz="514324" rtl="0">
              <a:spcBef>
                <a:spcPts val="451"/>
              </a:spcBef>
              <a:spcAft>
                <a:spcPts val="1800"/>
              </a:spcAft>
            </a:pPr>
            <a:r>
              <a:rPr lang="x-none" sz="3200" b="1">
                <a:solidFill>
                  <a:prstClr val="black"/>
                </a:solidFill>
                <a:latin typeface="Arial" panose="020B0604020202020204" pitchFamily="34" charset="0"/>
                <a:cs typeface="Arial" panose="020B0604020202020204" pitchFamily="34" charset="0"/>
              </a:rPr>
              <a:t>Cov Zim Txwv Kev Teev Npe</a:t>
            </a:r>
            <a:endParaRPr lang="en-US" sz="3200" dirty="0">
              <a:solidFill>
                <a:prstClr val="black"/>
              </a:solidFill>
              <a:latin typeface="Arial" panose="020B0604020202020204" pitchFamily="34" charset="0"/>
              <a:cs typeface="Arial" panose="020B0604020202020204" pitchFamily="34" charset="0"/>
            </a:endParaRPr>
          </a:p>
        </p:txBody>
      </p:sp>
      <p:sp>
        <p:nvSpPr>
          <p:cNvPr id="10" name="Slide Number Placeholder 9">
            <a:extLst>
              <a:ext uri="{FF2B5EF4-FFF2-40B4-BE49-F238E27FC236}">
                <a16:creationId xmlns:a16="http://schemas.microsoft.com/office/drawing/2014/main" id="{D6633D04-FEBA-438E-B6C0-4C3095812688}"/>
              </a:ext>
            </a:extLst>
          </p:cNvPr>
          <p:cNvSpPr>
            <a:spLocks noGrp="1"/>
          </p:cNvSpPr>
          <p:nvPr>
            <p:ph type="sldNum" sz="quarter" idx="12"/>
          </p:nvPr>
        </p:nvSpPr>
        <p:spPr>
          <a:xfrm>
            <a:off x="8035413" y="6385847"/>
            <a:ext cx="2743200" cy="365125"/>
          </a:xfrm>
        </p:spPr>
        <p:txBody>
          <a:bodyPr rtlCol="0"/>
          <a:lstStyle/>
          <a:p>
            <a:pPr rtl="0"/>
            <a:fld id="{844A7B69-93E2-4D34-896D-EFDD7F03AB74}" type="slidenum">
              <a:rPr lang="en-US" smtClean="0"/>
              <a:t>66</a:t>
            </a:fld>
            <a:endParaRPr lang="en-US"/>
          </a:p>
        </p:txBody>
      </p:sp>
      <p:graphicFrame>
        <p:nvGraphicFramePr>
          <p:cNvPr id="3" name="Diagram 2">
            <a:extLst>
              <a:ext uri="{FF2B5EF4-FFF2-40B4-BE49-F238E27FC236}">
                <a16:creationId xmlns:a16="http://schemas.microsoft.com/office/drawing/2014/main" id="{EF95344B-64B5-498E-B2A8-E3F00BA36E45}"/>
              </a:ext>
            </a:extLst>
          </p:cNvPr>
          <p:cNvGraphicFramePr/>
          <p:nvPr>
            <p:extLst>
              <p:ext uri="{D42A27DB-BD31-4B8C-83A1-F6EECF244321}">
                <p14:modId xmlns:p14="http://schemas.microsoft.com/office/powerpoint/2010/main" val="3201768872"/>
              </p:ext>
            </p:extLst>
          </p:nvPr>
        </p:nvGraphicFramePr>
        <p:xfrm>
          <a:off x="404447" y="1797350"/>
          <a:ext cx="11787554" cy="495362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25358672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rtl="0"/>
            <a:endParaRPr lang="en-US" sz="1400" dirty="0">
              <a:solidFill>
                <a:schemeClr val="bg1"/>
              </a:solidFill>
              <a:latin typeface="Arial" panose="020B0604020202020204" pitchFamily="34" charset="0"/>
              <a:cs typeface="Arial" panose="020B0604020202020204" pitchFamily="34" charset="0"/>
            </a:endParaRPr>
          </a:p>
          <a:p>
            <a:pPr algn="ctr" rtl="0"/>
            <a:r>
              <a:rPr lang="x-none" sz="4000">
                <a:solidFill>
                  <a:schemeClr val="bg1"/>
                </a:solidFill>
                <a:latin typeface="Arial" panose="020B0604020202020204" pitchFamily="34" charset="0"/>
                <a:cs typeface="Arial" panose="020B0604020202020204" pitchFamily="34" charset="0"/>
              </a:rPr>
              <a:t>Medicare Part D – Cov Nqi </a:t>
            </a:r>
          </a:p>
          <a:p>
            <a:pPr algn="ctr" rtl="0"/>
            <a:endParaRPr lang="en-US" sz="1200" dirty="0">
              <a:solidFill>
                <a:schemeClr val="bg1"/>
              </a:solidFill>
              <a:latin typeface="Arial" panose="020B0604020202020204" pitchFamily="34" charset="0"/>
              <a:cs typeface="Arial" panose="020B0604020202020204" pitchFamily="34" charset="0"/>
            </a:endParaRPr>
          </a:p>
        </p:txBody>
      </p:sp>
      <p:grpSp>
        <p:nvGrpSpPr>
          <p:cNvPr id="10" name="Group 9" title="art">
            <a:extLst>
              <a:ext uri="{FF2B5EF4-FFF2-40B4-BE49-F238E27FC236}">
                <a16:creationId xmlns:a16="http://schemas.microsoft.com/office/drawing/2014/main" id="{89FB1AA2-6AE9-4838-B729-977A13465547}"/>
              </a:ext>
            </a:extLst>
          </p:cNvPr>
          <p:cNvGrpSpPr/>
          <p:nvPr/>
        </p:nvGrpSpPr>
        <p:grpSpPr>
          <a:xfrm>
            <a:off x="785879" y="1403590"/>
            <a:ext cx="2224090" cy="2488537"/>
            <a:chOff x="7108784" y="1808184"/>
            <a:chExt cx="2625576" cy="2526290"/>
          </a:xfrm>
        </p:grpSpPr>
        <p:pic>
          <p:nvPicPr>
            <p:cNvPr id="11" name="Picture 10" title="Part D icon">
              <a:extLst>
                <a:ext uri="{FF2B5EF4-FFF2-40B4-BE49-F238E27FC236}">
                  <a16:creationId xmlns:a16="http://schemas.microsoft.com/office/drawing/2014/main" id="{1CAD888A-7881-4C8E-9914-7F2E0035CE7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14053" y="1808184"/>
              <a:ext cx="978942" cy="676778"/>
            </a:xfrm>
            <a:prstGeom prst="rect">
              <a:avLst/>
            </a:prstGeom>
          </p:spPr>
        </p:pic>
        <p:sp>
          <p:nvSpPr>
            <p:cNvPr id="12" name="TextBox 11" title="Part D Icon">
              <a:extLst>
                <a:ext uri="{FF2B5EF4-FFF2-40B4-BE49-F238E27FC236}">
                  <a16:creationId xmlns:a16="http://schemas.microsoft.com/office/drawing/2014/main" id="{B1DD98AD-401B-4B12-9C0B-8B93F6D747E3}"/>
                </a:ext>
              </a:extLst>
            </p:cNvPr>
            <p:cNvSpPr txBox="1"/>
            <p:nvPr/>
          </p:nvSpPr>
          <p:spPr>
            <a:xfrm>
              <a:off x="7108784" y="2678512"/>
              <a:ext cx="2625576" cy="1655962"/>
            </a:xfrm>
            <a:prstGeom prst="rect">
              <a:avLst/>
            </a:prstGeom>
            <a:noFill/>
          </p:spPr>
          <p:txBody>
            <a:bodyPr wrap="square" rtlCol="0">
              <a:spAutoFit/>
            </a:bodyPr>
            <a:lstStyle/>
            <a:p>
              <a:pPr algn="ctr" rtl="0"/>
              <a:r>
                <a:rPr lang="x-none" sz="2000" b="1" dirty="0">
                  <a:solidFill>
                    <a:schemeClr val="tx2"/>
                  </a:solidFill>
                </a:rPr>
                <a:t>Part D</a:t>
              </a:r>
            </a:p>
            <a:p>
              <a:pPr algn="ctr" rtl="0"/>
              <a:r>
                <a:rPr lang="x-none" sz="2000" dirty="0">
                  <a:solidFill>
                    <a:schemeClr val="tx2"/>
                  </a:solidFill>
                </a:rPr>
                <a:t>Medicare qhov kev pab them nqi tshuaj uas muaj ntawv yuav tshuaj</a:t>
              </a:r>
            </a:p>
          </p:txBody>
        </p:sp>
      </p:grpSp>
      <p:sp>
        <p:nvSpPr>
          <p:cNvPr id="7" name="Slide Number Placeholder 6">
            <a:extLst>
              <a:ext uri="{FF2B5EF4-FFF2-40B4-BE49-F238E27FC236}">
                <a16:creationId xmlns:a16="http://schemas.microsoft.com/office/drawing/2014/main" id="{47B96D34-B429-4D97-A599-6B02A096C1B5}"/>
              </a:ext>
            </a:extLst>
          </p:cNvPr>
          <p:cNvSpPr>
            <a:spLocks noGrp="1"/>
          </p:cNvSpPr>
          <p:nvPr>
            <p:ph type="sldNum" sz="quarter" idx="12"/>
          </p:nvPr>
        </p:nvSpPr>
        <p:spPr/>
        <p:txBody>
          <a:bodyPr rtlCol="0"/>
          <a:lstStyle/>
          <a:p>
            <a:pPr rtl="0"/>
            <a:fld id="{844A7B69-93E2-4D34-896D-EFDD7F03AB74}" type="slidenum">
              <a:rPr lang="en-US" smtClean="0"/>
              <a:t>67</a:t>
            </a:fld>
            <a:endParaRPr lang="en-US"/>
          </a:p>
        </p:txBody>
      </p:sp>
      <p:sp>
        <p:nvSpPr>
          <p:cNvPr id="9" name="Rectangle 8">
            <a:extLst>
              <a:ext uri="{FF2B5EF4-FFF2-40B4-BE49-F238E27FC236}">
                <a16:creationId xmlns:a16="http://schemas.microsoft.com/office/drawing/2014/main" id="{D49BCBE8-A79F-4771-90B6-A37C2DDED4AF}"/>
              </a:ext>
            </a:extLst>
          </p:cNvPr>
          <p:cNvSpPr/>
          <p:nvPr/>
        </p:nvSpPr>
        <p:spPr>
          <a:xfrm>
            <a:off x="3009968" y="1183356"/>
            <a:ext cx="9182032" cy="5784019"/>
          </a:xfrm>
          <a:prstGeom prst="rect">
            <a:avLst/>
          </a:prstGeom>
        </p:spPr>
        <p:txBody>
          <a:bodyPr wrap="square" rtlCol="0">
            <a:spAutoFit/>
          </a:bodyPr>
          <a:lstStyle/>
          <a:p>
            <a:pPr lvl="1" rtl="0">
              <a:lnSpc>
                <a:spcPct val="80000"/>
              </a:lnSpc>
              <a:spcAft>
                <a:spcPts val="1200"/>
              </a:spcAft>
            </a:pPr>
            <a:r>
              <a:rPr lang="x-none" sz="2300" b="1" dirty="0">
                <a:latin typeface="Arial" panose="020B0604020202020204" pitchFamily="34" charset="0"/>
                <a:cs typeface="Arial" panose="020B0604020202020204" pitchFamily="34" charset="0"/>
              </a:rPr>
              <a:t>Cov nqi tuav pov hwm, cov nqi uas yuav tsum tau xub them kom txwm ua ntej, thiab qhov nqi sib koom tuav pov hwm</a:t>
            </a:r>
          </a:p>
          <a:p>
            <a:pPr marL="1257300" lvl="2" indent="-342900" rtl="0">
              <a:lnSpc>
                <a:spcPct val="80000"/>
              </a:lnSpc>
              <a:spcAft>
                <a:spcPts val="1200"/>
              </a:spcAft>
              <a:buFont typeface="Wingdings" panose="05000000000000000000" pitchFamily="2" charset="2"/>
              <a:buChar char="§"/>
            </a:pPr>
            <a:r>
              <a:rPr lang="x-none" sz="2300" b="1" dirty="0">
                <a:cs typeface="Arial" charset="0"/>
              </a:rPr>
              <a:t>Cov nqi sib txawv mus raws txoj phiaj xwm thiab hloov pauv txhua xyoo</a:t>
            </a:r>
            <a:r>
              <a:rPr lang="x-none" sz="2300" dirty="0">
                <a:cs typeface="Arial" charset="0"/>
              </a:rPr>
              <a:t>.</a:t>
            </a:r>
          </a:p>
          <a:p>
            <a:pPr marL="1257300" lvl="2" indent="-342900" rtl="0">
              <a:lnSpc>
                <a:spcPct val="80000"/>
              </a:lnSpc>
              <a:spcAft>
                <a:spcPts val="3000"/>
              </a:spcAft>
              <a:buFont typeface="Wingdings" panose="05000000000000000000" pitchFamily="2" charset="2"/>
              <a:buChar char="§"/>
            </a:pPr>
            <a:r>
              <a:rPr lang="x-none" sz="2300" dirty="0">
                <a:cs typeface="Arial" charset="0"/>
              </a:rPr>
              <a:t>Cov nqi sib koom them thiab cov nqi sib koom tuav pov hwm yuav sib txawv mus raws cov tshuaj, mus raws txoj phiaj xwm, mus raws lub khw muag tshuaj.  </a:t>
            </a:r>
          </a:p>
          <a:p>
            <a:pPr lvl="1" rtl="0">
              <a:lnSpc>
                <a:spcPct val="80000"/>
              </a:lnSpc>
              <a:spcAft>
                <a:spcPts val="1200"/>
              </a:spcAft>
            </a:pPr>
            <a:r>
              <a:rPr lang="x-none" sz="2300" b="1" dirty="0">
                <a:latin typeface="Arial" panose="020B0604020202020204" pitchFamily="34" charset="0"/>
                <a:cs typeface="Arial" panose="020B0604020202020204" pitchFamily="34" charset="0"/>
              </a:rPr>
              <a:t>Cov Nyiaj Hloov Kho Txhua Hlis Uas Cuam Tshuam Txog Qhov Nyiaj Khwv Tau Los (IRMAA)</a:t>
            </a:r>
          </a:p>
          <a:p>
            <a:pPr lvl="2" rtl="0">
              <a:lnSpc>
                <a:spcPct val="80000"/>
              </a:lnSpc>
              <a:spcAft>
                <a:spcPts val="1200"/>
              </a:spcAft>
            </a:pPr>
            <a:r>
              <a:rPr lang="x-none" sz="2300" b="1" dirty="0">
                <a:cs typeface="Arial" charset="0"/>
              </a:rPr>
              <a:t>Cov neeg uas khwv tau nyiaj ntau dua yuav tau them cov nqi tuav pov hwm hauv Part D siab dua. </a:t>
            </a:r>
          </a:p>
          <a:p>
            <a:pPr lvl="2" rtl="0">
              <a:lnSpc>
                <a:spcPct val="80000"/>
              </a:lnSpc>
              <a:spcAft>
                <a:spcPts val="1200"/>
              </a:spcAft>
            </a:pPr>
            <a:r>
              <a:rPr lang="x-none" sz="2300" dirty="0">
                <a:cs typeface="Arial" charset="0"/>
              </a:rPr>
              <a:t>Cov nyiaj no yog saib raws lawv cov ntaub ntawv ua se nyob rau ob xyoos ua ntej. </a:t>
            </a:r>
            <a:br>
              <a:rPr lang="en-US" altLang="en-US" sz="2300" dirty="0">
                <a:cs typeface="Arial" charset="0"/>
              </a:rPr>
            </a:br>
            <a:r>
              <a:rPr lang="x-none" sz="2300" dirty="0">
                <a:cs typeface="Arial" charset="0"/>
              </a:rPr>
              <a:t>(piv txwv li, cov nyiaj xyoo 2023 yog saib raws li cov ntaub ntawv ua se xyoo 2021.)</a:t>
            </a:r>
          </a:p>
          <a:p>
            <a:pPr lvl="1" rtl="0">
              <a:lnSpc>
                <a:spcPct val="80000"/>
              </a:lnSpc>
            </a:pPr>
            <a:endParaRPr lang="en-US" altLang="en-US" sz="2300" dirty="0">
              <a:cs typeface="Arial" charset="0"/>
            </a:endParaRPr>
          </a:p>
        </p:txBody>
      </p:sp>
      <p:sp>
        <p:nvSpPr>
          <p:cNvPr id="8" name="Rectangle: Rounded Corners 7">
            <a:extLst>
              <a:ext uri="{FF2B5EF4-FFF2-40B4-BE49-F238E27FC236}">
                <a16:creationId xmlns:a16="http://schemas.microsoft.com/office/drawing/2014/main" id="{C6408F1F-3AE2-4534-B886-1F8CB4F2EF25}"/>
              </a:ext>
            </a:extLst>
          </p:cNvPr>
          <p:cNvSpPr/>
          <p:nvPr/>
        </p:nvSpPr>
        <p:spPr>
          <a:xfrm>
            <a:off x="309230" y="4187721"/>
            <a:ext cx="2743200" cy="2168629"/>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t>Cov nqi yuav hloov pauv txhua xyoo. </a:t>
            </a:r>
            <a:br>
              <a:rPr lang="en-US" sz="2400" dirty="0"/>
            </a:br>
            <a:r>
              <a:rPr lang="x-none" sz="2400" b="1"/>
              <a:t>Saib cov nqi tam sim no ntawm </a:t>
            </a:r>
            <a:r>
              <a:rPr lang="x-none" sz="2400" b="1">
                <a:solidFill>
                  <a:schemeClr val="bg1"/>
                </a:solidFill>
                <a:hlinkClick r:id="rId4">
                  <a:extLst>
                    <a:ext uri="{A12FA001-AC4F-418D-AE19-62706E023703}">
                      <ahyp:hlinkClr xmlns:ahyp="http://schemas.microsoft.com/office/drawing/2018/hyperlinkcolor" val="tx"/>
                    </a:ext>
                  </a:extLst>
                </a:hlinkClick>
              </a:rPr>
              <a:t>medicare.gov</a:t>
            </a:r>
            <a:r>
              <a:t>.</a:t>
            </a:r>
          </a:p>
        </p:txBody>
      </p:sp>
    </p:spTree>
    <p:extLst>
      <p:ext uri="{BB962C8B-B14F-4D97-AF65-F5344CB8AC3E}">
        <p14:creationId xmlns:p14="http://schemas.microsoft.com/office/powerpoint/2010/main" val="186746457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53184AAD-3166-402F-847D-135E787639D0}"/>
              </a:ext>
            </a:extLst>
          </p:cNvPr>
          <p:cNvSpPr>
            <a:spLocks noGrp="1"/>
          </p:cNvSpPr>
          <p:nvPr>
            <p:ph type="sldNum" sz="quarter" idx="12"/>
          </p:nvPr>
        </p:nvSpPr>
        <p:spPr/>
        <p:txBody>
          <a:bodyPr rtlCol="0"/>
          <a:lstStyle/>
          <a:p>
            <a:pPr rtl="0"/>
            <a:fld id="{844A7B69-93E2-4D34-896D-EFDD7F03AB74}" type="slidenum">
              <a:rPr lang="en-US" smtClean="0"/>
              <a:t>68</a:t>
            </a:fld>
            <a:endParaRPr lang="en-US"/>
          </a:p>
        </p:txBody>
      </p:sp>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rtl="0"/>
            <a:endParaRPr lang="en-US" sz="1400" dirty="0">
              <a:solidFill>
                <a:schemeClr val="bg1"/>
              </a:solidFill>
              <a:latin typeface="Arial" panose="020B0604020202020204" pitchFamily="34" charset="0"/>
              <a:cs typeface="Arial" panose="020B0604020202020204" pitchFamily="34" charset="0"/>
            </a:endParaRPr>
          </a:p>
          <a:p>
            <a:pPr algn="ctr" rtl="0"/>
            <a:r>
              <a:rPr lang="x-none" sz="4000">
                <a:solidFill>
                  <a:schemeClr val="bg1"/>
                </a:solidFill>
                <a:latin typeface="Arial" panose="020B0604020202020204" pitchFamily="34" charset="0"/>
                <a:cs typeface="Arial" panose="020B0604020202020204" pitchFamily="34" charset="0"/>
              </a:rPr>
              <a:t>Medicare Part D – Cov Nqi </a:t>
            </a:r>
          </a:p>
          <a:p>
            <a:pPr algn="ctr" rtl="0"/>
            <a:endParaRPr lang="en-US" sz="1200" dirty="0">
              <a:solidFill>
                <a:schemeClr val="bg1"/>
              </a:solidFill>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E1225B20-28A1-4F4D-8F5C-C1920EF7F6BD}"/>
              </a:ext>
            </a:extLst>
          </p:cNvPr>
          <p:cNvSpPr/>
          <p:nvPr/>
        </p:nvSpPr>
        <p:spPr>
          <a:xfrm>
            <a:off x="0" y="1234001"/>
            <a:ext cx="6949806" cy="5775427"/>
          </a:xfrm>
          <a:prstGeom prst="rect">
            <a:avLst/>
          </a:prstGeom>
        </p:spPr>
        <p:txBody>
          <a:bodyPr wrap="square" rtlCol="0">
            <a:spAutoFit/>
          </a:bodyPr>
          <a:lstStyle/>
          <a:p>
            <a:pPr marL="796925" lvl="1" rtl="0">
              <a:lnSpc>
                <a:spcPct val="80000"/>
              </a:lnSpc>
              <a:spcAft>
                <a:spcPts val="1200"/>
              </a:spcAft>
            </a:pPr>
            <a:r>
              <a:rPr lang="x-none" sz="2500" b="1" dirty="0">
                <a:latin typeface="Arial" panose="020B0604020202020204" pitchFamily="34" charset="0"/>
                <a:cs typeface="Arial" panose="020B0604020202020204" pitchFamily="34" charset="0"/>
              </a:rPr>
              <a:t>Kev Nplua Kev Teev Npe Nkag Qeeb Lig</a:t>
            </a:r>
          </a:p>
          <a:p>
            <a:pPr marL="796925" lvl="2" indent="-342900" rtl="0">
              <a:lnSpc>
                <a:spcPct val="80000"/>
              </a:lnSpc>
              <a:spcAft>
                <a:spcPts val="1200"/>
              </a:spcAft>
              <a:buFont typeface="Wingdings" panose="05000000000000000000" pitchFamily="2" charset="2"/>
              <a:buChar char="§"/>
            </a:pPr>
            <a:r>
              <a:rPr lang="x-none" sz="2400" dirty="0">
                <a:solidFill>
                  <a:srgbClr val="C00000"/>
                </a:solidFill>
                <a:cs typeface="Arial" charset="0"/>
              </a:rPr>
              <a:t>Koj yuav tau them qhov nqi nplua rau kev teev npe qeeb lig yog tias koj tsis teev npe nkag rau Part D thaum nyob rau Ncua Sij Hawm Teev Npe Xub Pib </a:t>
            </a:r>
            <a:r>
              <a:rPr lang="x-none" sz="2400" dirty="0">
                <a:cs typeface="Arial" charset="0"/>
              </a:rPr>
              <a:t>thiab tsis muaj lwm yam </a:t>
            </a:r>
            <a:r>
              <a:rPr lang="x-none" sz="2400" b="1" dirty="0">
                <a:cs typeface="Arial" charset="0"/>
              </a:rPr>
              <a:t>kev pab them nqi uas ntseeg siab tau</a:t>
            </a:r>
            <a:r>
              <a:rPr lang="x-none" sz="2400" dirty="0">
                <a:cs typeface="Arial" charset="0"/>
              </a:rPr>
              <a:t>*. </a:t>
            </a:r>
          </a:p>
          <a:p>
            <a:pPr marL="796925" lvl="2" indent="-342900" rtl="0">
              <a:lnSpc>
                <a:spcPct val="80000"/>
              </a:lnSpc>
              <a:spcAft>
                <a:spcPts val="1200"/>
              </a:spcAft>
              <a:buFont typeface="Wingdings" panose="05000000000000000000" pitchFamily="2" charset="2"/>
              <a:buChar char="§"/>
            </a:pPr>
            <a:r>
              <a:rPr lang="x-none" sz="2400" dirty="0">
                <a:cs typeface="Arial" charset="0"/>
              </a:rPr>
              <a:t>Qhov kev nplua yog 1% ntawm tus nqi tuav pov hwm txhua hli xam tag nrho hauv teb chaws rau txhua lub hli uas koj ncua sij hawm teev npe qeeb lig.</a:t>
            </a:r>
          </a:p>
          <a:p>
            <a:pPr marL="796925" lvl="2" indent="-342900" rtl="0">
              <a:lnSpc>
                <a:spcPct val="80000"/>
              </a:lnSpc>
              <a:spcAft>
                <a:spcPts val="1200"/>
              </a:spcAft>
              <a:buFont typeface="Wingdings" panose="05000000000000000000" pitchFamily="2" charset="2"/>
              <a:buChar char="§"/>
            </a:pPr>
            <a:r>
              <a:rPr lang="x-none" sz="2400" dirty="0">
                <a:cs typeface="Arial" charset="0"/>
              </a:rPr>
              <a:t>Qhov nyiaj nplua yuav muab ntxiv rau koj qhov nqi tuav pvo hwm them txhua hli yog tias thiab thaum koj teev npe nkag rau txoj phiaj xwm Part D, thiab yuav nplua txuas ntxiv mus kom ntev txog ntua thaum koj teev npe nkag.</a:t>
            </a:r>
          </a:p>
          <a:p>
            <a:pPr lvl="1" rtl="0">
              <a:lnSpc>
                <a:spcPct val="80000"/>
              </a:lnSpc>
            </a:pPr>
            <a:endParaRPr lang="en-US" altLang="en-US" sz="2500" dirty="0">
              <a:cs typeface="Arial" charset="0"/>
            </a:endParaRPr>
          </a:p>
        </p:txBody>
      </p:sp>
      <p:pic>
        <p:nvPicPr>
          <p:cNvPr id="11" name="Picture 10" title="Part D icon">
            <a:extLst>
              <a:ext uri="{FF2B5EF4-FFF2-40B4-BE49-F238E27FC236}">
                <a16:creationId xmlns:a16="http://schemas.microsoft.com/office/drawing/2014/main" id="{1CAD888A-7881-4C8E-9914-7F2E0035CE7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4047" y="1234001"/>
            <a:ext cx="632106" cy="526583"/>
          </a:xfrm>
          <a:prstGeom prst="rect">
            <a:avLst/>
          </a:prstGeom>
        </p:spPr>
      </p:pic>
      <p:sp>
        <p:nvSpPr>
          <p:cNvPr id="2" name="Rectangle: Rounded Corners 1">
            <a:extLst>
              <a:ext uri="{FF2B5EF4-FFF2-40B4-BE49-F238E27FC236}">
                <a16:creationId xmlns:a16="http://schemas.microsoft.com/office/drawing/2014/main" id="{6226F08B-DEF7-405A-8F2E-561B85D528B4}"/>
              </a:ext>
            </a:extLst>
          </p:cNvPr>
          <p:cNvSpPr/>
          <p:nvPr/>
        </p:nvSpPr>
        <p:spPr>
          <a:xfrm>
            <a:off x="7161776" y="1610053"/>
            <a:ext cx="4601487" cy="5083834"/>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rtl="0">
              <a:lnSpc>
                <a:spcPct val="80000"/>
              </a:lnSpc>
              <a:spcBef>
                <a:spcPts val="600"/>
              </a:spcBef>
              <a:spcAft>
                <a:spcPts val="1200"/>
              </a:spcAft>
            </a:pPr>
            <a:r>
              <a:rPr lang="x-none" sz="2400" b="1" dirty="0">
                <a:cs typeface="Arial" panose="020B0604020202020204" pitchFamily="34" charset="0"/>
              </a:rPr>
              <a:t>*</a:t>
            </a:r>
            <a:r>
              <a:rPr lang="x-none" sz="2200" b="1" dirty="0">
                <a:cs typeface="Arial" panose="020B0604020202020204" pitchFamily="34" charset="0"/>
              </a:rPr>
              <a:t>Qhov kev pab them nqi uas ntseeg siab tau: </a:t>
            </a:r>
            <a:r>
              <a:rPr lang="x-none" sz="2200" dirty="0">
                <a:cs typeface="Arial" panose="020B0604020202020204" pitchFamily="34" charset="0"/>
              </a:rPr>
              <a:t>Kev pab them nqi rau cov tshuaj uas muaj ntawv tau thyuav tshuaj uas yuav tsum tau them, muab xam tag nrho, yam tsawg kawg yog ntau npaum li Medicare qhov kev pab them nqi hauv Part D raws tus qauv, xws li: </a:t>
            </a:r>
            <a:endParaRPr lang="en-US" altLang="en-US" sz="2200" b="1" dirty="0">
              <a:cs typeface="Arial" panose="020B0604020202020204" pitchFamily="34" charset="0"/>
            </a:endParaRPr>
          </a:p>
          <a:p>
            <a:pPr marL="796925" lvl="3" indent="-342900">
              <a:lnSpc>
                <a:spcPct val="80000"/>
              </a:lnSpc>
              <a:spcAft>
                <a:spcPts val="600"/>
              </a:spcAft>
              <a:buFont typeface="Wingdings" panose="05000000000000000000" pitchFamily="2" charset="2"/>
              <a:buChar char="§"/>
            </a:pPr>
            <a:r>
              <a:rPr lang="x-none" sz="2200" dirty="0">
                <a:cs typeface="Arial" panose="020B0604020202020204" pitchFamily="34" charset="0"/>
              </a:rPr>
              <a:t>Kev pab them nqi tshuaj rau Veterans Administration (VA)</a:t>
            </a:r>
          </a:p>
          <a:p>
            <a:pPr marL="796925" lvl="3" indent="-342900">
              <a:lnSpc>
                <a:spcPct val="80000"/>
              </a:lnSpc>
              <a:spcAft>
                <a:spcPts val="600"/>
              </a:spcAft>
              <a:buFont typeface="Wingdings" panose="05000000000000000000" pitchFamily="2" charset="2"/>
              <a:buChar char="§"/>
            </a:pPr>
            <a:r>
              <a:rPr lang="x-none" sz="2200" dirty="0">
                <a:solidFill>
                  <a:schemeClr val="bg1"/>
                </a:solidFill>
                <a:cs typeface="Arial" panose="020B0604020202020204" pitchFamily="34" charset="0"/>
                <a:hlinkClick r:id="rId4">
                  <a:extLst>
                    <a:ext uri="{A12FA001-AC4F-418D-AE19-62706E023703}">
                      <ahyp:hlinkClr xmlns:ahyp="http://schemas.microsoft.com/office/drawing/2018/hyperlinkcolor" val="tx"/>
                    </a:ext>
                  </a:extLst>
                </a:hlinkClick>
              </a:rPr>
              <a:t>SeniorCare</a:t>
            </a:r>
            <a:endParaRPr lang="en-US" altLang="en-US" sz="2200" dirty="0">
              <a:solidFill>
                <a:schemeClr val="bg1"/>
              </a:solidFill>
              <a:cs typeface="Arial" panose="020B0604020202020204" pitchFamily="34" charset="0"/>
            </a:endParaRPr>
          </a:p>
          <a:p>
            <a:pPr marL="796925" lvl="3" indent="-342900">
              <a:lnSpc>
                <a:spcPct val="80000"/>
              </a:lnSpc>
              <a:spcAft>
                <a:spcPts val="600"/>
              </a:spcAft>
              <a:buFont typeface="Wingdings" panose="05000000000000000000" pitchFamily="2" charset="2"/>
              <a:buChar char="§"/>
            </a:pPr>
            <a:r>
              <a:rPr lang="x-none" sz="2200" dirty="0">
                <a:cs typeface="Arial" panose="020B0604020202020204" pitchFamily="34" charset="0"/>
              </a:rPr>
              <a:t>Qee hom kev pab them nqi los ntawm tus tswv ntiav hauj lwm (yuav tsum ov)</a:t>
            </a:r>
            <a:endParaRPr lang="en-US" altLang="en-US" sz="2200" dirty="0">
              <a:cs typeface="Arial" charset="0"/>
            </a:endParaRPr>
          </a:p>
        </p:txBody>
      </p:sp>
    </p:spTree>
    <p:extLst>
      <p:ext uri="{BB962C8B-B14F-4D97-AF65-F5344CB8AC3E}">
        <p14:creationId xmlns:p14="http://schemas.microsoft.com/office/powerpoint/2010/main" val="22170908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rtl="0"/>
            <a:endParaRPr lang="en-US" sz="1400" dirty="0">
              <a:solidFill>
                <a:schemeClr val="bg1"/>
              </a:solidFill>
              <a:latin typeface="Arial" panose="020B0604020202020204" pitchFamily="34" charset="0"/>
              <a:cs typeface="Arial" panose="020B0604020202020204" pitchFamily="34" charset="0"/>
            </a:endParaRPr>
          </a:p>
          <a:p>
            <a:pPr algn="ctr" rtl="0"/>
            <a:r>
              <a:rPr lang="x-none" sz="4000">
                <a:solidFill>
                  <a:schemeClr val="bg1"/>
                </a:solidFill>
                <a:latin typeface="Arial" panose="020B0604020202020204" pitchFamily="34" charset="0"/>
                <a:cs typeface="Arial" panose="020B0604020202020204" pitchFamily="34" charset="0"/>
              </a:rPr>
              <a:t>Medicare Part D – Cov Nqi </a:t>
            </a:r>
          </a:p>
          <a:p>
            <a:pPr algn="ctr" rtl="0"/>
            <a:endParaRPr lang="en-US" sz="1200" dirty="0">
              <a:solidFill>
                <a:schemeClr val="bg1"/>
              </a:solidFill>
              <a:latin typeface="Arial" panose="020B0604020202020204" pitchFamily="34" charset="0"/>
              <a:cs typeface="Arial" panose="020B0604020202020204" pitchFamily="34" charset="0"/>
            </a:endParaRPr>
          </a:p>
        </p:txBody>
      </p:sp>
      <p:sp>
        <p:nvSpPr>
          <p:cNvPr id="11" name="Flowchart: Process 10">
            <a:extLst>
              <a:ext uri="{FF2B5EF4-FFF2-40B4-BE49-F238E27FC236}">
                <a16:creationId xmlns:a16="http://schemas.microsoft.com/office/drawing/2014/main" id="{20C9B6D5-4C3A-4809-95AD-A22A2E1B2509}"/>
              </a:ext>
            </a:extLst>
          </p:cNvPr>
          <p:cNvSpPr/>
          <p:nvPr/>
        </p:nvSpPr>
        <p:spPr>
          <a:xfrm>
            <a:off x="3449155" y="4144765"/>
            <a:ext cx="2392362" cy="1236762"/>
          </a:xfrm>
          <a:prstGeom prst="flowChartProcess">
            <a:avLst/>
          </a:prstGeom>
          <a:solidFill>
            <a:schemeClr val="accent1">
              <a:lumMod val="20000"/>
              <a:lumOff val="8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defRPr/>
            </a:pPr>
            <a:r>
              <a:rPr lang="x-none" sz="2500" b="1" dirty="0">
                <a:solidFill>
                  <a:schemeClr val="accent1">
                    <a:lumMod val="50000"/>
                  </a:schemeClr>
                </a:solidFill>
              </a:rPr>
              <a:t>Kev Pab Them Nqi Xub Pib </a:t>
            </a:r>
          </a:p>
          <a:p>
            <a:pPr algn="ctr" rtl="0">
              <a:defRPr/>
            </a:pPr>
            <a:r>
              <a:rPr lang="x-none" sz="2500" b="1" dirty="0">
                <a:solidFill>
                  <a:schemeClr val="accent1">
                    <a:lumMod val="50000"/>
                  </a:schemeClr>
                </a:solidFill>
              </a:rPr>
              <a:t>Ncua Sij Hawm</a:t>
            </a:r>
          </a:p>
        </p:txBody>
      </p:sp>
      <p:sp>
        <p:nvSpPr>
          <p:cNvPr id="13" name="Right Arrow 5">
            <a:extLst>
              <a:ext uri="{FF2B5EF4-FFF2-40B4-BE49-F238E27FC236}">
                <a16:creationId xmlns:a16="http://schemas.microsoft.com/office/drawing/2014/main" id="{372600DF-7CB9-4F13-BB18-1850F1B3EBFF}"/>
              </a:ext>
            </a:extLst>
          </p:cNvPr>
          <p:cNvSpPr/>
          <p:nvPr/>
        </p:nvSpPr>
        <p:spPr>
          <a:xfrm>
            <a:off x="5981713" y="3819046"/>
            <a:ext cx="3473933" cy="1691485"/>
          </a:xfrm>
          <a:prstGeom prst="rightArrow">
            <a:avLst>
              <a:gd name="adj1" fmla="val 59249"/>
              <a:gd name="adj2" fmla="val 50925"/>
            </a:avLst>
          </a:prstGeom>
          <a:solidFill>
            <a:schemeClr val="accent1">
              <a:lumMod val="75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defRPr/>
            </a:pPr>
            <a:r>
              <a:rPr lang="x-none" sz="2800" b="1" dirty="0">
                <a:solidFill>
                  <a:schemeClr val="bg1"/>
                </a:solidFill>
              </a:rPr>
              <a:t>Ncua Sij Hawm Muaj Xwm Txheej Kub Ntxhov Puas Tsuaj</a:t>
            </a:r>
          </a:p>
        </p:txBody>
      </p:sp>
      <p:sp>
        <p:nvSpPr>
          <p:cNvPr id="14" name="TextBox 17">
            <a:extLst>
              <a:ext uri="{FF2B5EF4-FFF2-40B4-BE49-F238E27FC236}">
                <a16:creationId xmlns:a16="http://schemas.microsoft.com/office/drawing/2014/main" id="{2AFEB7BE-C575-44CF-B276-47F2587BF619}"/>
              </a:ext>
            </a:extLst>
          </p:cNvPr>
          <p:cNvSpPr txBox="1">
            <a:spLocks noChangeArrowheads="1"/>
          </p:cNvSpPr>
          <p:nvPr/>
        </p:nvSpPr>
        <p:spPr bwMode="auto">
          <a:xfrm>
            <a:off x="3451246" y="5462053"/>
            <a:ext cx="2392362" cy="1015663"/>
          </a:xfrm>
          <a:prstGeom prst="rect">
            <a:avLst/>
          </a:prstGeom>
          <a:noFill/>
          <a:ln w="28575">
            <a:solidFill>
              <a:schemeClr val="accent1">
                <a:lumMod val="60000"/>
                <a:lumOff val="40000"/>
              </a:schemeClr>
            </a:solidFill>
            <a:miter lim="800000"/>
            <a:headEnd/>
            <a:tailEnd/>
          </a:ln>
          <a:extLst>
            <a:ext uri="{909E8E84-426E-40DD-AFC4-6F175D3DCCD1}">
              <a14:hiddenFill xmlns:a14="http://schemas.microsoft.com/office/drawing/2010/main">
                <a:solidFill>
                  <a:srgbClr val="FFFFFF"/>
                </a:solidFill>
              </a14:hiddenFill>
            </a:ext>
          </a:extLst>
        </p:spPr>
        <p:txBody>
          <a:bodyPr rtlCol="0" anchor="ct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sz="2000" dirty="0" err="1">
                <a:latin typeface="+mn-lt"/>
              </a:rPr>
              <a:t>Koj</a:t>
            </a:r>
            <a:r>
              <a:rPr lang="en-US" sz="2000" dirty="0">
                <a:latin typeface="+mn-lt"/>
              </a:rPr>
              <a:t> them </a:t>
            </a:r>
            <a:r>
              <a:rPr lang="en-US" sz="2000" dirty="0" err="1">
                <a:latin typeface="+mn-lt"/>
              </a:rPr>
              <a:t>tus</a:t>
            </a:r>
            <a:r>
              <a:rPr lang="en-US" sz="2000" dirty="0">
                <a:latin typeface="+mn-lt"/>
              </a:rPr>
              <a:t> </a:t>
            </a:r>
            <a:r>
              <a:rPr lang="en-US" sz="2000" dirty="0" err="1">
                <a:latin typeface="+mn-lt"/>
              </a:rPr>
              <a:t>nqi</a:t>
            </a:r>
            <a:r>
              <a:rPr lang="en-US" sz="2000" dirty="0">
                <a:latin typeface="+mn-lt"/>
              </a:rPr>
              <a:t> </a:t>
            </a:r>
            <a:r>
              <a:rPr lang="en-US" sz="2000" dirty="0" err="1">
                <a:latin typeface="+mn-lt"/>
              </a:rPr>
              <a:t>txhua</a:t>
            </a:r>
            <a:r>
              <a:rPr lang="en-US" sz="2000" dirty="0">
                <a:latin typeface="+mn-lt"/>
              </a:rPr>
              <a:t> </a:t>
            </a:r>
            <a:r>
              <a:rPr lang="en-US" sz="2000" dirty="0" err="1">
                <a:latin typeface="+mn-lt"/>
              </a:rPr>
              <a:t>xyoo</a:t>
            </a:r>
            <a:r>
              <a:rPr lang="en-US" sz="2000" dirty="0">
                <a:latin typeface="+mn-lt"/>
              </a:rPr>
              <a:t> </a:t>
            </a:r>
            <a:r>
              <a:rPr lang="en-US" sz="2000" dirty="0" err="1">
                <a:latin typeface="+mn-lt"/>
              </a:rPr>
              <a:t>rau</a:t>
            </a:r>
            <a:r>
              <a:rPr lang="en-US" sz="2000" dirty="0">
                <a:latin typeface="+mn-lt"/>
              </a:rPr>
              <a:t> </a:t>
            </a:r>
            <a:r>
              <a:rPr lang="en-US" sz="2000" dirty="0" err="1">
                <a:latin typeface="+mn-lt"/>
              </a:rPr>
              <a:t>txhua</a:t>
            </a:r>
            <a:r>
              <a:rPr lang="en-US" sz="2000" dirty="0">
                <a:latin typeface="+mn-lt"/>
              </a:rPr>
              <a:t> yam </a:t>
            </a:r>
            <a:r>
              <a:rPr lang="en-US" sz="2000" dirty="0" err="1">
                <a:latin typeface="+mn-lt"/>
              </a:rPr>
              <a:t>tshuaj</a:t>
            </a:r>
            <a:endParaRPr lang="x-none" sz="2000" b="1" dirty="0"/>
          </a:p>
        </p:txBody>
      </p:sp>
      <p:sp>
        <p:nvSpPr>
          <p:cNvPr id="16" name="TextBox 25">
            <a:extLst>
              <a:ext uri="{FF2B5EF4-FFF2-40B4-BE49-F238E27FC236}">
                <a16:creationId xmlns:a16="http://schemas.microsoft.com/office/drawing/2014/main" id="{85E907B8-DA13-402A-A9BF-AB8045F357E9}"/>
              </a:ext>
            </a:extLst>
          </p:cNvPr>
          <p:cNvSpPr txBox="1">
            <a:spLocks noChangeArrowheads="1"/>
          </p:cNvSpPr>
          <p:nvPr/>
        </p:nvSpPr>
        <p:spPr bwMode="auto">
          <a:xfrm>
            <a:off x="5979622" y="5369720"/>
            <a:ext cx="2348707" cy="1200329"/>
          </a:xfrm>
          <a:prstGeom prst="rect">
            <a:avLst/>
          </a:prstGeom>
          <a:noFill/>
          <a:ln w="28575">
            <a:solidFill>
              <a:schemeClr val="accent1">
                <a:lumMod val="50000"/>
              </a:schemeClr>
            </a:solidFill>
            <a:miter lim="800000"/>
            <a:headEnd/>
            <a:tailEnd/>
          </a:ln>
          <a:extLst>
            <a:ext uri="{909E8E84-426E-40DD-AFC4-6F175D3DCCD1}">
              <a14:hiddenFill xmlns:a14="http://schemas.microsoft.com/office/drawing/2010/main">
                <a:solidFill>
                  <a:srgbClr val="FFFFFF"/>
                </a:solidFill>
              </a14:hiddenFill>
            </a:ext>
          </a:extLst>
        </p:spPr>
        <p:txBody>
          <a:bodyPr wrap="square" rtlCol="0" anchor="ct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spcBef>
                <a:spcPts val="600"/>
              </a:spcBef>
              <a:spcAft>
                <a:spcPts val="600"/>
              </a:spcAft>
            </a:pPr>
            <a:r>
              <a:rPr lang="x-none" sz="2400" dirty="0">
                <a:latin typeface="+mn-lt"/>
              </a:rPr>
              <a:t>Koj them</a:t>
            </a:r>
            <a:br>
              <a:rPr lang="en-US" altLang="en-US" sz="2400" dirty="0">
                <a:latin typeface="+mn-lt"/>
              </a:rPr>
            </a:br>
            <a:r>
              <a:rPr lang="x-none" sz="2400" dirty="0">
                <a:latin typeface="+mn-lt"/>
              </a:rPr>
              <a:t>qhov nqi sib koom them</a:t>
            </a:r>
            <a:r>
              <a:rPr lang="en-US" sz="2400" dirty="0">
                <a:latin typeface="+mn-lt"/>
              </a:rPr>
              <a:t> </a:t>
            </a:r>
            <a:r>
              <a:rPr lang="en-US" sz="2400" b="1" dirty="0"/>
              <a:t>0</a:t>
            </a:r>
            <a:r>
              <a:rPr lang="x-none" sz="2400" b="1" dirty="0"/>
              <a:t>%</a:t>
            </a:r>
            <a:r>
              <a:rPr lang="x-none" sz="2400" dirty="0"/>
              <a:t> </a:t>
            </a:r>
            <a:endParaRPr lang="en-US" altLang="en-US" sz="2400" b="1" dirty="0">
              <a:latin typeface="+mn-lt"/>
            </a:endParaRPr>
          </a:p>
        </p:txBody>
      </p:sp>
      <p:sp>
        <p:nvSpPr>
          <p:cNvPr id="17" name="Rectangle 16">
            <a:extLst>
              <a:ext uri="{FF2B5EF4-FFF2-40B4-BE49-F238E27FC236}">
                <a16:creationId xmlns:a16="http://schemas.microsoft.com/office/drawing/2014/main" id="{20BC3CF8-F734-4B20-BEBF-F4B78A5F164C}"/>
              </a:ext>
            </a:extLst>
          </p:cNvPr>
          <p:cNvSpPr/>
          <p:nvPr/>
        </p:nvSpPr>
        <p:spPr>
          <a:xfrm>
            <a:off x="703385" y="1790491"/>
            <a:ext cx="2954023" cy="1569660"/>
          </a:xfrm>
          <a:prstGeom prst="rect">
            <a:avLst/>
          </a:prstGeom>
          <a:noFill/>
        </p:spPr>
        <p:txBody>
          <a:bodyPr wrap="square" rtlCol="0">
            <a:spAutoFit/>
          </a:bodyPr>
          <a:lstStyle/>
          <a:p>
            <a:pPr algn="ctr" rtl="0">
              <a:defRPr/>
            </a:pPr>
            <a:r>
              <a:rPr lang="x-none" sz="2400" b="1" dirty="0">
                <a:ln w="12700">
                  <a:solidFill>
                    <a:schemeClr val="tx2">
                      <a:satMod val="155000"/>
                    </a:schemeClr>
                  </a:solidFill>
                  <a:prstDash val="solid"/>
                </a:ln>
                <a:solidFill>
                  <a:schemeClr val="tx2">
                    <a:lumMod val="75000"/>
                  </a:schemeClr>
                </a:solidFill>
                <a:latin typeface="Arial" panose="020B0604020202020204" pitchFamily="34" charset="0"/>
                <a:cs typeface="Arial" panose="020B0604020202020204" pitchFamily="34" charset="0"/>
              </a:rPr>
              <a:t>Them txwm qhov nqi uas yuav tsum tau xub them kom txwm ua ntej</a:t>
            </a:r>
            <a:endParaRPr lang="en-US" sz="2400" dirty="0">
              <a:ln w="12700">
                <a:solidFill>
                  <a:schemeClr val="tx2">
                    <a:satMod val="155000"/>
                  </a:schemeClr>
                </a:solidFill>
                <a:prstDash val="solid"/>
              </a:ln>
              <a:solidFill>
                <a:schemeClr val="tx2">
                  <a:lumMod val="75000"/>
                </a:schemeClr>
              </a:solidFill>
              <a:latin typeface="Arial" panose="020B0604020202020204" pitchFamily="34" charset="0"/>
              <a:cs typeface="Arial" panose="020B0604020202020204" pitchFamily="34" charset="0"/>
            </a:endParaRPr>
          </a:p>
        </p:txBody>
      </p:sp>
      <p:sp>
        <p:nvSpPr>
          <p:cNvPr id="18" name="Rectangle 17">
            <a:extLst>
              <a:ext uri="{FF2B5EF4-FFF2-40B4-BE49-F238E27FC236}">
                <a16:creationId xmlns:a16="http://schemas.microsoft.com/office/drawing/2014/main" id="{DD608DAA-32FF-48F5-B1DC-5B84CA64505D}"/>
              </a:ext>
            </a:extLst>
          </p:cNvPr>
          <p:cNvSpPr/>
          <p:nvPr/>
        </p:nvSpPr>
        <p:spPr>
          <a:xfrm>
            <a:off x="3946526" y="1765816"/>
            <a:ext cx="3395464" cy="1569660"/>
          </a:xfrm>
          <a:prstGeom prst="rect">
            <a:avLst/>
          </a:prstGeom>
          <a:noFill/>
        </p:spPr>
        <p:txBody>
          <a:bodyPr wrap="square" rtlCol="0">
            <a:spAutoFit/>
          </a:bodyPr>
          <a:lstStyle/>
          <a:p>
            <a:pPr algn="ctr" rtl="0">
              <a:defRPr/>
            </a:pPr>
            <a:r>
              <a:rPr lang="x-none" sz="2400" b="1" dirty="0">
                <a:ln w="12700">
                  <a:solidFill>
                    <a:schemeClr val="tx2">
                      <a:satMod val="155000"/>
                    </a:schemeClr>
                  </a:solidFill>
                  <a:prstDash val="solid"/>
                </a:ln>
                <a:solidFill>
                  <a:schemeClr val="tx2">
                    <a:lumMod val="75000"/>
                  </a:schemeClr>
                </a:solidFill>
                <a:latin typeface="Arial" panose="020B0604020202020204" pitchFamily="34" charset="0"/>
                <a:cs typeface="Arial" panose="020B0604020202020204" pitchFamily="34" charset="0"/>
              </a:rPr>
              <a:t>Cov nqi tshuaj tag nrho </a:t>
            </a:r>
            <a:r>
              <a:rPr lang="x-none" sz="2400" dirty="0">
                <a:ln w="12700">
                  <a:solidFill>
                    <a:schemeClr val="tx2">
                      <a:satMod val="155000"/>
                    </a:schemeClr>
                  </a:solidFill>
                  <a:prstDash val="solid"/>
                </a:ln>
                <a:solidFill>
                  <a:schemeClr val="tx2">
                    <a:lumMod val="75000"/>
                  </a:schemeClr>
                </a:solidFill>
                <a:latin typeface="Arial" panose="020B0604020202020204" pitchFamily="34" charset="0"/>
                <a:cs typeface="Arial" panose="020B0604020202020204" pitchFamily="34" charset="0"/>
              </a:rPr>
              <a:t>yog them txwm qhov siab tshaj plaws rau ib xyoos lawm</a:t>
            </a:r>
          </a:p>
        </p:txBody>
      </p:sp>
      <p:sp>
        <p:nvSpPr>
          <p:cNvPr id="19" name="Rectangle 18">
            <a:extLst>
              <a:ext uri="{FF2B5EF4-FFF2-40B4-BE49-F238E27FC236}">
                <a16:creationId xmlns:a16="http://schemas.microsoft.com/office/drawing/2014/main" id="{0EB5D9BE-8B48-412B-9FF5-F48E709E617C}"/>
              </a:ext>
            </a:extLst>
          </p:cNvPr>
          <p:cNvSpPr/>
          <p:nvPr/>
        </p:nvSpPr>
        <p:spPr>
          <a:xfrm>
            <a:off x="7294220" y="1755161"/>
            <a:ext cx="4224680" cy="1569660"/>
          </a:xfrm>
          <a:prstGeom prst="rect">
            <a:avLst/>
          </a:prstGeom>
          <a:noFill/>
        </p:spPr>
        <p:txBody>
          <a:bodyPr wrap="square" rtlCol="0">
            <a:spAutoFit/>
          </a:bodyPr>
          <a:lstStyle/>
          <a:p>
            <a:pPr algn="ctr" rtl="0">
              <a:defRPr/>
            </a:pPr>
            <a:r>
              <a:rPr lang="x-none" sz="2400" dirty="0">
                <a:ln w="12700">
                  <a:solidFill>
                    <a:schemeClr val="tx2">
                      <a:satMod val="155000"/>
                    </a:schemeClr>
                  </a:solidFill>
                  <a:prstDash val="solid"/>
                </a:ln>
                <a:solidFill>
                  <a:schemeClr val="tx2">
                    <a:lumMod val="75000"/>
                  </a:schemeClr>
                </a:solidFill>
                <a:latin typeface="Arial" panose="020B0604020202020204" pitchFamily="34" charset="0"/>
                <a:cs typeface="Arial" panose="020B0604020202020204" pitchFamily="34" charset="0"/>
              </a:rPr>
              <a:t>Koj</a:t>
            </a:r>
            <a:r>
              <a:rPr lang="x-none" sz="2400" b="1" dirty="0">
                <a:ln w="12700">
                  <a:solidFill>
                    <a:schemeClr val="tx2">
                      <a:satMod val="155000"/>
                    </a:schemeClr>
                  </a:solidFill>
                  <a:prstDash val="solid"/>
                </a:ln>
                <a:solidFill>
                  <a:schemeClr val="tx2">
                    <a:lumMod val="75000"/>
                  </a:schemeClr>
                </a:solidFill>
                <a:latin typeface="Arial" panose="020B0604020202020204" pitchFamily="34" charset="0"/>
                <a:cs typeface="Arial" panose="020B0604020202020204" pitchFamily="34" charset="0"/>
              </a:rPr>
              <a:t> cov nqi thau hauv hnab tshos los them tag nrho </a:t>
            </a:r>
            <a:r>
              <a:rPr lang="x-none" sz="2400" dirty="0">
                <a:ln w="12700">
                  <a:solidFill>
                    <a:schemeClr val="tx2">
                      <a:satMod val="155000"/>
                    </a:schemeClr>
                  </a:solidFill>
                  <a:prstDash val="solid"/>
                </a:ln>
                <a:solidFill>
                  <a:schemeClr val="tx2">
                    <a:lumMod val="75000"/>
                  </a:schemeClr>
                </a:solidFill>
                <a:latin typeface="Arial" panose="020B0604020202020204" pitchFamily="34" charset="0"/>
                <a:cs typeface="Arial" panose="020B0604020202020204" pitchFamily="34" charset="0"/>
              </a:rPr>
              <a:t>yog them txwm qhov siab tshaj plaws rau ib xyoos lawm</a:t>
            </a:r>
          </a:p>
        </p:txBody>
      </p:sp>
      <p:sp>
        <p:nvSpPr>
          <p:cNvPr id="3" name="Slide Number Placeholder 2">
            <a:extLst>
              <a:ext uri="{FF2B5EF4-FFF2-40B4-BE49-F238E27FC236}">
                <a16:creationId xmlns:a16="http://schemas.microsoft.com/office/drawing/2014/main" id="{BD4C4C54-74FA-49BD-AE55-2AAA824E54A5}"/>
              </a:ext>
            </a:extLst>
          </p:cNvPr>
          <p:cNvSpPr>
            <a:spLocks noGrp="1"/>
          </p:cNvSpPr>
          <p:nvPr>
            <p:ph type="sldNum" sz="quarter" idx="12"/>
          </p:nvPr>
        </p:nvSpPr>
        <p:spPr>
          <a:xfrm>
            <a:off x="8563425" y="6354563"/>
            <a:ext cx="2743200" cy="365125"/>
          </a:xfrm>
        </p:spPr>
        <p:txBody>
          <a:bodyPr rtlCol="0"/>
          <a:lstStyle/>
          <a:p>
            <a:pPr rtl="0"/>
            <a:fld id="{844A7B69-93E2-4D34-896D-EFDD7F03AB74}" type="slidenum">
              <a:rPr lang="en-US" smtClean="0"/>
              <a:t>69</a:t>
            </a:fld>
            <a:endParaRPr lang="en-US"/>
          </a:p>
        </p:txBody>
      </p:sp>
      <p:sp>
        <p:nvSpPr>
          <p:cNvPr id="24" name="Flowchart: Process 23">
            <a:extLst>
              <a:ext uri="{FF2B5EF4-FFF2-40B4-BE49-F238E27FC236}">
                <a16:creationId xmlns:a16="http://schemas.microsoft.com/office/drawing/2014/main" id="{EE7623D8-9D2E-436E-A366-B3F03B05ECA5}"/>
              </a:ext>
            </a:extLst>
          </p:cNvPr>
          <p:cNvSpPr/>
          <p:nvPr/>
        </p:nvSpPr>
        <p:spPr>
          <a:xfrm>
            <a:off x="1089304" y="4144764"/>
            <a:ext cx="2369171" cy="1226189"/>
          </a:xfrm>
          <a:prstGeom prst="flowChartProcess">
            <a:avLst/>
          </a:prstGeom>
          <a:ln>
            <a:solidFill>
              <a:schemeClr val="accent1">
                <a:lumMod val="40000"/>
                <a:lumOff val="6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rtl="0">
              <a:defRPr/>
            </a:pPr>
            <a:r>
              <a:rPr lang="x-none" sz="2200" b="1" dirty="0">
                <a:solidFill>
                  <a:schemeClr val="accent1">
                    <a:lumMod val="50000"/>
                  </a:schemeClr>
                </a:solidFill>
              </a:rPr>
              <a:t>Tus Nqi Yuav Tsum Xub Them Kom Txwm Ua Ntej</a:t>
            </a:r>
          </a:p>
        </p:txBody>
      </p:sp>
      <p:sp>
        <p:nvSpPr>
          <p:cNvPr id="25" name="TextBox 17">
            <a:extLst>
              <a:ext uri="{FF2B5EF4-FFF2-40B4-BE49-F238E27FC236}">
                <a16:creationId xmlns:a16="http://schemas.microsoft.com/office/drawing/2014/main" id="{EA2FAC62-3B24-4458-A1D7-E16E52AF7BFC}"/>
              </a:ext>
            </a:extLst>
          </p:cNvPr>
          <p:cNvSpPr txBox="1">
            <a:spLocks noChangeArrowheads="1"/>
          </p:cNvSpPr>
          <p:nvPr/>
        </p:nvSpPr>
        <p:spPr bwMode="auto">
          <a:xfrm>
            <a:off x="1089361" y="5379535"/>
            <a:ext cx="2348707" cy="1200329"/>
          </a:xfrm>
          <a:prstGeom prst="rect">
            <a:avLst/>
          </a:prstGeom>
          <a:noFill/>
          <a:ln w="28575">
            <a:solidFill>
              <a:schemeClr val="accent1">
                <a:lumMod val="40000"/>
                <a:lumOff val="60000"/>
              </a:schemeClr>
            </a:solidFill>
            <a:miter lim="800000"/>
            <a:headEnd/>
            <a:tailEnd/>
          </a:ln>
          <a:extLst>
            <a:ext uri="{909E8E84-426E-40DD-AFC4-6F175D3DCCD1}">
              <a14:hiddenFill xmlns:a14="http://schemas.microsoft.com/office/drawing/2010/main">
                <a:solidFill>
                  <a:srgbClr val="FFFFFF"/>
                </a:solidFill>
              </a14:hiddenFill>
            </a:ext>
          </a:extLst>
        </p:spPr>
        <p:txBody>
          <a:bodyPr wrap="square" rtlCol="0" anchor="ct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a:r>
              <a:rPr lang="x-none" dirty="0">
                <a:latin typeface="+mn-lt"/>
              </a:rPr>
              <a:t>Koj them </a:t>
            </a:r>
            <a:r>
              <a:rPr lang="x-none" b="1" dirty="0">
                <a:latin typeface="+mn-lt"/>
              </a:rPr>
              <a:t>txog qhov nqi uas yuav tsum tau xub them kom txwm ua ntej lawm</a:t>
            </a:r>
            <a:r>
              <a:rPr lang="x-none" dirty="0"/>
              <a:t>.</a:t>
            </a:r>
          </a:p>
        </p:txBody>
      </p:sp>
      <p:sp>
        <p:nvSpPr>
          <p:cNvPr id="2" name="TextBox 1">
            <a:extLst>
              <a:ext uri="{FF2B5EF4-FFF2-40B4-BE49-F238E27FC236}">
                <a16:creationId xmlns:a16="http://schemas.microsoft.com/office/drawing/2014/main" id="{B5030EA7-1932-4CC3-B69F-41FF08F555A5}"/>
              </a:ext>
            </a:extLst>
          </p:cNvPr>
          <p:cNvSpPr txBox="1"/>
          <p:nvPr/>
        </p:nvSpPr>
        <p:spPr>
          <a:xfrm>
            <a:off x="2766057" y="1125406"/>
            <a:ext cx="4575933" cy="646331"/>
          </a:xfrm>
          <a:prstGeom prst="rect">
            <a:avLst/>
          </a:prstGeom>
          <a:noFill/>
        </p:spPr>
        <p:txBody>
          <a:bodyPr wrap="none" rtlCol="0">
            <a:spAutoFit/>
          </a:bodyPr>
          <a:lstStyle/>
          <a:p>
            <a:pPr rtl="0"/>
            <a:r>
              <a:rPr lang="x-none" sz="3600" dirty="0"/>
              <a:t>Cov Ntu Kev Pab Them Nqi Raws Part D</a:t>
            </a:r>
          </a:p>
        </p:txBody>
      </p:sp>
      <p:sp>
        <p:nvSpPr>
          <p:cNvPr id="26" name="Arrow: Curved Down 25">
            <a:extLst>
              <a:ext uri="{FF2B5EF4-FFF2-40B4-BE49-F238E27FC236}">
                <a16:creationId xmlns:a16="http://schemas.microsoft.com/office/drawing/2014/main" id="{38944DAA-D2D5-4EB5-A213-29F5F70E6B09}"/>
              </a:ext>
            </a:extLst>
          </p:cNvPr>
          <p:cNvSpPr/>
          <p:nvPr/>
        </p:nvSpPr>
        <p:spPr>
          <a:xfrm>
            <a:off x="2726731" y="3323417"/>
            <a:ext cx="1036916" cy="508015"/>
          </a:xfrm>
          <a:prstGeom prst="curvedDownArrow">
            <a:avLst/>
          </a:prstGeom>
        </p:spPr>
        <p:style>
          <a:lnRef idx="2">
            <a:schemeClr val="accent1"/>
          </a:lnRef>
          <a:fillRef idx="1">
            <a:schemeClr val="lt1"/>
          </a:fillRef>
          <a:effectRef idx="0">
            <a:schemeClr val="accent1"/>
          </a:effectRef>
          <a:fontRef idx="minor">
            <a:schemeClr val="dk1"/>
          </a:fontRef>
        </p:style>
        <p:txBody>
          <a:bodyPr rtlCol="0" anchor="ctr"/>
          <a:lstStyle/>
          <a:p>
            <a:pPr algn="ctr" rtl="0"/>
            <a:endParaRPr lang="en-US">
              <a:solidFill>
                <a:schemeClr val="tx1"/>
              </a:solidFill>
            </a:endParaRPr>
          </a:p>
        </p:txBody>
      </p:sp>
      <p:sp>
        <p:nvSpPr>
          <p:cNvPr id="28" name="Arrow: Curved Down 27">
            <a:extLst>
              <a:ext uri="{FF2B5EF4-FFF2-40B4-BE49-F238E27FC236}">
                <a16:creationId xmlns:a16="http://schemas.microsoft.com/office/drawing/2014/main" id="{72D85B71-3B6C-45A8-8F63-DA007363DA69}"/>
              </a:ext>
            </a:extLst>
          </p:cNvPr>
          <p:cNvSpPr/>
          <p:nvPr/>
        </p:nvSpPr>
        <p:spPr>
          <a:xfrm>
            <a:off x="5577542" y="3450609"/>
            <a:ext cx="1036916" cy="508015"/>
          </a:xfrm>
          <a:prstGeom prst="curvedDownArrow">
            <a:avLst/>
          </a:prstGeom>
          <a:solidFill>
            <a:schemeClr val="accent1">
              <a:lumMod val="75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rtl="0"/>
            <a:endParaRPr lang="en-US">
              <a:solidFill>
                <a:schemeClr val="tx1"/>
              </a:solidFill>
            </a:endParaRPr>
          </a:p>
        </p:txBody>
      </p:sp>
    </p:spTree>
    <p:extLst>
      <p:ext uri="{BB962C8B-B14F-4D97-AF65-F5344CB8AC3E}">
        <p14:creationId xmlns:p14="http://schemas.microsoft.com/office/powerpoint/2010/main" val="37048569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rtl="0"/>
            <a:endParaRPr lang="en-US" sz="1400" dirty="0">
              <a:solidFill>
                <a:schemeClr val="bg1"/>
              </a:solidFill>
              <a:latin typeface="Arial" panose="020B0604020202020204" pitchFamily="34" charset="0"/>
              <a:cs typeface="Arial" panose="020B0604020202020204" pitchFamily="34" charset="0"/>
            </a:endParaRPr>
          </a:p>
          <a:p>
            <a:pPr algn="ctr" rtl="0"/>
            <a:r>
              <a:rPr lang="x-none" sz="4000">
                <a:solidFill>
                  <a:schemeClr val="bg1"/>
                </a:solidFill>
                <a:latin typeface="Arial" panose="020B0604020202020204" pitchFamily="34" charset="0"/>
                <a:cs typeface="Arial" panose="020B0604020202020204" pitchFamily="34" charset="0"/>
              </a:rPr>
              <a:t>Kev Teev Npe Nkag hauv Medicare</a:t>
            </a:r>
          </a:p>
          <a:p>
            <a:pPr algn="ctr" rtl="0"/>
            <a:endParaRPr lang="en-US" sz="1200" dirty="0">
              <a:solidFill>
                <a:schemeClr val="bg1"/>
              </a:solidFill>
              <a:latin typeface="Arial" panose="020B0604020202020204" pitchFamily="34" charset="0"/>
              <a:cs typeface="Arial" panose="020B0604020202020204" pitchFamily="34" charset="0"/>
            </a:endParaRPr>
          </a:p>
        </p:txBody>
      </p:sp>
      <p:sp>
        <p:nvSpPr>
          <p:cNvPr id="3" name="Slide Number Placeholder 2">
            <a:extLst>
              <a:ext uri="{FF2B5EF4-FFF2-40B4-BE49-F238E27FC236}">
                <a16:creationId xmlns:a16="http://schemas.microsoft.com/office/drawing/2014/main" id="{6D356071-DF64-41AC-B15C-9251DD24EBFB}"/>
              </a:ext>
            </a:extLst>
          </p:cNvPr>
          <p:cNvSpPr>
            <a:spLocks noGrp="1"/>
          </p:cNvSpPr>
          <p:nvPr>
            <p:ph type="sldNum" sz="quarter" idx="12"/>
          </p:nvPr>
        </p:nvSpPr>
        <p:spPr/>
        <p:txBody>
          <a:bodyPr rtlCol="0"/>
          <a:lstStyle/>
          <a:p>
            <a:pPr rtl="0"/>
            <a:fld id="{844A7B69-93E2-4D34-896D-EFDD7F03AB74}" type="slidenum">
              <a:rPr lang="en-US" smtClean="0"/>
              <a:t>7</a:t>
            </a:fld>
            <a:endParaRPr lang="en-US" dirty="0"/>
          </a:p>
        </p:txBody>
      </p:sp>
      <p:sp>
        <p:nvSpPr>
          <p:cNvPr id="7" name="TextBox 6">
            <a:extLst>
              <a:ext uri="{FF2B5EF4-FFF2-40B4-BE49-F238E27FC236}">
                <a16:creationId xmlns:a16="http://schemas.microsoft.com/office/drawing/2014/main" id="{4C6F1EC2-BA54-4E1F-9E92-F69969960177}"/>
              </a:ext>
            </a:extLst>
          </p:cNvPr>
          <p:cNvSpPr txBox="1"/>
          <p:nvPr/>
        </p:nvSpPr>
        <p:spPr>
          <a:xfrm>
            <a:off x="422031" y="1125489"/>
            <a:ext cx="11131061" cy="1015663"/>
          </a:xfrm>
          <a:prstGeom prst="rect">
            <a:avLst/>
          </a:prstGeom>
          <a:noFill/>
        </p:spPr>
        <p:txBody>
          <a:bodyPr wrap="square" rtlCol="0">
            <a:spAutoFit/>
          </a:bodyPr>
          <a:lstStyle/>
          <a:p>
            <a:pPr algn="ctr" rtl="0"/>
            <a:r>
              <a:rPr lang="x-none" sz="3000" b="1" dirty="0">
                <a:latin typeface="Arial" panose="020B0604020202020204" pitchFamily="34" charset="0"/>
                <a:cs typeface="Arial" panose="020B0604020202020204" pitchFamily="34" charset="0"/>
              </a:rPr>
              <a:t>Qhov Kev Pab Them Nqi Los Ntawm Medicare thiab Los Ntawm Tus Tswv Ntiav Hauj Lwm</a:t>
            </a:r>
          </a:p>
        </p:txBody>
      </p:sp>
      <p:sp>
        <p:nvSpPr>
          <p:cNvPr id="8" name="TextBox 7">
            <a:extLst>
              <a:ext uri="{FF2B5EF4-FFF2-40B4-BE49-F238E27FC236}">
                <a16:creationId xmlns:a16="http://schemas.microsoft.com/office/drawing/2014/main" id="{1FE75D9A-4314-4C2A-9E00-7E7218F68C72}"/>
              </a:ext>
            </a:extLst>
          </p:cNvPr>
          <p:cNvSpPr txBox="1"/>
          <p:nvPr/>
        </p:nvSpPr>
        <p:spPr>
          <a:xfrm>
            <a:off x="1934308" y="1908379"/>
            <a:ext cx="10128738" cy="4801314"/>
          </a:xfrm>
          <a:prstGeom prst="rect">
            <a:avLst/>
          </a:prstGeom>
          <a:noFill/>
        </p:spPr>
        <p:txBody>
          <a:bodyPr wrap="square" rtlCol="0">
            <a:spAutoFit/>
          </a:bodyPr>
          <a:lstStyle/>
          <a:p>
            <a:pPr marL="342900" indent="-342900" rtl="0">
              <a:buFont typeface="Arial" panose="020B0604020202020204" pitchFamily="34" charset="0"/>
              <a:buChar char="•"/>
            </a:pPr>
            <a:r>
              <a:rPr lang="x-none" sz="2400" b="1" dirty="0"/>
              <a:t>Koj tuaj yeem ncua sij hawm teev npe nkag rau Medicare tau yog tias</a:t>
            </a:r>
          </a:p>
          <a:p>
            <a:pPr marL="742950" lvl="1" indent="-285750" rtl="0">
              <a:buFont typeface="Arial" panose="020B0604020202020204" pitchFamily="34" charset="0"/>
              <a:buChar char="•"/>
            </a:pPr>
            <a:r>
              <a:rPr lang="x-none" sz="2000" dirty="0"/>
              <a:t>Koj/koj tus txij nkawm tab tom ua hauj lwm nyob rau tam sim no, </a:t>
            </a:r>
            <a:r>
              <a:rPr lang="x-none" sz="2000" b="1" i="1" dirty="0"/>
              <a:t>thiab</a:t>
            </a:r>
          </a:p>
          <a:p>
            <a:pPr marL="742950" lvl="1" indent="-285750" rtl="0">
              <a:buFont typeface="Arial" panose="020B0604020202020204" pitchFamily="34" charset="0"/>
              <a:buChar char="•"/>
            </a:pPr>
            <a:r>
              <a:rPr lang="x-none" sz="2000" dirty="0"/>
              <a:t>Koj tau txais kev pab them nqi raws txoj phiaj xwm kho mob ua pab pawg raws li txoj hauj lwm ntawd</a:t>
            </a:r>
            <a:r>
              <a:rPr lang="x-none" sz="2000" b="1" i="1" dirty="0"/>
              <a:t>, thiab</a:t>
            </a:r>
          </a:p>
          <a:p>
            <a:pPr marL="742950" lvl="1" indent="-285750" rtl="0">
              <a:buFont typeface="Arial" panose="020B0604020202020204" pitchFamily="34" charset="0"/>
              <a:buChar char="•"/>
            </a:pPr>
            <a:r>
              <a:rPr lang="x-none" sz="2000" dirty="0"/>
              <a:t>Tus tswv ntiav hauj lwm muaj ntau tshaj 20 tus neeg ua hauj lwm. (Yog tias tsawg dua 20 tus neeg ua hauj lwm ces koj yuav tsum nkag Medicare thaum muaj hnub nyoog 65, txawm tias koj tseem ua hauj lwm los xij.)</a:t>
            </a:r>
          </a:p>
          <a:p>
            <a:pPr marL="342900" indent="-342900" rtl="0">
              <a:buFont typeface="Arial" panose="020B0604020202020204" pitchFamily="34" charset="0"/>
              <a:buChar char="•"/>
            </a:pPr>
            <a:r>
              <a:rPr lang="x-none" sz="2400" b="1" dirty="0"/>
              <a:t>Teev npe nkag rau Medicare tau txhua lub sij hawm thaum tseem ua hauj lwm.</a:t>
            </a:r>
            <a:endParaRPr lang="en-US" sz="800" b="1" dirty="0"/>
          </a:p>
          <a:p>
            <a:pPr marL="342900" indent="-342900" rtl="0">
              <a:buFont typeface="Arial" panose="020B0604020202020204" pitchFamily="34" charset="0"/>
              <a:buChar char="•"/>
            </a:pPr>
            <a:r>
              <a:rPr lang="x-none" sz="2400" b="1" dirty="0"/>
              <a:t>Txhawm rau zam kev raug nplua</a:t>
            </a:r>
            <a:r>
              <a:rPr lang="x-none" sz="2400" b="1" i="1" dirty="0"/>
              <a:t>, yuav tsum </a:t>
            </a:r>
            <a:r>
              <a:rPr lang="x-none" sz="2400" b="1" dirty="0"/>
              <a:t>teev npe nkag hauv sij hawm 8 lub hli txij li hnub</a:t>
            </a:r>
          </a:p>
          <a:p>
            <a:pPr marL="742950" lvl="1" indent="-285750" rtl="0">
              <a:buFont typeface="Arial" panose="020B0604020202020204" pitchFamily="34" charset="0"/>
              <a:buChar char="•"/>
            </a:pPr>
            <a:r>
              <a:rPr lang="x-none" sz="2000" dirty="0"/>
              <a:t>Tsum tsis ua hauj lwm (tawm los sis so noj nyiaj laus), los sis</a:t>
            </a:r>
          </a:p>
          <a:p>
            <a:pPr marL="742950" lvl="1" indent="-285750" rtl="0">
              <a:buFont typeface="Arial" panose="020B0604020202020204" pitchFamily="34" charset="0"/>
              <a:buChar char="•"/>
            </a:pPr>
            <a:r>
              <a:rPr lang="x-none" sz="2000" dirty="0"/>
              <a:t>Plam qhov kev tuav pov hwm kho mob los ntawm kev ua hauj lwm lawm.</a:t>
            </a:r>
          </a:p>
          <a:p>
            <a:pPr marL="285750" indent="-285750" rtl="0">
              <a:buFont typeface="Arial" panose="020B0604020202020204" pitchFamily="34" charset="0"/>
              <a:buChar char="•"/>
            </a:pPr>
            <a:endParaRPr lang="en-US" dirty="0"/>
          </a:p>
        </p:txBody>
      </p:sp>
      <p:sp>
        <p:nvSpPr>
          <p:cNvPr id="9" name="TextBox 8">
            <a:extLst>
              <a:ext uri="{FF2B5EF4-FFF2-40B4-BE49-F238E27FC236}">
                <a16:creationId xmlns:a16="http://schemas.microsoft.com/office/drawing/2014/main" id="{FC829B34-3451-4E40-A439-C27CE9CBDBBD}"/>
              </a:ext>
            </a:extLst>
          </p:cNvPr>
          <p:cNvSpPr txBox="1"/>
          <p:nvPr/>
        </p:nvSpPr>
        <p:spPr>
          <a:xfrm>
            <a:off x="362111" y="3671888"/>
            <a:ext cx="1877258" cy="1015663"/>
          </a:xfrm>
          <a:prstGeom prst="rect">
            <a:avLst/>
          </a:prstGeom>
          <a:solidFill>
            <a:schemeClr val="accent1">
              <a:lumMod val="20000"/>
              <a:lumOff val="80000"/>
            </a:schemeClr>
          </a:solidFill>
          <a:ln>
            <a:solidFill>
              <a:schemeClr val="accent5">
                <a:lumMod val="50000"/>
              </a:schemeClr>
            </a:solidFill>
          </a:ln>
        </p:spPr>
        <p:txBody>
          <a:bodyPr wrap="square" rtlCol="0">
            <a:spAutoFit/>
          </a:bodyPr>
          <a:lstStyle/>
          <a:p>
            <a:pPr algn="ctr" rtl="0"/>
            <a:r>
              <a:rPr lang="x-none" sz="2000" dirty="0"/>
              <a:t>Ncua Sij Hawm Teev Npe Nkag Tshwj Xeeb</a:t>
            </a:r>
          </a:p>
        </p:txBody>
      </p:sp>
      <p:sp>
        <p:nvSpPr>
          <p:cNvPr id="10" name="TextBox 9">
            <a:extLst>
              <a:ext uri="{FF2B5EF4-FFF2-40B4-BE49-F238E27FC236}">
                <a16:creationId xmlns:a16="http://schemas.microsoft.com/office/drawing/2014/main" id="{11AA5A29-D119-4763-BA9A-33AB4FDD6DA9}"/>
              </a:ext>
            </a:extLst>
          </p:cNvPr>
          <p:cNvSpPr txBox="1"/>
          <p:nvPr/>
        </p:nvSpPr>
        <p:spPr>
          <a:xfrm>
            <a:off x="1934308" y="6184969"/>
            <a:ext cx="9823677" cy="707886"/>
          </a:xfrm>
          <a:prstGeom prst="rect">
            <a:avLst/>
          </a:prstGeom>
          <a:solidFill>
            <a:schemeClr val="accent4">
              <a:lumMod val="40000"/>
              <a:lumOff val="60000"/>
            </a:schemeClr>
          </a:solidFill>
          <a:ln>
            <a:solidFill>
              <a:schemeClr val="accent5">
                <a:lumMod val="50000"/>
              </a:schemeClr>
            </a:solidFill>
          </a:ln>
        </p:spPr>
        <p:txBody>
          <a:bodyPr wrap="square" rtlCol="0">
            <a:spAutoFit/>
          </a:bodyPr>
          <a:lstStyle/>
          <a:p>
            <a:pPr algn="ctr" rtl="0"/>
            <a:r>
              <a:rPr lang="x-none" sz="2000" dirty="0"/>
              <a:t>Tom qab 8 lub hlis, koj yuav pib raug nplua rau kev teev npe nkag qeeb lig, thiab tej zaum koj yuav tsis tuaj yeem teev npe mus txog ntua Ncua Sij Hawm Teev Npe Nthuav Dav.</a:t>
            </a:r>
          </a:p>
        </p:txBody>
      </p:sp>
    </p:spTree>
    <p:extLst>
      <p:ext uri="{BB962C8B-B14F-4D97-AF65-F5344CB8AC3E}">
        <p14:creationId xmlns:p14="http://schemas.microsoft.com/office/powerpoint/2010/main" val="398738321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53184AAD-3166-402F-847D-135E787639D0}"/>
              </a:ext>
            </a:extLst>
          </p:cNvPr>
          <p:cNvSpPr>
            <a:spLocks noGrp="1"/>
          </p:cNvSpPr>
          <p:nvPr>
            <p:ph type="sldNum" sz="quarter" idx="12"/>
          </p:nvPr>
        </p:nvSpPr>
        <p:spPr/>
        <p:txBody>
          <a:bodyPr rtlCol="0"/>
          <a:lstStyle/>
          <a:p>
            <a:pPr rtl="0"/>
            <a:fld id="{844A7B69-93E2-4D34-896D-EFDD7F03AB74}" type="slidenum">
              <a:rPr lang="en-US" smtClean="0"/>
              <a:t>70</a:t>
            </a:fld>
            <a:endParaRPr lang="en-US"/>
          </a:p>
        </p:txBody>
      </p:sp>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rtl="0"/>
            <a:endParaRPr lang="en-US" sz="1400" dirty="0">
              <a:solidFill>
                <a:schemeClr val="bg1"/>
              </a:solidFill>
              <a:latin typeface="Arial" panose="020B0604020202020204" pitchFamily="34" charset="0"/>
              <a:cs typeface="Arial" panose="020B0604020202020204" pitchFamily="34" charset="0"/>
            </a:endParaRPr>
          </a:p>
          <a:p>
            <a:pPr algn="ctr" rtl="0"/>
            <a:r>
              <a:rPr lang="x-none" sz="4000">
                <a:solidFill>
                  <a:schemeClr val="bg1"/>
                </a:solidFill>
                <a:latin typeface="Arial" panose="020B0604020202020204" pitchFamily="34" charset="0"/>
                <a:cs typeface="Arial" panose="020B0604020202020204" pitchFamily="34" charset="0"/>
              </a:rPr>
              <a:t>Medicare Part D</a:t>
            </a:r>
          </a:p>
          <a:p>
            <a:pPr algn="ctr" rtl="0"/>
            <a:endParaRPr lang="en-US" sz="1200" dirty="0">
              <a:solidFill>
                <a:schemeClr val="bg1"/>
              </a:solidFill>
              <a:latin typeface="Arial" panose="020B0604020202020204" pitchFamily="34" charset="0"/>
              <a:cs typeface="Arial" panose="020B0604020202020204" pitchFamily="34" charset="0"/>
            </a:endParaRPr>
          </a:p>
        </p:txBody>
      </p:sp>
      <p:grpSp>
        <p:nvGrpSpPr>
          <p:cNvPr id="7" name="Group 6" title="art">
            <a:extLst>
              <a:ext uri="{FF2B5EF4-FFF2-40B4-BE49-F238E27FC236}">
                <a16:creationId xmlns:a16="http://schemas.microsoft.com/office/drawing/2014/main" id="{94C478C5-267B-408B-898E-81FBB1F8B8FB}"/>
              </a:ext>
            </a:extLst>
          </p:cNvPr>
          <p:cNvGrpSpPr/>
          <p:nvPr/>
        </p:nvGrpSpPr>
        <p:grpSpPr>
          <a:xfrm>
            <a:off x="572737" y="2102432"/>
            <a:ext cx="1466303" cy="2277624"/>
            <a:chOff x="7108787" y="2022298"/>
            <a:chExt cx="1909569" cy="2312176"/>
          </a:xfrm>
        </p:grpSpPr>
        <p:pic>
          <p:nvPicPr>
            <p:cNvPr id="8" name="Picture 7" title="Part D icon">
              <a:extLst>
                <a:ext uri="{FF2B5EF4-FFF2-40B4-BE49-F238E27FC236}">
                  <a16:creationId xmlns:a16="http://schemas.microsoft.com/office/drawing/2014/main" id="{761CD212-A8E7-43A7-ABDE-17E2B152D12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14053" y="2022298"/>
              <a:ext cx="669230" cy="462663"/>
            </a:xfrm>
            <a:prstGeom prst="rect">
              <a:avLst/>
            </a:prstGeom>
          </p:spPr>
        </p:pic>
        <p:sp>
          <p:nvSpPr>
            <p:cNvPr id="9" name="TextBox 8" title="Part D Icon">
              <a:extLst>
                <a:ext uri="{FF2B5EF4-FFF2-40B4-BE49-F238E27FC236}">
                  <a16:creationId xmlns:a16="http://schemas.microsoft.com/office/drawing/2014/main" id="{D57A0D13-9F13-4E2E-A3A7-7DBC9F5A4891}"/>
                </a:ext>
              </a:extLst>
            </p:cNvPr>
            <p:cNvSpPr txBox="1"/>
            <p:nvPr/>
          </p:nvSpPr>
          <p:spPr>
            <a:xfrm>
              <a:off x="7108787" y="2678512"/>
              <a:ext cx="1909569" cy="1655962"/>
            </a:xfrm>
            <a:prstGeom prst="rect">
              <a:avLst/>
            </a:prstGeom>
            <a:noFill/>
          </p:spPr>
          <p:txBody>
            <a:bodyPr wrap="square" rtlCol="0">
              <a:spAutoFit/>
            </a:bodyPr>
            <a:lstStyle/>
            <a:p>
              <a:pPr algn="ctr" rtl="0"/>
              <a:r>
                <a:rPr lang="x-none" sz="2000" b="1">
                  <a:solidFill>
                    <a:schemeClr val="tx2"/>
                  </a:solidFill>
                </a:rPr>
                <a:t>Part D</a:t>
              </a:r>
            </a:p>
            <a:p>
              <a:pPr algn="ctr" rtl="0"/>
              <a:r>
                <a:rPr lang="x-none" sz="2000">
                  <a:solidFill>
                    <a:schemeClr val="tx2"/>
                  </a:solidFill>
                </a:rPr>
                <a:t>Medicare qhov kev pab them nqi tshuaj uas muaj ntawv yuav tshuaj</a:t>
              </a:r>
            </a:p>
          </p:txBody>
        </p:sp>
      </p:grpSp>
      <p:sp>
        <p:nvSpPr>
          <p:cNvPr id="2" name="Rectangle 1">
            <a:extLst>
              <a:ext uri="{FF2B5EF4-FFF2-40B4-BE49-F238E27FC236}">
                <a16:creationId xmlns:a16="http://schemas.microsoft.com/office/drawing/2014/main" id="{EA95CB36-4B99-45D0-97C8-1C33F9EC47EB}"/>
              </a:ext>
            </a:extLst>
          </p:cNvPr>
          <p:cNvSpPr/>
          <p:nvPr/>
        </p:nvSpPr>
        <p:spPr>
          <a:xfrm>
            <a:off x="2585912" y="1107996"/>
            <a:ext cx="3509294" cy="584775"/>
          </a:xfrm>
          <a:prstGeom prst="rect">
            <a:avLst/>
          </a:prstGeom>
        </p:spPr>
        <p:txBody>
          <a:bodyPr wrap="none" rtlCol="0">
            <a:spAutoFit/>
          </a:bodyPr>
          <a:lstStyle/>
          <a:p>
            <a:pPr rtl="0"/>
            <a:r>
              <a:rPr lang="x-none" sz="3200" b="1" dirty="0">
                <a:latin typeface="Arial" panose="020B0604020202020204" pitchFamily="34" charset="0"/>
                <a:cs typeface="Arial" panose="020B0604020202020204" pitchFamily="34" charset="0"/>
              </a:rPr>
              <a:t>Yam Uas Tau Txais Kev Pab Them Nqi </a:t>
            </a:r>
            <a:endParaRPr lang="en-US" sz="3200" b="1" dirty="0">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43A8923C-9103-4668-87EE-F78841CD6863}"/>
              </a:ext>
            </a:extLst>
          </p:cNvPr>
          <p:cNvSpPr/>
          <p:nvPr/>
        </p:nvSpPr>
        <p:spPr>
          <a:xfrm>
            <a:off x="2282120" y="1692771"/>
            <a:ext cx="9270972" cy="5016758"/>
          </a:xfrm>
          <a:prstGeom prst="rect">
            <a:avLst/>
          </a:prstGeom>
        </p:spPr>
        <p:txBody>
          <a:bodyPr wrap="square" rtlCol="0">
            <a:spAutoFit/>
          </a:bodyPr>
          <a:lstStyle/>
          <a:p>
            <a:pPr marL="342900" indent="-342900" rtl="0">
              <a:spcAft>
                <a:spcPts val="1200"/>
              </a:spcAft>
              <a:buFont typeface="Wingdings" panose="05000000000000000000" pitchFamily="2" charset="2"/>
              <a:buChar char="§"/>
            </a:pPr>
            <a:r>
              <a:rPr lang="x-none" sz="2800" dirty="0">
                <a:cs typeface="Arial" charset="0"/>
              </a:rPr>
              <a:t>Cov tshuaj raws ntawv yuav tshuaj</a:t>
            </a:r>
          </a:p>
          <a:p>
            <a:pPr marL="342900" indent="-342900" rtl="0">
              <a:spcAft>
                <a:spcPts val="1200"/>
              </a:spcAft>
              <a:buFont typeface="Wingdings" panose="05000000000000000000" pitchFamily="2" charset="2"/>
              <a:buChar char="§"/>
            </a:pPr>
            <a:r>
              <a:rPr lang="x-none" sz="2800" dirty="0">
                <a:cs typeface="Arial" charset="0"/>
              </a:rPr>
              <a:t>Cov tshuaj uas muaj nyob rau hauv txoj phiaj xwm tus qauv (Tsis yog txhua yam tshuaj yuav tau txais kev pab them nqi los ntawm tag nrho txhua txoj phiaj xwm.)</a:t>
            </a:r>
          </a:p>
          <a:p>
            <a:pPr marL="342900" indent="-342900" rtl="0">
              <a:spcAft>
                <a:spcPts val="1200"/>
              </a:spcAft>
              <a:buFont typeface="Wingdings" panose="05000000000000000000" pitchFamily="2" charset="2"/>
              <a:buChar char="§"/>
            </a:pPr>
            <a:r>
              <a:rPr lang="x-none" sz="2800" dirty="0">
                <a:cs typeface="Arial" charset="0"/>
              </a:rPr>
              <a:t>Tshuaj insulin thiab koob thiab koob txhaj tshuaj rau kev txhaj tshuaj insulin</a:t>
            </a:r>
          </a:p>
          <a:p>
            <a:pPr marL="342900" indent="-342900" rtl="0">
              <a:spcAft>
                <a:spcPts val="1200"/>
              </a:spcAft>
              <a:buFont typeface="Wingdings" panose="05000000000000000000" pitchFamily="2" charset="2"/>
              <a:buChar char="§"/>
            </a:pPr>
            <a:r>
              <a:rPr lang="x-none" sz="2800" dirty="0">
                <a:cs typeface="Arial" charset="0"/>
              </a:rPr>
              <a:t>Cov tshuaj yuav tsum yog rau kev siv tshuaj uas muaj ntawv xaj rau fab kev kho mob.</a:t>
            </a:r>
          </a:p>
          <a:p>
            <a:pPr marL="342900" indent="-342900" rtl="0">
              <a:spcAft>
                <a:spcPts val="1200"/>
              </a:spcAft>
              <a:buFont typeface="Wingdings" panose="05000000000000000000" pitchFamily="2" charset="2"/>
              <a:buChar char="§"/>
            </a:pPr>
            <a:r>
              <a:rPr lang="x-none" sz="2800" dirty="0">
                <a:cs typeface="Arial" charset="0"/>
              </a:rPr>
              <a:t>Txoj cai lij choj txwv tsis pub Part D pab them nqi rau qee yam tshuaj.</a:t>
            </a:r>
          </a:p>
        </p:txBody>
      </p:sp>
    </p:spTree>
    <p:extLst>
      <p:ext uri="{BB962C8B-B14F-4D97-AF65-F5344CB8AC3E}">
        <p14:creationId xmlns:p14="http://schemas.microsoft.com/office/powerpoint/2010/main" val="161825393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53184AAD-3166-402F-847D-135E787639D0}"/>
              </a:ext>
            </a:extLst>
          </p:cNvPr>
          <p:cNvSpPr>
            <a:spLocks noGrp="1"/>
          </p:cNvSpPr>
          <p:nvPr>
            <p:ph type="sldNum" sz="quarter" idx="12"/>
          </p:nvPr>
        </p:nvSpPr>
        <p:spPr/>
        <p:txBody>
          <a:bodyPr rtlCol="0"/>
          <a:lstStyle/>
          <a:p>
            <a:pPr rtl="0"/>
            <a:fld id="{844A7B69-93E2-4D34-896D-EFDD7F03AB74}" type="slidenum">
              <a:rPr lang="en-US" smtClean="0"/>
              <a:t>71</a:t>
            </a:fld>
            <a:endParaRPr lang="en-US"/>
          </a:p>
        </p:txBody>
      </p:sp>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rtl="0"/>
            <a:endParaRPr lang="en-US" sz="1400" dirty="0">
              <a:solidFill>
                <a:schemeClr val="bg1"/>
              </a:solidFill>
              <a:latin typeface="Arial" panose="020B0604020202020204" pitchFamily="34" charset="0"/>
              <a:cs typeface="Arial" panose="020B0604020202020204" pitchFamily="34" charset="0"/>
            </a:endParaRPr>
          </a:p>
          <a:p>
            <a:pPr algn="ctr" rtl="0"/>
            <a:r>
              <a:rPr lang="x-none" sz="4000">
                <a:solidFill>
                  <a:schemeClr val="bg1"/>
                </a:solidFill>
                <a:latin typeface="Arial" panose="020B0604020202020204" pitchFamily="34" charset="0"/>
                <a:cs typeface="Arial" panose="020B0604020202020204" pitchFamily="34" charset="0"/>
              </a:rPr>
              <a:t>Medicare Part D</a:t>
            </a:r>
          </a:p>
          <a:p>
            <a:pPr algn="ctr" rtl="0"/>
            <a:endParaRPr lang="en-US" sz="1200" dirty="0">
              <a:solidFill>
                <a:schemeClr val="bg1"/>
              </a:solidFill>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1C17910C-B812-4414-A756-FBDBFC6135A7}"/>
              </a:ext>
            </a:extLst>
          </p:cNvPr>
          <p:cNvSpPr/>
          <p:nvPr/>
        </p:nvSpPr>
        <p:spPr>
          <a:xfrm>
            <a:off x="763034" y="1261214"/>
            <a:ext cx="4442242" cy="584775"/>
          </a:xfrm>
          <a:prstGeom prst="rect">
            <a:avLst/>
          </a:prstGeom>
        </p:spPr>
        <p:txBody>
          <a:bodyPr wrap="none" rtlCol="0">
            <a:spAutoFit/>
          </a:bodyPr>
          <a:lstStyle/>
          <a:p>
            <a:pPr rtl="0"/>
            <a:r>
              <a:rPr lang="x-none" sz="3200" b="1" dirty="0">
                <a:latin typeface="Arial" panose="020B0604020202020204" pitchFamily="34" charset="0"/>
                <a:cs typeface="Arial" panose="020B0604020202020204" pitchFamily="34" charset="0"/>
              </a:rPr>
              <a:t>Yam Tsis Tau Txais Kev Pab Them Nqi Yog Muaj Dab Tsi?</a:t>
            </a:r>
            <a:endParaRPr lang="en-US" sz="3200" b="1" dirty="0">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48A71B4A-51A0-41C4-9049-6F05834520EF}"/>
              </a:ext>
            </a:extLst>
          </p:cNvPr>
          <p:cNvSpPr/>
          <p:nvPr/>
        </p:nvSpPr>
        <p:spPr>
          <a:xfrm>
            <a:off x="2439032" y="1816646"/>
            <a:ext cx="9553676" cy="4939814"/>
          </a:xfrm>
          <a:prstGeom prst="rect">
            <a:avLst/>
          </a:prstGeom>
        </p:spPr>
        <p:txBody>
          <a:bodyPr wrap="square" rtlCol="0">
            <a:spAutoFit/>
          </a:bodyPr>
          <a:lstStyle/>
          <a:p>
            <a:pPr marL="342900" indent="-342900" rtl="0">
              <a:spcAft>
                <a:spcPts val="600"/>
              </a:spcAft>
              <a:buFont typeface="Wingdings" panose="05000000000000000000" pitchFamily="2" charset="2"/>
              <a:buChar char="§"/>
            </a:pPr>
            <a:r>
              <a:rPr lang="x-none" sz="2400" dirty="0">
                <a:cs typeface="Arial" charset="0"/>
              </a:rPr>
              <a:t>Cov tshuaj uas tsis nyob rau hauv txoj phiaj xwm tus qauv tshuaj </a:t>
            </a:r>
          </a:p>
          <a:p>
            <a:pPr marL="342900" indent="-342900" rtl="0">
              <a:spcAft>
                <a:spcPts val="600"/>
              </a:spcAft>
              <a:buFont typeface="Wingdings" panose="05000000000000000000" pitchFamily="2" charset="2"/>
              <a:buChar char="§"/>
            </a:pPr>
            <a:r>
              <a:rPr lang="x-none" sz="2400" dirty="0">
                <a:cs typeface="Arial" charset="0"/>
              </a:rPr>
              <a:t>Cov tshuaj tsis muaj ntawv yuav tshuaj, cov tshuaj cia li mus yuav tau tom khw muag tshuaj</a:t>
            </a:r>
          </a:p>
          <a:p>
            <a:pPr marL="342900" indent="-342900" rtl="0">
              <a:spcAft>
                <a:spcPts val="600"/>
              </a:spcAft>
              <a:buFont typeface="Wingdings" panose="05000000000000000000" pitchFamily="2" charset="2"/>
              <a:buChar char="§"/>
            </a:pPr>
            <a:r>
              <a:rPr lang="x-none" sz="2400" dirty="0">
                <a:cs typeface="Arial" charset="0"/>
              </a:rPr>
              <a:t>Cov tshuaj uas tsis tau txais kev pom zoo los ntawm Federal Drug Administration (Tsoom Hwv Lub Chaw Tswj Hwm Tshuaj, FDA)</a:t>
            </a:r>
          </a:p>
          <a:p>
            <a:pPr marL="342900" indent="-342900" rtl="0">
              <a:spcAft>
                <a:spcPts val="600"/>
              </a:spcAft>
              <a:buFont typeface="Wingdings" panose="05000000000000000000" pitchFamily="2" charset="2"/>
              <a:buChar char="§"/>
            </a:pPr>
            <a:r>
              <a:rPr lang="x-none" sz="2400" dirty="0">
                <a:cs typeface="Arial" charset="0"/>
              </a:rPr>
              <a:t>Cov tshuaj qab los thiab cov dej haus txhawb zog</a:t>
            </a:r>
          </a:p>
          <a:p>
            <a:pPr marL="342900" indent="-342900" rtl="0">
              <a:spcAft>
                <a:spcPts val="600"/>
              </a:spcAft>
              <a:buFont typeface="Wingdings" panose="05000000000000000000" pitchFamily="2" charset="2"/>
              <a:buChar char="§"/>
            </a:pPr>
            <a:r>
              <a:rPr lang="x-none" sz="2400" dirty="0">
                <a:cs typeface="Arial" charset="0"/>
              </a:rPr>
              <a:t>Tshuaj zoo hnoos</a:t>
            </a:r>
          </a:p>
          <a:p>
            <a:pPr marL="342900" indent="-342900" rtl="0">
              <a:spcAft>
                <a:spcPts val="600"/>
              </a:spcAft>
              <a:buFont typeface="Wingdings" panose="05000000000000000000" pitchFamily="2" charset="2"/>
              <a:buChar char="§"/>
            </a:pPr>
            <a:r>
              <a:rPr lang="x-none" sz="2400" dirty="0">
                <a:cs typeface="Arial" charset="0"/>
              </a:rPr>
              <a:t>Cov tshuaj noj kom muaj zog nrog poj niam pw</a:t>
            </a:r>
          </a:p>
          <a:p>
            <a:pPr marL="342900" indent="-342900" rtl="0">
              <a:buFont typeface="Wingdings" panose="05000000000000000000" pitchFamily="2" charset="2"/>
              <a:buChar char="§"/>
            </a:pPr>
            <a:r>
              <a:rPr lang="x-none" sz="2400" dirty="0">
                <a:cs typeface="Arial" charset="0"/>
              </a:rPr>
              <a:t>Cov tshuaj rau kev ua kom zoo nkauj</a:t>
            </a:r>
          </a:p>
          <a:p>
            <a:pPr marL="800100" lvl="1" indent="-342900" rtl="0">
              <a:buFont typeface="Wingdings" panose="05000000000000000000" pitchFamily="2" charset="2"/>
              <a:buChar char="§"/>
            </a:pPr>
            <a:r>
              <a:rPr lang="x-none" sz="2000" dirty="0">
                <a:cs typeface="Arial" charset="0"/>
              </a:rPr>
              <a:t>Cov tshuaj yuav los sis tshuaj rog</a:t>
            </a:r>
          </a:p>
          <a:p>
            <a:pPr marL="800100" lvl="1" indent="-342900" rtl="0">
              <a:spcAft>
                <a:spcPts val="600"/>
              </a:spcAft>
              <a:buFont typeface="Wingdings" panose="05000000000000000000" pitchFamily="2" charset="2"/>
              <a:buChar char="§"/>
            </a:pPr>
            <a:r>
              <a:rPr lang="x-none" sz="2000" dirty="0">
                <a:cs typeface="Arial" charset="0"/>
              </a:rPr>
              <a:t>Cov tshuaj plaub hau hle</a:t>
            </a:r>
            <a:endParaRPr lang="en-US" altLang="en-US" sz="2200" dirty="0">
              <a:cs typeface="Arial" charset="0"/>
            </a:endParaRPr>
          </a:p>
          <a:p>
            <a:pPr marL="342900" indent="-342900" rtl="0">
              <a:spcAft>
                <a:spcPts val="600"/>
              </a:spcAft>
              <a:buFont typeface="Wingdings" panose="05000000000000000000" pitchFamily="2" charset="2"/>
              <a:buChar char="§"/>
            </a:pPr>
            <a:r>
              <a:rPr lang="x-none" sz="2400" dirty="0">
                <a:cs typeface="Arial" charset="0"/>
              </a:rPr>
              <a:t>Cov tshuaj teev tseg rau kev siv “yam tsis tau txais kev pom zoo”.</a:t>
            </a:r>
          </a:p>
        </p:txBody>
      </p:sp>
      <p:pic>
        <p:nvPicPr>
          <p:cNvPr id="10" name="Picture 9">
            <a:extLst>
              <a:ext uri="{FF2B5EF4-FFF2-40B4-BE49-F238E27FC236}">
                <a16:creationId xmlns:a16="http://schemas.microsoft.com/office/drawing/2014/main" id="{72540469-CD81-4F9D-90CE-AB2DDECF75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5440" y="2240205"/>
            <a:ext cx="1855304" cy="1614114"/>
          </a:xfrm>
          <a:prstGeom prst="rect">
            <a:avLst/>
          </a:prstGeom>
        </p:spPr>
      </p:pic>
    </p:spTree>
    <p:extLst>
      <p:ext uri="{BB962C8B-B14F-4D97-AF65-F5344CB8AC3E}">
        <p14:creationId xmlns:p14="http://schemas.microsoft.com/office/powerpoint/2010/main" val="83193089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53184AAD-3166-402F-847D-135E787639D0}"/>
              </a:ext>
            </a:extLst>
          </p:cNvPr>
          <p:cNvSpPr>
            <a:spLocks noGrp="1"/>
          </p:cNvSpPr>
          <p:nvPr>
            <p:ph type="sldNum" sz="quarter" idx="12"/>
          </p:nvPr>
        </p:nvSpPr>
        <p:spPr/>
        <p:txBody>
          <a:bodyPr rtlCol="0"/>
          <a:lstStyle/>
          <a:p>
            <a:pPr rtl="0"/>
            <a:fld id="{844A7B69-93E2-4D34-896D-EFDD7F03AB74}" type="slidenum">
              <a:rPr lang="en-US" smtClean="0"/>
              <a:t>72</a:t>
            </a:fld>
            <a:endParaRPr lang="en-US" dirty="0"/>
          </a:p>
        </p:txBody>
      </p:sp>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rtl="0"/>
            <a:endParaRPr lang="en-US" sz="1400" dirty="0">
              <a:solidFill>
                <a:schemeClr val="bg1"/>
              </a:solidFill>
              <a:latin typeface="Arial" panose="020B0604020202020204" pitchFamily="34" charset="0"/>
              <a:cs typeface="Arial" panose="020B0604020202020204" pitchFamily="34" charset="0"/>
            </a:endParaRPr>
          </a:p>
          <a:p>
            <a:pPr algn="ctr" rtl="0"/>
            <a:r>
              <a:rPr lang="x-none" sz="4000">
                <a:solidFill>
                  <a:schemeClr val="bg1"/>
                </a:solidFill>
                <a:latin typeface="Arial" panose="020B0604020202020204" pitchFamily="34" charset="0"/>
                <a:cs typeface="Arial" panose="020B0604020202020204" pitchFamily="34" charset="0"/>
              </a:rPr>
              <a:t>SeniorCare</a:t>
            </a:r>
            <a:endParaRPr lang="en-US" sz="4000" dirty="0">
              <a:solidFill>
                <a:schemeClr val="bg1"/>
              </a:solidFill>
              <a:latin typeface="Arial" panose="020B0604020202020204" pitchFamily="34" charset="0"/>
              <a:cs typeface="Arial" panose="020B0604020202020204" pitchFamily="34" charset="0"/>
            </a:endParaRPr>
          </a:p>
          <a:p>
            <a:pPr algn="ctr" rtl="0"/>
            <a:endParaRPr lang="en-US" sz="1200" dirty="0">
              <a:solidFill>
                <a:schemeClr val="bg1"/>
              </a:solidFill>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2530A1FF-884F-4F0A-AFDE-6B39CFEB1464}"/>
              </a:ext>
            </a:extLst>
          </p:cNvPr>
          <p:cNvSpPr/>
          <p:nvPr/>
        </p:nvSpPr>
        <p:spPr>
          <a:xfrm>
            <a:off x="916377" y="1141048"/>
            <a:ext cx="8342990" cy="954107"/>
          </a:xfrm>
          <a:prstGeom prst="rect">
            <a:avLst/>
          </a:prstGeom>
        </p:spPr>
        <p:txBody>
          <a:bodyPr wrap="none" rtlCol="0">
            <a:spAutoFit/>
          </a:bodyPr>
          <a:lstStyle/>
          <a:p>
            <a:pPr rtl="0"/>
            <a:r>
              <a:rPr lang="x-none" sz="2800" b="1" dirty="0">
                <a:latin typeface="Arial" panose="020B0604020202020204" pitchFamily="34" charset="0"/>
                <a:cs typeface="Arial" panose="020B0604020202020204" pitchFamily="34" charset="0"/>
              </a:rPr>
              <a:t>Wisconsin Lub Khoos Kas Pab Cov Tshuaj Uas </a:t>
            </a:r>
            <a:endParaRPr lang="hu-HU" sz="2800" b="1" dirty="0">
              <a:latin typeface="Arial" panose="020B0604020202020204" pitchFamily="34" charset="0"/>
              <a:cs typeface="Arial" panose="020B0604020202020204" pitchFamily="34" charset="0"/>
            </a:endParaRPr>
          </a:p>
          <a:p>
            <a:pPr rtl="0"/>
            <a:r>
              <a:rPr lang="x-none" sz="2800" b="1" dirty="0">
                <a:latin typeface="Arial" panose="020B0604020202020204" pitchFamily="34" charset="0"/>
                <a:cs typeface="Arial" panose="020B0604020202020204" pitchFamily="34" charset="0"/>
              </a:rPr>
              <a:t>Muaj Ntawv Yuav Tshuaj</a:t>
            </a:r>
          </a:p>
        </p:txBody>
      </p:sp>
      <p:sp>
        <p:nvSpPr>
          <p:cNvPr id="3" name="Rectangle 2">
            <a:extLst>
              <a:ext uri="{FF2B5EF4-FFF2-40B4-BE49-F238E27FC236}">
                <a16:creationId xmlns:a16="http://schemas.microsoft.com/office/drawing/2014/main" id="{EF96D4C7-033B-4412-A88E-E8904DB9518B}"/>
              </a:ext>
            </a:extLst>
          </p:cNvPr>
          <p:cNvSpPr/>
          <p:nvPr/>
        </p:nvSpPr>
        <p:spPr>
          <a:xfrm>
            <a:off x="418031" y="2316526"/>
            <a:ext cx="7504804" cy="4039824"/>
          </a:xfrm>
          <a:prstGeom prst="rect">
            <a:avLst/>
          </a:prstGeom>
        </p:spPr>
        <p:txBody>
          <a:bodyPr wrap="square" rtlCol="0">
            <a:spAutoFit/>
          </a:bodyPr>
          <a:lstStyle/>
          <a:p>
            <a:pPr marL="342900" indent="-342900" rtl="0">
              <a:spcAft>
                <a:spcPts val="600"/>
              </a:spcAft>
              <a:buFont typeface="Wingdings" panose="05000000000000000000" pitchFamily="2" charset="2"/>
              <a:buChar char="§"/>
            </a:pPr>
            <a:r>
              <a:rPr lang="x-none" sz="1600" dirty="0">
                <a:cs typeface="Arial" charset="0"/>
              </a:rPr>
              <a:t>Muaj rau cov neeg nyob hauv Wisconsin uas muaj hnub nyoog 65 xyoos nce mus uas yog </a:t>
            </a:r>
            <a:r>
              <a:rPr lang="x-none" sz="1600" dirty="0"/>
              <a:t>neeg xam xaj Meskas los sis yog neeg nkag teb chaws uas muaj cai tsim nyog.</a:t>
            </a:r>
            <a:endParaRPr lang="en-US" altLang="en-US" sz="1600" dirty="0">
              <a:cs typeface="Arial" charset="0"/>
            </a:endParaRPr>
          </a:p>
          <a:p>
            <a:pPr marL="342900" indent="-342900" rtl="0">
              <a:spcAft>
                <a:spcPts val="600"/>
              </a:spcAft>
              <a:buFont typeface="Wingdings" panose="05000000000000000000" pitchFamily="2" charset="2"/>
              <a:buChar char="§"/>
            </a:pPr>
            <a:r>
              <a:rPr lang="x-none" sz="1600" dirty="0">
                <a:cs typeface="Arial" charset="0"/>
              </a:rPr>
              <a:t>Qhov nqi daim ntawv thov txhua xyoo $30. (Tsis muaj qhov nqi tuav pov hwm them txhua hli.)</a:t>
            </a:r>
          </a:p>
          <a:p>
            <a:pPr marL="342900" indent="-342900" rtl="0">
              <a:spcAft>
                <a:spcPts val="600"/>
              </a:spcAft>
              <a:buFont typeface="Wingdings" panose="05000000000000000000" pitchFamily="2" charset="2"/>
              <a:buChar char="§"/>
            </a:pPr>
            <a:r>
              <a:rPr lang="x-none" sz="1600" dirty="0">
                <a:cs typeface="Arial" charset="0"/>
              </a:rPr>
              <a:t>Kev pab them nqi uas ntseeg siab tau. (Zam kom tsis txhob raug nplua raws Part D.)</a:t>
            </a:r>
          </a:p>
          <a:p>
            <a:pPr marL="342900" indent="-342900" rtl="0">
              <a:spcAft>
                <a:spcPts val="600"/>
              </a:spcAft>
              <a:buFont typeface="Wingdings" panose="05000000000000000000" pitchFamily="2" charset="2"/>
              <a:buChar char="§"/>
            </a:pPr>
            <a:r>
              <a:rPr lang="x-none" sz="1600" dirty="0">
                <a:cs typeface="Arial" charset="0"/>
              </a:rPr>
              <a:t>Koj qhov nyiaj khwv tau los txhua xyoo yuav txiav txim txog koj qib kev pab them nqi.</a:t>
            </a:r>
          </a:p>
          <a:p>
            <a:pPr marL="800100" lvl="1" indent="-342900" rtl="0">
              <a:spcAft>
                <a:spcPts val="600"/>
              </a:spcAft>
              <a:buFont typeface="Wingdings" panose="05000000000000000000" pitchFamily="2" charset="2"/>
              <a:buChar char="§"/>
            </a:pPr>
            <a:r>
              <a:rPr lang="x-none" sz="1600" dirty="0">
                <a:cs typeface="Arial" charset="0"/>
              </a:rPr>
              <a:t>Tsis muaj qhov nqi uas yuav tsum tau xub them kom txwm ua ntej nyob rau Qib 1.</a:t>
            </a:r>
          </a:p>
          <a:p>
            <a:pPr marL="800100" lvl="1" indent="-342900" rtl="0">
              <a:spcAft>
                <a:spcPts val="600"/>
              </a:spcAft>
              <a:buFont typeface="Wingdings" panose="05000000000000000000" pitchFamily="2" charset="2"/>
              <a:buChar char="§"/>
            </a:pPr>
            <a:r>
              <a:rPr lang="x-none" sz="1600" dirty="0">
                <a:cs typeface="Arial" charset="0"/>
              </a:rPr>
              <a:t>Qib 2a thiab 2b muaj qhov nqi uas yuav tsum tau xub them kom txwm ua ntej.</a:t>
            </a:r>
          </a:p>
          <a:p>
            <a:pPr marL="800100" lvl="1" indent="-342900" rtl="0">
              <a:spcAft>
                <a:spcPts val="600"/>
              </a:spcAft>
              <a:buFont typeface="Wingdings" panose="05000000000000000000" pitchFamily="2" charset="2"/>
              <a:buChar char="§"/>
            </a:pPr>
            <a:r>
              <a:rPr lang="x-none" sz="1600" dirty="0">
                <a:cs typeface="Arial" charset="0"/>
              </a:rPr>
              <a:t>Qib 3 muaj qhov nqi uas yuav tsum tau xub them kom txwm ua ntej thiab kev siv nyiaj kom poob qis.</a:t>
            </a:r>
          </a:p>
          <a:p>
            <a:pPr marL="342900" indent="-342900" rtl="0">
              <a:lnSpc>
                <a:spcPct val="150000"/>
              </a:lnSpc>
              <a:buFont typeface="Wingdings" panose="05000000000000000000" pitchFamily="2" charset="2"/>
              <a:buChar char="§"/>
            </a:pPr>
            <a:r>
              <a:rPr lang="x-none" sz="1600" dirty="0">
                <a:cs typeface="Arial" charset="0"/>
              </a:rPr>
              <a:t>Tsis muaj qhov txwv txog cov khoom vaj khoom tsev.</a:t>
            </a:r>
          </a:p>
          <a:p>
            <a:pPr marL="342900" indent="-342900" rtl="0">
              <a:lnSpc>
                <a:spcPct val="150000"/>
              </a:lnSpc>
              <a:buFont typeface="Wingdings" panose="05000000000000000000" pitchFamily="2" charset="2"/>
              <a:buChar char="§"/>
            </a:pPr>
            <a:r>
              <a:rPr lang="x-none" sz="1600" dirty="0">
                <a:cs typeface="Arial" charset="0"/>
              </a:rPr>
              <a:t>Tuaj yeem siv ib leeg los sis siv ntxiv rau Part D.</a:t>
            </a:r>
          </a:p>
        </p:txBody>
      </p:sp>
      <p:sp>
        <p:nvSpPr>
          <p:cNvPr id="7" name="TextBox 6">
            <a:extLst>
              <a:ext uri="{FF2B5EF4-FFF2-40B4-BE49-F238E27FC236}">
                <a16:creationId xmlns:a16="http://schemas.microsoft.com/office/drawing/2014/main" id="{7F56AF19-575E-42C8-95EA-FEF5E9154CCB}"/>
              </a:ext>
            </a:extLst>
          </p:cNvPr>
          <p:cNvSpPr txBox="1"/>
          <p:nvPr/>
        </p:nvSpPr>
        <p:spPr>
          <a:xfrm>
            <a:off x="7942111" y="1828059"/>
            <a:ext cx="3830271" cy="5016758"/>
          </a:xfrm>
          <a:prstGeom prst="rect">
            <a:avLst/>
          </a:prstGeom>
          <a:solidFill>
            <a:schemeClr val="bg1"/>
          </a:solidFill>
          <a:ln>
            <a:solidFill>
              <a:schemeClr val="accent1">
                <a:lumMod val="50000"/>
              </a:schemeClr>
            </a:solidFill>
          </a:ln>
        </p:spPr>
        <p:txBody>
          <a:bodyPr wrap="square" rtlCol="0">
            <a:spAutoFit/>
          </a:bodyPr>
          <a:lstStyle/>
          <a:p>
            <a:pPr rtl="0"/>
            <a:endParaRPr lang="en-US" sz="2000" dirty="0"/>
          </a:p>
          <a:p>
            <a:pPr rtl="0"/>
            <a:endParaRPr lang="en-US" sz="2000" dirty="0"/>
          </a:p>
          <a:p>
            <a:pPr rtl="0"/>
            <a:endParaRPr lang="en-US" sz="2000" dirty="0"/>
          </a:p>
          <a:p>
            <a:pPr rtl="0"/>
            <a:endParaRPr lang="en-US" sz="2000" dirty="0"/>
          </a:p>
          <a:p>
            <a:pPr algn="ctr" rtl="0"/>
            <a:r>
              <a:rPr lang="x-none" sz="2400" dirty="0"/>
              <a:t>Hais txog rau cov ntaub ntawv qhia paub ntau ntxiv los sis txhawm rau mus rub daim ntawv thov: </a:t>
            </a:r>
            <a:r>
              <a:rPr lang="x-none" sz="2400" dirty="0">
                <a:hlinkClick r:id="rId3"/>
              </a:rPr>
              <a:t>www.dhs.wisconsin.gov/</a:t>
            </a:r>
            <a:br>
              <a:rPr lang="en-US" sz="2400" dirty="0">
                <a:hlinkClick r:id="rId3"/>
              </a:rPr>
            </a:br>
            <a:r>
              <a:rPr lang="x-none" sz="2400" dirty="0">
                <a:hlinkClick r:id="rId3"/>
              </a:rPr>
              <a:t>seniorcare</a:t>
            </a:r>
            <a:endParaRPr lang="en-US" sz="2400" dirty="0"/>
          </a:p>
          <a:p>
            <a:pPr algn="ctr" rtl="0"/>
            <a:endParaRPr lang="en-US" sz="2400" dirty="0"/>
          </a:p>
          <a:p>
            <a:pPr algn="ctr" rtl="0"/>
            <a:r>
              <a:rPr lang="x-none" sz="2400" dirty="0"/>
              <a:t>Los sis hu rau</a:t>
            </a:r>
          </a:p>
          <a:p>
            <a:pPr algn="ctr" rtl="0"/>
            <a:r>
              <a:rPr lang="x-none" sz="2800" dirty="0"/>
              <a:t> 1-800-657-2038</a:t>
            </a:r>
          </a:p>
          <a:p>
            <a:pPr rtl="0"/>
            <a:endParaRPr lang="en-US" sz="2000" dirty="0"/>
          </a:p>
        </p:txBody>
      </p:sp>
      <p:pic>
        <p:nvPicPr>
          <p:cNvPr id="11" name="Picture 10">
            <a:extLst>
              <a:ext uri="{FF2B5EF4-FFF2-40B4-BE49-F238E27FC236}">
                <a16:creationId xmlns:a16="http://schemas.microsoft.com/office/drawing/2014/main" id="{E3268909-E8C7-47CF-A028-763EC163D82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10600" y="2327913"/>
            <a:ext cx="2734200" cy="1019629"/>
          </a:xfrm>
          <a:prstGeom prst="rect">
            <a:avLst/>
          </a:prstGeom>
        </p:spPr>
      </p:pic>
    </p:spTree>
    <p:extLst>
      <p:ext uri="{BB962C8B-B14F-4D97-AF65-F5344CB8AC3E}">
        <p14:creationId xmlns:p14="http://schemas.microsoft.com/office/powerpoint/2010/main" val="323074280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rtl="0"/>
            <a:endParaRPr lang="en-US" sz="1400" dirty="0">
              <a:solidFill>
                <a:schemeClr val="bg1"/>
              </a:solidFill>
              <a:latin typeface="Arial" panose="020B0604020202020204" pitchFamily="34" charset="0"/>
              <a:cs typeface="Arial" panose="020B0604020202020204" pitchFamily="34" charset="0"/>
            </a:endParaRPr>
          </a:p>
          <a:p>
            <a:pPr algn="ctr" rtl="0"/>
            <a:r>
              <a:rPr lang="x-none" sz="4000">
                <a:solidFill>
                  <a:schemeClr val="bg1"/>
                </a:solidFill>
                <a:latin typeface="Arial" panose="020B0604020202020204" pitchFamily="34" charset="0"/>
                <a:cs typeface="Arial" panose="020B0604020202020204" pitchFamily="34" charset="0"/>
              </a:rPr>
              <a:t>Ncua Sij Hawm Qhib Teev Npe Nkag Hauv Lub Xyoo</a:t>
            </a:r>
          </a:p>
          <a:p>
            <a:pPr algn="ctr" rtl="0"/>
            <a:endParaRPr lang="en-US" sz="1200" dirty="0">
              <a:solidFill>
                <a:schemeClr val="bg1"/>
              </a:solidFill>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94908FCD-2DDD-4C8F-9CE7-A5C2A6C71850}"/>
              </a:ext>
            </a:extLst>
          </p:cNvPr>
          <p:cNvSpPr/>
          <p:nvPr/>
        </p:nvSpPr>
        <p:spPr>
          <a:xfrm>
            <a:off x="3304232" y="1404540"/>
            <a:ext cx="8354368" cy="4062651"/>
          </a:xfrm>
          <a:prstGeom prst="rect">
            <a:avLst/>
          </a:prstGeom>
        </p:spPr>
        <p:txBody>
          <a:bodyPr wrap="square" rtlCol="0">
            <a:spAutoFit/>
          </a:bodyPr>
          <a:lstStyle/>
          <a:p>
            <a:pPr algn="ctr" rtl="0">
              <a:defRPr/>
            </a:pPr>
            <a:r>
              <a:rPr lang="x-none" sz="4000" b="1" dirty="0">
                <a:cs typeface="Arial" panose="020B0604020202020204" pitchFamily="34" charset="0"/>
              </a:rPr>
              <a:t>Lub Kaum Hli Tim 15 - Lub Kaum Ob Hlis Tim 7</a:t>
            </a:r>
          </a:p>
          <a:p>
            <a:pPr marL="285750" indent="-285750" rtl="0">
              <a:spcAft>
                <a:spcPts val="1200"/>
              </a:spcAft>
              <a:buFont typeface="Arial" panose="020B0604020202020204" pitchFamily="34" charset="0"/>
              <a:buChar char="•"/>
              <a:defRPr/>
            </a:pPr>
            <a:r>
              <a:rPr lang="x-none" sz="2400" dirty="0">
                <a:cs typeface="Arial" panose="020B0604020202020204" pitchFamily="34" charset="0"/>
              </a:rPr>
              <a:t>Cov phiaj xwm Medicare Part D, nrog rau cov phiaj xwm Medicare Advantage (Part C), tuaj yeem hloov pauv lawv cov ntsiab phiaj xwm txhua xyoo.</a:t>
            </a:r>
          </a:p>
          <a:p>
            <a:pPr marL="285750" indent="-285750" rtl="0">
              <a:buFont typeface="Arial" panose="020B0604020202020204" pitchFamily="34" charset="0"/>
              <a:buChar char="•"/>
              <a:defRPr/>
            </a:pPr>
            <a:r>
              <a:rPr lang="x-none" sz="2400" dirty="0">
                <a:cs typeface="Arial" panose="020B0604020202020204" pitchFamily="34" charset="0"/>
              </a:rPr>
              <a:t>Txoj phiaj xwm cov qauv, cov pab pawg khw muag tshuaj uas sib koom tes, cov nqi tuav pov hwm, thiab lwm yam nqi tuaj yeem hloov pauv txhua xyoo.</a:t>
            </a:r>
          </a:p>
          <a:p>
            <a:pPr rtl="0">
              <a:defRPr/>
            </a:pPr>
            <a:endParaRPr lang="en-US" sz="2400" dirty="0">
              <a:cs typeface="Arial" panose="020B0604020202020204" pitchFamily="34" charset="0"/>
            </a:endParaRPr>
          </a:p>
        </p:txBody>
      </p:sp>
      <p:sp>
        <p:nvSpPr>
          <p:cNvPr id="10" name="Slide Number Placeholder 9">
            <a:extLst>
              <a:ext uri="{FF2B5EF4-FFF2-40B4-BE49-F238E27FC236}">
                <a16:creationId xmlns:a16="http://schemas.microsoft.com/office/drawing/2014/main" id="{88F112F3-D0A5-45B5-848E-340619FBA983}"/>
              </a:ext>
            </a:extLst>
          </p:cNvPr>
          <p:cNvSpPr>
            <a:spLocks noGrp="1"/>
          </p:cNvSpPr>
          <p:nvPr>
            <p:ph type="sldNum" sz="quarter" idx="12"/>
          </p:nvPr>
        </p:nvSpPr>
        <p:spPr/>
        <p:txBody>
          <a:bodyPr rtlCol="0"/>
          <a:lstStyle/>
          <a:p>
            <a:pPr rtl="0"/>
            <a:fld id="{844A7B69-93E2-4D34-896D-EFDD7F03AB74}" type="slidenum">
              <a:rPr lang="en-US" smtClean="0"/>
              <a:t>73</a:t>
            </a:fld>
            <a:endParaRPr lang="en-US"/>
          </a:p>
        </p:txBody>
      </p:sp>
      <p:pic>
        <p:nvPicPr>
          <p:cNvPr id="6" name="Picture 5">
            <a:extLst>
              <a:ext uri="{FF2B5EF4-FFF2-40B4-BE49-F238E27FC236}">
                <a16:creationId xmlns:a16="http://schemas.microsoft.com/office/drawing/2014/main" id="{766F160A-47A6-4B67-8D86-796AA1617641}"/>
              </a:ext>
            </a:extLst>
          </p:cNvPr>
          <p:cNvPicPr/>
          <p:nvPr/>
        </p:nvPicPr>
        <p:blipFill>
          <a:blip r:embed="rId3">
            <a:extLst>
              <a:ext uri="{28A0092B-C50C-407E-A947-70E740481C1C}">
                <a14:useLocalDpi xmlns:a14="http://schemas.microsoft.com/office/drawing/2010/main" val="0"/>
              </a:ext>
            </a:extLst>
          </a:blip>
          <a:stretch>
            <a:fillRect/>
          </a:stretch>
        </p:blipFill>
        <p:spPr>
          <a:xfrm>
            <a:off x="944141" y="2789884"/>
            <a:ext cx="1950403" cy="3017519"/>
          </a:xfrm>
          <a:prstGeom prst="rect">
            <a:avLst/>
          </a:prstGeom>
        </p:spPr>
      </p:pic>
      <p:sp>
        <p:nvSpPr>
          <p:cNvPr id="2" name="TextBox 1">
            <a:extLst>
              <a:ext uri="{FF2B5EF4-FFF2-40B4-BE49-F238E27FC236}">
                <a16:creationId xmlns:a16="http://schemas.microsoft.com/office/drawing/2014/main" id="{50991334-B14C-45B7-BEF2-05F905605FEA}"/>
              </a:ext>
            </a:extLst>
          </p:cNvPr>
          <p:cNvSpPr txBox="1"/>
          <p:nvPr/>
        </p:nvSpPr>
        <p:spPr>
          <a:xfrm>
            <a:off x="3414875" y="5421024"/>
            <a:ext cx="8133081" cy="1323439"/>
          </a:xfrm>
          <a:prstGeom prst="rect">
            <a:avLst/>
          </a:prstGeom>
          <a:noFill/>
        </p:spPr>
        <p:txBody>
          <a:bodyPr wrap="square" rtlCol="0">
            <a:spAutoFit/>
          </a:bodyPr>
          <a:lstStyle/>
          <a:p>
            <a:pPr rtl="0"/>
            <a:r>
              <a:rPr lang="x-none" sz="4000" b="1" dirty="0"/>
              <a:t>Tshuaj xyuas koj txoj phiaj xwm txhua xyoo!</a:t>
            </a:r>
          </a:p>
        </p:txBody>
      </p:sp>
    </p:spTree>
    <p:extLst>
      <p:ext uri="{BB962C8B-B14F-4D97-AF65-F5344CB8AC3E}">
        <p14:creationId xmlns:p14="http://schemas.microsoft.com/office/powerpoint/2010/main" val="1069110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25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childTnLst>
                                </p:cTn>
                              </p:par>
                              <p:par>
                                <p:cTn id="8" presetID="10" presetClass="entr" presetSubtype="0" fill="hold" nodeType="withEffect">
                                  <p:stCondLst>
                                    <p:cond delay="25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49C0F30-8172-4079-AB73-1F3CA88D71E7}"/>
              </a:ext>
            </a:extLst>
          </p:cNvPr>
          <p:cNvSpPr txBox="1"/>
          <p:nvPr/>
        </p:nvSpPr>
        <p:spPr>
          <a:xfrm>
            <a:off x="0" y="-1"/>
            <a:ext cx="12191999" cy="1723549"/>
          </a:xfrm>
          <a:prstGeom prst="rect">
            <a:avLst/>
          </a:prstGeom>
          <a:solidFill>
            <a:schemeClr val="accent5">
              <a:lumMod val="50000"/>
            </a:schemeClr>
          </a:solidFill>
        </p:spPr>
        <p:txBody>
          <a:bodyPr wrap="square" rtlCol="0">
            <a:spAutoFit/>
          </a:bodyPr>
          <a:lstStyle/>
          <a:p>
            <a:pPr algn="ctr" rtl="0"/>
            <a:endParaRPr lang="en-US" sz="1400" dirty="0">
              <a:solidFill>
                <a:schemeClr val="bg1"/>
              </a:solidFill>
              <a:latin typeface="Arial" panose="020B0604020202020204" pitchFamily="34" charset="0"/>
              <a:cs typeface="Arial" panose="020B0604020202020204" pitchFamily="34" charset="0"/>
            </a:endParaRPr>
          </a:p>
          <a:p>
            <a:pPr algn="ctr" rtl="0"/>
            <a:r>
              <a:rPr lang="x-none" sz="4000" dirty="0">
                <a:solidFill>
                  <a:schemeClr val="bg1"/>
                </a:solidFill>
                <a:latin typeface="Arial" panose="020B0604020202020204" pitchFamily="34" charset="0"/>
                <a:cs typeface="Arial" panose="020B0604020202020204" pitchFamily="34" charset="0"/>
              </a:rPr>
              <a:t>Kev Pab Cuam Hauv Cheeb Tsam rau Cov Neeg muaj Medicare</a:t>
            </a:r>
            <a:endParaRPr lang="en-US" sz="4000" dirty="0">
              <a:solidFill>
                <a:schemeClr val="bg1"/>
              </a:solidFill>
              <a:latin typeface="Arial" panose="020B0604020202020204" pitchFamily="34" charset="0"/>
              <a:cs typeface="Arial" panose="020B0604020202020204" pitchFamily="34" charset="0"/>
            </a:endParaRPr>
          </a:p>
          <a:p>
            <a:pPr algn="ctr" rtl="0"/>
            <a:endParaRPr lang="en-US" sz="1200" dirty="0">
              <a:solidFill>
                <a:schemeClr val="bg1"/>
              </a:solidFill>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94908FCD-2DDD-4C8F-9CE7-A5C2A6C71850}"/>
              </a:ext>
            </a:extLst>
          </p:cNvPr>
          <p:cNvSpPr/>
          <p:nvPr/>
        </p:nvSpPr>
        <p:spPr>
          <a:xfrm>
            <a:off x="597877" y="1625593"/>
            <a:ext cx="10755923" cy="4108817"/>
          </a:xfrm>
          <a:prstGeom prst="rect">
            <a:avLst/>
          </a:prstGeom>
        </p:spPr>
        <p:txBody>
          <a:bodyPr wrap="square" rtlCol="0">
            <a:spAutoFit/>
          </a:bodyPr>
          <a:lstStyle/>
          <a:p>
            <a:pPr algn="ctr" rtl="0">
              <a:defRPr/>
            </a:pPr>
            <a:r>
              <a:rPr lang="x-none" sz="4000" b="1" dirty="0">
                <a:cs typeface="Arial" panose="020B0604020202020204" pitchFamily="34" charset="0"/>
              </a:rPr>
              <a:t>Tau txais kev pab dawb, thiab ncaj ncees!</a:t>
            </a:r>
          </a:p>
          <a:p>
            <a:pPr marL="285750" indent="-285750" rtl="0">
              <a:spcAft>
                <a:spcPts val="600"/>
              </a:spcAft>
              <a:buFont typeface="Arial" panose="020B0604020202020204" pitchFamily="34" charset="0"/>
              <a:buChar char="•"/>
              <a:defRPr/>
            </a:pPr>
            <a:r>
              <a:rPr lang="x-none" sz="2800" dirty="0">
                <a:cs typeface="Arial" panose="020B0604020202020204" pitchFamily="34" charset="0"/>
              </a:rPr>
              <a:t>Medicare Plan Finder ntawm: </a:t>
            </a:r>
            <a:r>
              <a:rPr lang="x-none" sz="2800" dirty="0">
                <a:cs typeface="Arial" panose="020B0604020202020204" pitchFamily="34" charset="0"/>
                <a:hlinkClick r:id="rId3"/>
              </a:rPr>
              <a:t>www.medicare.gov</a:t>
            </a:r>
            <a:endParaRPr lang="en-US" sz="2800" dirty="0">
              <a:cs typeface="Arial" panose="020B0604020202020204" pitchFamily="34" charset="0"/>
            </a:endParaRPr>
          </a:p>
          <a:p>
            <a:pPr marL="285750" indent="-285750" rtl="0">
              <a:spcAft>
                <a:spcPts val="600"/>
              </a:spcAft>
              <a:buFont typeface="Arial" panose="020B0604020202020204" pitchFamily="34" charset="0"/>
              <a:buChar char="•"/>
              <a:defRPr/>
            </a:pPr>
            <a:r>
              <a:rPr lang="x-none" sz="2800" dirty="0">
                <a:cs typeface="Arial" panose="020B0604020202020204" pitchFamily="34" charset="0"/>
              </a:rPr>
              <a:t>Medicare: </a:t>
            </a:r>
            <a:r>
              <a:rPr lang="x-none" sz="2800" b="1" dirty="0">
                <a:cs typeface="Arial" panose="020B0604020202020204" pitchFamily="34" charset="0"/>
              </a:rPr>
              <a:t>1-800-633-4227</a:t>
            </a:r>
          </a:p>
          <a:p>
            <a:pPr marL="285750" indent="-285750" rtl="0">
              <a:spcAft>
                <a:spcPts val="600"/>
              </a:spcAft>
              <a:buFont typeface="Arial" panose="020B0604020202020204" pitchFamily="34" charset="0"/>
              <a:buChar char="•"/>
              <a:defRPr/>
            </a:pPr>
            <a:r>
              <a:rPr lang="x-none" sz="2800" dirty="0">
                <a:cs typeface="Arial" panose="020B0604020202020204" pitchFamily="34" charset="0"/>
              </a:rPr>
              <a:t>Lav Wisconsin Lub Khoos Kas Pab Tuav Pov Hwm Kho Mob (SHIP):</a:t>
            </a:r>
          </a:p>
          <a:p>
            <a:pPr marL="742950" lvl="1" indent="-285750" rtl="0">
              <a:spcAft>
                <a:spcPts val="600"/>
              </a:spcAft>
              <a:buFont typeface="Arial" panose="020B0604020202020204" pitchFamily="34" charset="0"/>
              <a:buChar char="•"/>
              <a:defRPr/>
            </a:pPr>
            <a:r>
              <a:rPr lang="x-none" sz="2800" dirty="0">
                <a:cs typeface="Arial" panose="020B0604020202020204" pitchFamily="34" charset="0"/>
              </a:rPr>
              <a:t>Medigap Tus Xov Tooj Muab Kev Pab:  </a:t>
            </a:r>
            <a:r>
              <a:rPr lang="x-none" sz="2800" b="1" dirty="0">
                <a:cs typeface="Arial" panose="020B0604020202020204" pitchFamily="34" charset="0"/>
              </a:rPr>
              <a:t>1-800-242-1060</a:t>
            </a:r>
          </a:p>
          <a:p>
            <a:pPr marL="742950" lvl="1" indent="-285750" rtl="0">
              <a:spcAft>
                <a:spcPts val="600"/>
              </a:spcAft>
              <a:buFont typeface="Arial" panose="020B0604020202020204" pitchFamily="34" charset="0"/>
              <a:buChar char="•"/>
              <a:defRPr/>
            </a:pPr>
            <a:r>
              <a:rPr lang="x-none" sz="2800" dirty="0">
                <a:cs typeface="Arial" panose="020B0604020202020204" pitchFamily="34" charset="0"/>
              </a:rPr>
              <a:t>Medigap Part D Tus Xov Tooj Muab Kev Pab: </a:t>
            </a:r>
            <a:r>
              <a:rPr lang="x-none" sz="2800" b="1" dirty="0">
                <a:cs typeface="Arial" panose="020B0604020202020204" pitchFamily="34" charset="0"/>
              </a:rPr>
              <a:t>855-677-2783</a:t>
            </a:r>
          </a:p>
          <a:p>
            <a:pPr marL="742950" lvl="1" indent="-285750" rtl="0">
              <a:spcAft>
                <a:spcPts val="1800"/>
              </a:spcAft>
              <a:buFont typeface="Arial" panose="020B0604020202020204" pitchFamily="34" charset="0"/>
              <a:buChar char="•"/>
              <a:defRPr/>
            </a:pPr>
            <a:r>
              <a:rPr lang="x-none" sz="2800" b="1" dirty="0">
                <a:cs typeface="Arial" panose="020B0604020202020204" pitchFamily="34" charset="0"/>
              </a:rPr>
              <a:t>Cov kws pab sab laj SHIP hauv zos </a:t>
            </a:r>
            <a:r>
              <a:rPr lang="x-none" sz="2800" dirty="0">
                <a:cs typeface="Arial" panose="020B0604020202020204" pitchFamily="34" charset="0"/>
              </a:rPr>
              <a:t>nyob ze koj: </a:t>
            </a:r>
            <a:r>
              <a:rPr lang="x-none" sz="2800" dirty="0">
                <a:cs typeface="Arial" panose="020B0604020202020204" pitchFamily="34" charset="0"/>
                <a:hlinkClick r:id="rId4"/>
              </a:rPr>
              <a:t>dhs.wi.gov/medicare-help</a:t>
            </a:r>
            <a:endParaRPr lang="en-US" sz="2400" dirty="0">
              <a:cs typeface="Arial" panose="020B0604020202020204" pitchFamily="34" charset="0"/>
            </a:endParaRPr>
          </a:p>
        </p:txBody>
      </p:sp>
      <p:sp>
        <p:nvSpPr>
          <p:cNvPr id="10" name="Slide Number Placeholder 9">
            <a:extLst>
              <a:ext uri="{FF2B5EF4-FFF2-40B4-BE49-F238E27FC236}">
                <a16:creationId xmlns:a16="http://schemas.microsoft.com/office/drawing/2014/main" id="{88F112F3-D0A5-45B5-848E-340619FBA983}"/>
              </a:ext>
            </a:extLst>
          </p:cNvPr>
          <p:cNvSpPr>
            <a:spLocks noGrp="1"/>
          </p:cNvSpPr>
          <p:nvPr>
            <p:ph type="sldNum" sz="quarter" idx="12"/>
          </p:nvPr>
        </p:nvSpPr>
        <p:spPr/>
        <p:txBody>
          <a:bodyPr rtlCol="0"/>
          <a:lstStyle/>
          <a:p>
            <a:pPr rtl="0"/>
            <a:fld id="{844A7B69-93E2-4D34-896D-EFDD7F03AB74}" type="slidenum">
              <a:rPr lang="en-US" smtClean="0"/>
              <a:t>74</a:t>
            </a:fld>
            <a:endParaRPr lang="en-US"/>
          </a:p>
        </p:txBody>
      </p:sp>
    </p:spTree>
    <p:extLst>
      <p:ext uri="{BB962C8B-B14F-4D97-AF65-F5344CB8AC3E}">
        <p14:creationId xmlns:p14="http://schemas.microsoft.com/office/powerpoint/2010/main" val="293101193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rtl="0"/>
            <a:endParaRPr lang="en-US" sz="1400" dirty="0">
              <a:solidFill>
                <a:schemeClr val="bg1"/>
              </a:solidFill>
              <a:latin typeface="Arial" panose="020B0604020202020204" pitchFamily="34" charset="0"/>
              <a:cs typeface="Arial" panose="020B0604020202020204" pitchFamily="34" charset="0"/>
            </a:endParaRPr>
          </a:p>
          <a:p>
            <a:pPr algn="ctr" rtl="0"/>
            <a:r>
              <a:rPr lang="x-none" sz="4000">
                <a:solidFill>
                  <a:schemeClr val="bg1"/>
                </a:solidFill>
                <a:latin typeface="Arial" panose="020B0604020202020204" pitchFamily="34" charset="0"/>
                <a:cs typeface="Arial" panose="020B0604020202020204" pitchFamily="34" charset="0"/>
              </a:rPr>
              <a:t>Medicare Plan Finder</a:t>
            </a:r>
          </a:p>
          <a:p>
            <a:pPr algn="ctr" rtl="0"/>
            <a:endParaRPr lang="en-US" sz="1200" dirty="0">
              <a:solidFill>
                <a:schemeClr val="bg1"/>
              </a:solidFill>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E50A6711-F8C4-44AD-AA50-7C791504F89E}"/>
              </a:ext>
            </a:extLst>
          </p:cNvPr>
          <p:cNvSpPr/>
          <p:nvPr/>
        </p:nvSpPr>
        <p:spPr>
          <a:xfrm>
            <a:off x="7692559" y="2961235"/>
            <a:ext cx="4257261" cy="1723549"/>
          </a:xfrm>
          <a:prstGeom prst="rect">
            <a:avLst/>
          </a:prstGeom>
          <a:noFill/>
          <a:ln>
            <a:noFill/>
          </a:ln>
        </p:spPr>
        <p:txBody>
          <a:bodyPr wrap="square" rtlCol="0">
            <a:spAutoFit/>
          </a:bodyPr>
          <a:lstStyle/>
          <a:p>
            <a:pPr marL="285750" indent="-285750" rtl="0">
              <a:spcAft>
                <a:spcPts val="1200"/>
              </a:spcAft>
              <a:buFont typeface="Wingdings" panose="05000000000000000000" pitchFamily="2" charset="2"/>
              <a:buChar char="§"/>
            </a:pPr>
            <a:r>
              <a:rPr lang="x-none" sz="2400" dirty="0"/>
              <a:t>Kho koj qhov kev tshawb nrhiav kom haum rau koj.</a:t>
            </a:r>
          </a:p>
          <a:p>
            <a:pPr marL="285750" indent="-285750" rtl="0">
              <a:buFont typeface="Wingdings" panose="05000000000000000000" pitchFamily="2" charset="2"/>
              <a:buChar char="§"/>
            </a:pPr>
            <a:r>
              <a:rPr lang="x-none" sz="2400" dirty="0"/>
              <a:t>Sib piv cov phiaj xwm raws li kev muab qhab nias ua hnub qub, cov qauv, cov nyiaj txiaj ntsig, cov nqi, thiab ntau yam ntxiv.</a:t>
            </a:r>
          </a:p>
        </p:txBody>
      </p:sp>
      <p:sp>
        <p:nvSpPr>
          <p:cNvPr id="7" name="TextBox 6">
            <a:extLst>
              <a:ext uri="{FF2B5EF4-FFF2-40B4-BE49-F238E27FC236}">
                <a16:creationId xmlns:a16="http://schemas.microsoft.com/office/drawing/2014/main" id="{B76AE5C7-9020-4D72-9364-60A32DB780E6}"/>
              </a:ext>
            </a:extLst>
          </p:cNvPr>
          <p:cNvSpPr txBox="1"/>
          <p:nvPr/>
        </p:nvSpPr>
        <p:spPr>
          <a:xfrm>
            <a:off x="7713857" y="1235493"/>
            <a:ext cx="4478143" cy="1261884"/>
          </a:xfrm>
          <a:prstGeom prst="rect">
            <a:avLst/>
          </a:prstGeom>
          <a:noFill/>
          <a:ln>
            <a:noFill/>
          </a:ln>
        </p:spPr>
        <p:txBody>
          <a:bodyPr wrap="square" rtlCol="0">
            <a:spAutoFit/>
          </a:bodyPr>
          <a:lstStyle/>
          <a:p>
            <a:pPr rtl="0"/>
            <a:r>
              <a:rPr lang="x-none" sz="3800" dirty="0"/>
              <a:t>Sib piv cov phiaj xwm ntawm </a:t>
            </a:r>
            <a:r>
              <a:rPr lang="x-none" sz="3800" b="1" dirty="0">
                <a:hlinkClick r:id="rId3"/>
              </a:rPr>
              <a:t>www.medicare.gov</a:t>
            </a:r>
            <a:endParaRPr lang="en-US" sz="3800" b="1" dirty="0"/>
          </a:p>
        </p:txBody>
      </p:sp>
      <p:sp>
        <p:nvSpPr>
          <p:cNvPr id="14" name="Slide Number Placeholder 13">
            <a:extLst>
              <a:ext uri="{FF2B5EF4-FFF2-40B4-BE49-F238E27FC236}">
                <a16:creationId xmlns:a16="http://schemas.microsoft.com/office/drawing/2014/main" id="{FEE4D95B-DF7A-4B75-AB09-1EA3B2DBE679}"/>
              </a:ext>
            </a:extLst>
          </p:cNvPr>
          <p:cNvSpPr>
            <a:spLocks noGrp="1"/>
          </p:cNvSpPr>
          <p:nvPr>
            <p:ph type="sldNum" sz="quarter" idx="12"/>
          </p:nvPr>
        </p:nvSpPr>
        <p:spPr/>
        <p:txBody>
          <a:bodyPr rtlCol="0"/>
          <a:lstStyle/>
          <a:p>
            <a:pPr rtl="0"/>
            <a:fld id="{844A7B69-93E2-4D34-896D-EFDD7F03AB74}" type="slidenum">
              <a:rPr lang="en-US" smtClean="0"/>
              <a:t>75</a:t>
            </a:fld>
            <a:endParaRPr lang="en-US"/>
          </a:p>
        </p:txBody>
      </p:sp>
      <p:sp>
        <p:nvSpPr>
          <p:cNvPr id="11" name="Rectangle: Rounded Corners 10">
            <a:extLst>
              <a:ext uri="{FF2B5EF4-FFF2-40B4-BE49-F238E27FC236}">
                <a16:creationId xmlns:a16="http://schemas.microsoft.com/office/drawing/2014/main" id="{9F117680-28E2-4C48-BA6E-CF658EFF26B8}"/>
              </a:ext>
            </a:extLst>
          </p:cNvPr>
          <p:cNvSpPr/>
          <p:nvPr/>
        </p:nvSpPr>
        <p:spPr>
          <a:xfrm>
            <a:off x="7820025" y="5796644"/>
            <a:ext cx="4324350" cy="919401"/>
          </a:xfrm>
          <a:prstGeom prst="round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rtl="0"/>
            <a:r>
              <a:rPr lang="x-none" sz="2400" b="1" dirty="0">
                <a:cs typeface="Arial" panose="020B0604020202020204" pitchFamily="34" charset="0"/>
              </a:rPr>
              <a:t>Nias rau "Nrhiav Cov Phiaj Xwm Kev Kho Mob thiab Tshuaj"</a:t>
            </a:r>
            <a:endParaRPr lang="en-US" sz="2400" b="1" dirty="0"/>
          </a:p>
        </p:txBody>
      </p:sp>
      <p:pic>
        <p:nvPicPr>
          <p:cNvPr id="10" name="Picture 9" descr="Graphical user interface, website&#10;&#10;Description automatically generated">
            <a:extLst>
              <a:ext uri="{FF2B5EF4-FFF2-40B4-BE49-F238E27FC236}">
                <a16:creationId xmlns:a16="http://schemas.microsoft.com/office/drawing/2014/main" id="{9347CE67-7E8B-46C9-938E-6DBB7C188314}"/>
              </a:ext>
            </a:extLst>
          </p:cNvPr>
          <p:cNvPicPr>
            <a:picLocks noChangeAspect="1"/>
          </p:cNvPicPr>
          <p:nvPr/>
        </p:nvPicPr>
        <p:blipFill rotWithShape="1">
          <a:blip r:embed="rId4"/>
          <a:srcRect l="19487" t="19601" r="20384" b="8148"/>
          <a:stretch/>
        </p:blipFill>
        <p:spPr bwMode="auto">
          <a:xfrm>
            <a:off x="21297" y="1094990"/>
            <a:ext cx="7478486" cy="5200169"/>
          </a:xfrm>
          <a:prstGeom prst="rect">
            <a:avLst/>
          </a:prstGeom>
          <a:ln>
            <a:noFill/>
          </a:ln>
          <a:extLst>
            <a:ext uri="{53640926-AAD7-44D8-BBD7-CCE9431645EC}">
              <a14:shadowObscured xmlns:a14="http://schemas.microsoft.com/office/drawing/2010/main"/>
            </a:ext>
          </a:extLst>
        </p:spPr>
      </p:pic>
      <p:cxnSp>
        <p:nvCxnSpPr>
          <p:cNvPr id="12" name="Straight Arrow Connector 11">
            <a:extLst>
              <a:ext uri="{FF2B5EF4-FFF2-40B4-BE49-F238E27FC236}">
                <a16:creationId xmlns:a16="http://schemas.microsoft.com/office/drawing/2014/main" id="{12841E8E-EF64-4A3C-A4B1-757B0AD6C16B}"/>
              </a:ext>
            </a:extLst>
          </p:cNvPr>
          <p:cNvCxnSpPr>
            <a:cxnSpLocks/>
          </p:cNvCxnSpPr>
          <p:nvPr/>
        </p:nvCxnSpPr>
        <p:spPr>
          <a:xfrm flipH="1" flipV="1">
            <a:off x="6776391" y="6078322"/>
            <a:ext cx="1092907" cy="37754"/>
          </a:xfrm>
          <a:prstGeom prst="straightConnector1">
            <a:avLst/>
          </a:prstGeom>
          <a:ln w="11112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77576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419C795-0A00-4242-86F6-8D1E5ECCF4AC}"/>
              </a:ext>
            </a:extLst>
          </p:cNvPr>
          <p:cNvSpPr/>
          <p:nvPr/>
        </p:nvSpPr>
        <p:spPr>
          <a:xfrm>
            <a:off x="1218293" y="1708191"/>
            <a:ext cx="10663222" cy="4216539"/>
          </a:xfrm>
          <a:prstGeom prst="rect">
            <a:avLst/>
          </a:prstGeom>
        </p:spPr>
        <p:txBody>
          <a:bodyPr wrap="square" rtlCol="0">
            <a:spAutoFit/>
          </a:bodyPr>
          <a:lstStyle/>
          <a:p>
            <a:pPr rtl="0">
              <a:spcAft>
                <a:spcPts val="1200"/>
              </a:spcAft>
              <a:defRPr/>
            </a:pPr>
            <a:r>
              <a:rPr lang="x-none" sz="3100" dirty="0">
                <a:cs typeface="Arial" panose="020B0604020202020204" pitchFamily="34" charset="0"/>
              </a:rPr>
              <a:t>Yog xav tau </a:t>
            </a:r>
            <a:r>
              <a:rPr lang="x-none" sz="3100" b="1" dirty="0">
                <a:cs typeface="Arial" panose="020B0604020202020204" pitchFamily="34" charset="0"/>
              </a:rPr>
              <a:t>kev pab pub dawb thiab ncaj ncees nrog Medicare</a:t>
            </a:r>
            <a:r>
              <a:rPr lang="x-none" sz="3100" dirty="0">
                <a:cs typeface="Arial" panose="020B0604020202020204" pitchFamily="34" charset="0"/>
              </a:rPr>
              <a:t>, hu rau Lav Wisconsin Lub Health Insurance Assistance Program (Lub Khoos Kas Pab Kev Tuav Pov Hwm Kho Mob):</a:t>
            </a:r>
          </a:p>
          <a:p>
            <a:pPr marL="457200" indent="-457200" rtl="0">
              <a:spcAft>
                <a:spcPts val="600"/>
              </a:spcAft>
              <a:buFont typeface="Arial" panose="020B0604020202020204" pitchFamily="34" charset="0"/>
              <a:buChar char="•"/>
              <a:defRPr/>
            </a:pPr>
            <a:r>
              <a:rPr lang="x-none" sz="3100" dirty="0">
                <a:cs typeface="Arial" panose="020B0604020202020204" pitchFamily="34" charset="0"/>
              </a:rPr>
              <a:t>Hu rau Medigap Tus Xov Tooj Muab Kev Pab ntawm 1-800-242-1060.</a:t>
            </a:r>
          </a:p>
          <a:p>
            <a:pPr marL="457200" indent="-457200" rtl="0">
              <a:spcAft>
                <a:spcPts val="600"/>
              </a:spcAft>
              <a:buFont typeface="Arial" panose="020B0604020202020204" pitchFamily="34" charset="0"/>
              <a:buChar char="•"/>
              <a:defRPr/>
            </a:pPr>
            <a:r>
              <a:rPr lang="x-none" sz="3100" dirty="0">
                <a:cs typeface="Arial" panose="020B0604020202020204" pitchFamily="34" charset="0"/>
              </a:rPr>
              <a:t>Mus rau Wisconsin Department of Health Services (Feem Hauj Lwm Saib Xyuas Cov Kev Pab Cuam Kho Mob) tus vev xaib ntawm </a:t>
            </a:r>
            <a:r>
              <a:rPr lang="x-none" sz="3100" dirty="0">
                <a:cs typeface="Arial" panose="020B0604020202020204" pitchFamily="34" charset="0"/>
                <a:hlinkClick r:id="rId3"/>
              </a:rPr>
              <a:t>dhs.wi.gov/medicare-help</a:t>
            </a:r>
            <a:r>
              <a:rPr lang="x-none" sz="3600" dirty="0">
                <a:cs typeface="Arial" panose="020B0604020202020204" pitchFamily="34" charset="0"/>
              </a:rPr>
              <a:t>. </a:t>
            </a:r>
            <a:endParaRPr lang="en-US" sz="2400" dirty="0">
              <a:cs typeface="Arial" panose="020B0604020202020204" pitchFamily="34" charset="0"/>
            </a:endParaRPr>
          </a:p>
        </p:txBody>
      </p:sp>
      <p:sp>
        <p:nvSpPr>
          <p:cNvPr id="6" name="Slide Number Placeholder 5">
            <a:extLst>
              <a:ext uri="{FF2B5EF4-FFF2-40B4-BE49-F238E27FC236}">
                <a16:creationId xmlns:a16="http://schemas.microsoft.com/office/drawing/2014/main" id="{53184AAD-3166-402F-847D-135E787639D0}"/>
              </a:ext>
            </a:extLst>
          </p:cNvPr>
          <p:cNvSpPr>
            <a:spLocks noGrp="1"/>
          </p:cNvSpPr>
          <p:nvPr>
            <p:ph type="sldNum" sz="quarter" idx="12"/>
          </p:nvPr>
        </p:nvSpPr>
        <p:spPr/>
        <p:txBody>
          <a:bodyPr rtlCol="0"/>
          <a:lstStyle/>
          <a:p>
            <a:pPr rtl="0"/>
            <a:fld id="{844A7B69-93E2-4D34-896D-EFDD7F03AB74}" type="slidenum">
              <a:rPr lang="en-US" smtClean="0"/>
              <a:t>76</a:t>
            </a:fld>
            <a:endParaRPr lang="en-US"/>
          </a:p>
        </p:txBody>
      </p:sp>
      <p:sp>
        <p:nvSpPr>
          <p:cNvPr id="4" name="TextBox 3">
            <a:extLst>
              <a:ext uri="{FF2B5EF4-FFF2-40B4-BE49-F238E27FC236}">
                <a16:creationId xmlns:a16="http://schemas.microsoft.com/office/drawing/2014/main" id="{649C0F30-8172-4079-AB73-1F3CA88D71E7}"/>
              </a:ext>
            </a:extLst>
          </p:cNvPr>
          <p:cNvSpPr txBox="1"/>
          <p:nvPr/>
        </p:nvSpPr>
        <p:spPr>
          <a:xfrm>
            <a:off x="-1" y="0"/>
            <a:ext cx="12485077" cy="1723549"/>
          </a:xfrm>
          <a:prstGeom prst="rect">
            <a:avLst/>
          </a:prstGeom>
          <a:solidFill>
            <a:schemeClr val="accent5">
              <a:lumMod val="50000"/>
            </a:schemeClr>
          </a:solidFill>
        </p:spPr>
        <p:txBody>
          <a:bodyPr wrap="square" rtlCol="0">
            <a:spAutoFit/>
          </a:bodyPr>
          <a:lstStyle/>
          <a:p>
            <a:pPr algn="ctr" rtl="0"/>
            <a:endParaRPr lang="en-US" sz="1400" dirty="0">
              <a:solidFill>
                <a:schemeClr val="bg1"/>
              </a:solidFill>
              <a:latin typeface="Arial" panose="020B0604020202020204" pitchFamily="34" charset="0"/>
              <a:cs typeface="Arial" panose="020B0604020202020204" pitchFamily="34" charset="0"/>
            </a:endParaRPr>
          </a:p>
          <a:p>
            <a:pPr algn="ctr" rtl="0"/>
            <a:r>
              <a:rPr lang="x-none" sz="4000" dirty="0">
                <a:solidFill>
                  <a:schemeClr val="bg1"/>
                </a:solidFill>
                <a:latin typeface="Arial" panose="020B0604020202020204" pitchFamily="34" charset="0"/>
                <a:cs typeface="Arial" panose="020B0604020202020204" pitchFamily="34" charset="0"/>
              </a:rPr>
              <a:t>Kev Pab Cuam Hauv Cheeb Tsam rau Cov Neeg muaj Medicare</a:t>
            </a:r>
          </a:p>
          <a:p>
            <a:pPr algn="ctr" rtl="0"/>
            <a:endParaRPr lang="en-US" sz="1200" dirty="0">
              <a:solidFill>
                <a:schemeClr val="bg1"/>
              </a:solidFill>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823EEF29-0CEC-4923-8448-438C598789EB}"/>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8784" y="5879457"/>
            <a:ext cx="2328804" cy="731417"/>
          </a:xfrm>
          <a:prstGeom prst="rect">
            <a:avLst/>
          </a:prstGeom>
          <a:noFill/>
          <a:ln>
            <a:noFill/>
          </a:ln>
        </p:spPr>
      </p:pic>
    </p:spTree>
    <p:extLst>
      <p:ext uri="{BB962C8B-B14F-4D97-AF65-F5344CB8AC3E}">
        <p14:creationId xmlns:p14="http://schemas.microsoft.com/office/powerpoint/2010/main" val="65302513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9EEA74-8740-4133-9A10-5223FEF1FC19}"/>
              </a:ext>
            </a:extLst>
          </p:cNvPr>
          <p:cNvSpPr>
            <a:spLocks noGrp="1"/>
          </p:cNvSpPr>
          <p:nvPr>
            <p:ph type="ctrTitle"/>
          </p:nvPr>
        </p:nvSpPr>
        <p:spPr>
          <a:xfrm>
            <a:off x="1523206" y="1040687"/>
            <a:ext cx="9144000" cy="1581080"/>
          </a:xfrm>
        </p:spPr>
        <p:txBody>
          <a:bodyPr rtlCol="0">
            <a:normAutofit fontScale="90000"/>
          </a:bodyPr>
          <a:lstStyle/>
          <a:p>
            <a:pPr rtl="0"/>
            <a:r>
              <a:rPr lang="x-none" dirty="0">
                <a:solidFill>
                  <a:schemeClr val="accent1">
                    <a:lumMod val="50000"/>
                  </a:schemeClr>
                </a:solidFill>
                <a:latin typeface="Arial" panose="020B0604020202020204" pitchFamily="34" charset="0"/>
                <a:cs typeface="Arial" panose="020B0604020202020204" pitchFamily="34" charset="0"/>
              </a:rPr>
              <a:t>Zoo Siab Txais Tos rau Medicare</a:t>
            </a:r>
          </a:p>
        </p:txBody>
      </p:sp>
      <p:sp>
        <p:nvSpPr>
          <p:cNvPr id="3" name="Subtitle 2">
            <a:extLst>
              <a:ext uri="{FF2B5EF4-FFF2-40B4-BE49-F238E27FC236}">
                <a16:creationId xmlns:a16="http://schemas.microsoft.com/office/drawing/2014/main" id="{0D98B7A4-7219-45A8-B73E-7394D3728B9F}"/>
              </a:ext>
            </a:extLst>
          </p:cNvPr>
          <p:cNvSpPr>
            <a:spLocks noGrp="1"/>
          </p:cNvSpPr>
          <p:nvPr>
            <p:ph type="subTitle" idx="1"/>
          </p:nvPr>
        </p:nvSpPr>
        <p:spPr>
          <a:xfrm>
            <a:off x="2327315" y="2594502"/>
            <a:ext cx="7537369" cy="996588"/>
          </a:xfrm>
        </p:spPr>
        <p:txBody>
          <a:bodyPr rtlCol="0">
            <a:normAutofit/>
          </a:bodyPr>
          <a:lstStyle/>
          <a:p>
            <a:pPr rtl="0"/>
            <a:r>
              <a:rPr lang="x-none" sz="2800">
                <a:solidFill>
                  <a:srgbClr val="FF0000"/>
                </a:solidFill>
                <a:latin typeface="Arial" charset="0"/>
                <a:cs typeface="Arial" charset="0"/>
              </a:rPr>
              <a:t> </a:t>
            </a:r>
            <a:r>
              <a:rPr lang="x-none" sz="3200">
                <a:latin typeface="Arial" charset="0"/>
                <a:cs typeface="Arial" charset="0"/>
              </a:rPr>
              <a:t>Ib Xuv Ntawv Qhia Paub rau Cov Neeg muaj Medicare hauv Wisconsin</a:t>
            </a:r>
          </a:p>
          <a:p>
            <a:pPr rtl="0"/>
            <a:endParaRPr lang="en-US" sz="2800" dirty="0"/>
          </a:p>
        </p:txBody>
      </p:sp>
      <p:sp>
        <p:nvSpPr>
          <p:cNvPr id="4" name="TextBox 3">
            <a:extLst>
              <a:ext uri="{FF2B5EF4-FFF2-40B4-BE49-F238E27FC236}">
                <a16:creationId xmlns:a16="http://schemas.microsoft.com/office/drawing/2014/main" id="{649C0F30-8172-4079-AB73-1F3CA88D71E7}"/>
              </a:ext>
            </a:extLst>
          </p:cNvPr>
          <p:cNvSpPr txBox="1"/>
          <p:nvPr/>
        </p:nvSpPr>
        <p:spPr>
          <a:xfrm>
            <a:off x="-794" y="-54412"/>
            <a:ext cx="12192000" cy="1122363"/>
          </a:xfrm>
          <a:prstGeom prst="rect">
            <a:avLst/>
          </a:prstGeom>
          <a:solidFill>
            <a:schemeClr val="accent5">
              <a:lumMod val="50000"/>
            </a:schemeClr>
          </a:solidFill>
        </p:spPr>
        <p:txBody>
          <a:bodyPr wrap="square" rtlCol="0">
            <a:spAutoFit/>
          </a:bodyPr>
          <a:lstStyle/>
          <a:p>
            <a:pPr rtl="0"/>
            <a:endParaRPr lang="en-US" dirty="0"/>
          </a:p>
        </p:txBody>
      </p:sp>
      <p:sp>
        <p:nvSpPr>
          <p:cNvPr id="6" name="TextBox 5">
            <a:extLst>
              <a:ext uri="{FF2B5EF4-FFF2-40B4-BE49-F238E27FC236}">
                <a16:creationId xmlns:a16="http://schemas.microsoft.com/office/drawing/2014/main" id="{A0DDB328-E1A9-4585-97CD-07C6D93A2A70}"/>
              </a:ext>
            </a:extLst>
          </p:cNvPr>
          <p:cNvSpPr txBox="1"/>
          <p:nvPr/>
        </p:nvSpPr>
        <p:spPr>
          <a:xfrm>
            <a:off x="0" y="6240004"/>
            <a:ext cx="12192000" cy="369332"/>
          </a:xfrm>
          <a:prstGeom prst="rect">
            <a:avLst/>
          </a:prstGeom>
          <a:solidFill>
            <a:schemeClr val="accent1">
              <a:lumMod val="50000"/>
            </a:schemeClr>
          </a:solidFill>
        </p:spPr>
        <p:txBody>
          <a:bodyPr wrap="square" rtlCol="0">
            <a:spAutoFit/>
          </a:bodyPr>
          <a:lstStyle/>
          <a:p>
            <a:pPr rtl="0"/>
            <a:endParaRPr lang="en-US" dirty="0"/>
          </a:p>
        </p:txBody>
      </p:sp>
      <p:sp>
        <p:nvSpPr>
          <p:cNvPr id="7" name="TextBox 6">
            <a:extLst>
              <a:ext uri="{FF2B5EF4-FFF2-40B4-BE49-F238E27FC236}">
                <a16:creationId xmlns:a16="http://schemas.microsoft.com/office/drawing/2014/main" id="{88354D11-0E1D-4207-A620-5279E9C89608}"/>
              </a:ext>
            </a:extLst>
          </p:cNvPr>
          <p:cNvSpPr txBox="1"/>
          <p:nvPr/>
        </p:nvSpPr>
        <p:spPr>
          <a:xfrm>
            <a:off x="0" y="6536809"/>
            <a:ext cx="12192000" cy="369332"/>
          </a:xfrm>
          <a:prstGeom prst="rect">
            <a:avLst/>
          </a:prstGeom>
          <a:solidFill>
            <a:srgbClr val="00817E"/>
          </a:solidFill>
        </p:spPr>
        <p:txBody>
          <a:bodyPr wrap="square" rtlCol="0">
            <a:spAutoFit/>
          </a:bodyPr>
          <a:lstStyle/>
          <a:p>
            <a:pPr algn="r" rtl="0"/>
            <a:endParaRPr lang="en-US" dirty="0">
              <a:solidFill>
                <a:schemeClr val="bg1"/>
              </a:solidFill>
            </a:endParaRPr>
          </a:p>
        </p:txBody>
      </p:sp>
      <p:pic>
        <p:nvPicPr>
          <p:cNvPr id="9" name="Picture 8">
            <a:extLst>
              <a:ext uri="{FF2B5EF4-FFF2-40B4-BE49-F238E27FC236}">
                <a16:creationId xmlns:a16="http://schemas.microsoft.com/office/drawing/2014/main" id="{38C95957-1CED-4155-9B8B-852B96614435}"/>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77763" y="4250264"/>
            <a:ext cx="4236472" cy="1330566"/>
          </a:xfrm>
          <a:prstGeom prst="rect">
            <a:avLst/>
          </a:prstGeom>
          <a:noFill/>
          <a:ln>
            <a:noFill/>
          </a:ln>
        </p:spPr>
      </p:pic>
    </p:spTree>
    <p:extLst>
      <p:ext uri="{BB962C8B-B14F-4D97-AF65-F5344CB8AC3E}">
        <p14:creationId xmlns:p14="http://schemas.microsoft.com/office/powerpoint/2010/main" val="31807524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8EBBC01-D7CC-412C-965C-FC56B8F1D96B}"/>
              </a:ext>
            </a:extLst>
          </p:cNvPr>
          <p:cNvSpPr>
            <a:spLocks noGrp="1"/>
          </p:cNvSpPr>
          <p:nvPr>
            <p:ph type="title"/>
          </p:nvPr>
        </p:nvSpPr>
        <p:spPr/>
        <p:txBody>
          <a:bodyPr rtlCol="0"/>
          <a:lstStyle/>
          <a:p>
            <a:pPr algn="ctr" rtl="0"/>
            <a:r>
              <a:rPr lang="x-none"/>
              <a:t>Lo Lus Zam Kev Thaj Tsob Rau Kev Muab Pob Nyiaj Pab</a:t>
            </a:r>
          </a:p>
        </p:txBody>
      </p:sp>
      <p:sp>
        <p:nvSpPr>
          <p:cNvPr id="3" name="Content Placeholder 2">
            <a:extLst>
              <a:ext uri="{FF2B5EF4-FFF2-40B4-BE49-F238E27FC236}">
                <a16:creationId xmlns:a16="http://schemas.microsoft.com/office/drawing/2014/main" id="{E3864779-0E76-4DBB-AECC-68B5AFF6C2E5}"/>
              </a:ext>
            </a:extLst>
          </p:cNvPr>
          <p:cNvSpPr>
            <a:spLocks noGrp="1"/>
          </p:cNvSpPr>
          <p:nvPr>
            <p:ph idx="1"/>
          </p:nvPr>
        </p:nvSpPr>
        <p:spPr>
          <a:xfrm>
            <a:off x="1952403" y="2345439"/>
            <a:ext cx="8287193" cy="3356159"/>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85000" lnSpcReduction="20000"/>
          </a:bodyPr>
          <a:lstStyle/>
          <a:p>
            <a:pPr marL="0" indent="0" algn="just" rtl="0">
              <a:buNone/>
            </a:pPr>
            <a:r>
              <a:rPr lang="x-none" sz="2400" dirty="0">
                <a:latin typeface="Arial" panose="020B0604020202020204" pitchFamily="34" charset="0"/>
                <a:cs typeface="Arial" panose="020B0604020202020204" pitchFamily="34" charset="0"/>
              </a:rPr>
              <a:t>Lub khoos kas no yog tau txais kev txhawb pab fab nyiaj txiag tag nrho los sis ib feem los ntawm Wisconsin Department of Health Services (Feem Hauj Lwm Saib Xyuas Kev Noj Qab Haus Huv) raws tus nab npawb pob nyiaj pab 90SAPG0091, los ntawm U.S. Administration for Community Living (Lub Loos Kam Tswj Hwm Kev Ua Neej Nyob Rau Lub Zej Zog), Department of Health and Human Services (Feem Hauj Lwm Saib Xyuas Kev Noj Qab Haus Huv thiab Kev Pab Cuam Tib Neeg), Washington, DC 20201. Cov neeg txais nyiaj tab tom khiav lub khoos kas uas tau txais kev txhawb nqa los ntawm tsoom hwv tau txais kev txhawb kom nthuav qhia yam lawv tshawb pom thiab cov lus sua ntsiab lus yam muaj kev ywj pheej. Yog li ntawd, cov lus xam pom los sis cov lus taw qhia tsis tas yuav tsum sawv cev rau txoj cai ACL raws cai.</a:t>
            </a:r>
          </a:p>
        </p:txBody>
      </p:sp>
      <p:sp>
        <p:nvSpPr>
          <p:cNvPr id="5" name="Slide Number Placeholder 4">
            <a:extLst>
              <a:ext uri="{FF2B5EF4-FFF2-40B4-BE49-F238E27FC236}">
                <a16:creationId xmlns:a16="http://schemas.microsoft.com/office/drawing/2014/main" id="{7AF26E53-EFE7-49D9-98D0-4C8E72500302}"/>
              </a:ext>
            </a:extLst>
          </p:cNvPr>
          <p:cNvSpPr>
            <a:spLocks noGrp="1"/>
          </p:cNvSpPr>
          <p:nvPr>
            <p:ph type="sldNum" sz="quarter" idx="12"/>
          </p:nvPr>
        </p:nvSpPr>
        <p:spPr/>
        <p:txBody>
          <a:bodyPr rtlCol="0"/>
          <a:lstStyle/>
          <a:p>
            <a:pPr rtl="0"/>
            <a:fld id="{844A7B69-93E2-4D34-896D-EFDD7F03AB74}" type="slidenum">
              <a:rPr lang="en-US" smtClean="0"/>
              <a:t>78</a:t>
            </a:fld>
            <a:endParaRPr lang="en-US"/>
          </a:p>
        </p:txBody>
      </p:sp>
    </p:spTree>
    <p:extLst>
      <p:ext uri="{BB962C8B-B14F-4D97-AF65-F5344CB8AC3E}">
        <p14:creationId xmlns:p14="http://schemas.microsoft.com/office/powerpoint/2010/main" val="282484305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6424" y="4983239"/>
            <a:ext cx="8034366" cy="1019908"/>
          </a:xfrm>
          <a:prstGeom prst="rect">
            <a:avLst/>
          </a:prstGeom>
          <a:solidFill>
            <a:schemeClr val="accent4">
              <a:lumMod val="20000"/>
              <a:lumOff val="80000"/>
            </a:schemeClr>
          </a:solidFill>
          <a:ln w="381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7" name="Subtitle 2">
            <a:extLst>
              <a:ext uri="{FF2B5EF4-FFF2-40B4-BE49-F238E27FC236}">
                <a16:creationId xmlns:a16="http://schemas.microsoft.com/office/drawing/2014/main" id="{77FD71F1-D557-48C5-8393-F1E95CD87680}"/>
              </a:ext>
            </a:extLst>
          </p:cNvPr>
          <p:cNvSpPr txBox="1">
            <a:spLocks/>
          </p:cNvSpPr>
          <p:nvPr/>
        </p:nvSpPr>
        <p:spPr>
          <a:xfrm>
            <a:off x="456424" y="1364807"/>
            <a:ext cx="8034367" cy="4709111"/>
          </a:xfrm>
          <a:prstGeom prst="rect">
            <a:avLst/>
          </a:prstGeom>
        </p:spPr>
        <p:txBody>
          <a:bodyPr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rtl="0">
              <a:spcAft>
                <a:spcPts val="600"/>
              </a:spcAft>
              <a:buNone/>
              <a:tabLst>
                <a:tab pos="914400" algn="l"/>
              </a:tabLst>
            </a:pPr>
            <a:r>
              <a:rPr lang="x-none" sz="2600" b="1" dirty="0">
                <a:cs typeface="Arial" panose="020B0604020202020204" pitchFamily="34" charset="0"/>
              </a:rPr>
              <a:t>Ntu 1: 	</a:t>
            </a:r>
            <a:r>
              <a:rPr lang="x-none" sz="2600" dirty="0">
                <a:cs typeface="Arial" panose="020B0604020202020204" pitchFamily="34" charset="0"/>
              </a:rPr>
              <a:t>Kev Teev Npe Nkag hauv Medicare </a:t>
            </a:r>
          </a:p>
          <a:p>
            <a:pPr marL="0" indent="0" rtl="0">
              <a:spcAft>
                <a:spcPts val="600"/>
              </a:spcAft>
              <a:buNone/>
            </a:pPr>
            <a:r>
              <a:rPr lang="x-none" sz="2600" b="1" dirty="0">
                <a:cs typeface="Arial" panose="020B0604020202020204" pitchFamily="34" charset="0"/>
              </a:rPr>
              <a:t>Ntu 2:</a:t>
            </a:r>
            <a:r>
              <a:rPr lang="x-none" sz="2600" dirty="0">
                <a:cs typeface="Arial" panose="020B0604020202020204" pitchFamily="34" charset="0"/>
              </a:rPr>
              <a:t>	Medicare Basics; Part A; Part B</a:t>
            </a:r>
          </a:p>
          <a:p>
            <a:pPr marL="0" indent="0" rtl="0">
              <a:spcAft>
                <a:spcPts val="600"/>
              </a:spcAft>
              <a:buNone/>
            </a:pPr>
            <a:r>
              <a:rPr lang="x-none" sz="2600" b="1" dirty="0">
                <a:cs typeface="Arial" panose="020B0604020202020204" pitchFamily="34" charset="0"/>
              </a:rPr>
              <a:t>Ntu 3: </a:t>
            </a:r>
            <a:r>
              <a:rPr lang="hu-HU" sz="2600" b="1" dirty="0">
                <a:cs typeface="Arial" panose="020B0604020202020204" pitchFamily="34" charset="0"/>
              </a:rPr>
              <a:t>	</a:t>
            </a:r>
            <a:r>
              <a:rPr lang="x-none" sz="2600" dirty="0">
                <a:cs typeface="Arial" panose="020B0604020202020204" pitchFamily="34" charset="0"/>
              </a:rPr>
              <a:t>Koj Cov Kev Xaiv Txog Kev Pab Them Nqi; Original </a:t>
            </a:r>
            <a:r>
              <a:rPr lang="hu-HU" sz="2600" dirty="0">
                <a:cs typeface="Arial" panose="020B0604020202020204" pitchFamily="34" charset="0"/>
              </a:rPr>
              <a:t>	</a:t>
            </a:r>
            <a:r>
              <a:rPr lang="x-none" sz="2600" dirty="0">
                <a:cs typeface="Arial" panose="020B0604020202020204" pitchFamily="34" charset="0"/>
              </a:rPr>
              <a:t>Medicare; 		Kev Tuav Pov Hwm </a:t>
            </a:r>
            <a:r>
              <a:rPr lang="hu-HU" sz="2600" dirty="0">
                <a:cs typeface="Arial" panose="020B0604020202020204" pitchFamily="34" charset="0"/>
              </a:rPr>
              <a:t>	</a:t>
            </a:r>
            <a:r>
              <a:rPr lang="x-none" sz="2600" dirty="0">
                <a:cs typeface="Arial" panose="020B0604020202020204" pitchFamily="34" charset="0"/>
              </a:rPr>
              <a:t>Medigap</a:t>
            </a:r>
          </a:p>
          <a:p>
            <a:pPr marL="0" indent="0" rtl="0">
              <a:spcAft>
                <a:spcPts val="600"/>
              </a:spcAft>
              <a:buNone/>
            </a:pPr>
            <a:r>
              <a:rPr lang="x-none" sz="2600" b="1" dirty="0">
                <a:cs typeface="Arial" panose="020B0604020202020204" pitchFamily="34" charset="0"/>
              </a:rPr>
              <a:t>Ntu 4: </a:t>
            </a:r>
            <a:r>
              <a:rPr lang="x-none" sz="2600" dirty="0">
                <a:cs typeface="Arial" panose="020B0604020202020204" pitchFamily="34" charset="0"/>
              </a:rPr>
              <a:t>Cov Phiaj Xwm Medicare Advantage (Part C); </a:t>
            </a:r>
            <a:br>
              <a:rPr lang="en-US" sz="2600" dirty="0">
                <a:cs typeface="Arial" panose="020B0604020202020204" pitchFamily="34" charset="0"/>
              </a:rPr>
            </a:br>
            <a:r>
              <a:rPr lang="x-none" sz="2600" dirty="0">
                <a:cs typeface="Arial" panose="020B0604020202020204" pitchFamily="34" charset="0"/>
              </a:rPr>
              <a:t>	Lwm Hom Kev Pab Them Nqi Kho Mob </a:t>
            </a:r>
          </a:p>
          <a:p>
            <a:pPr marL="0" indent="0" rtl="0">
              <a:spcAft>
                <a:spcPts val="600"/>
              </a:spcAft>
              <a:buNone/>
            </a:pPr>
            <a:r>
              <a:rPr lang="x-none" sz="2600" b="1" dirty="0">
                <a:cs typeface="Arial" panose="020B0604020202020204" pitchFamily="34" charset="0"/>
              </a:rPr>
              <a:t>Ntu 5: 	</a:t>
            </a:r>
            <a:r>
              <a:rPr lang="x-none" sz="2600" dirty="0">
                <a:cs typeface="Arial" panose="020B0604020202020204" pitchFamily="34" charset="0"/>
              </a:rPr>
              <a:t>Medicare Part D; SeniorCare; </a:t>
            </a:r>
            <a:br>
              <a:rPr lang="en-US" sz="2600" dirty="0">
                <a:cs typeface="Arial" panose="020B0604020202020204" pitchFamily="34" charset="0"/>
              </a:rPr>
            </a:br>
            <a:r>
              <a:rPr lang="x-none" sz="2600" dirty="0">
                <a:cs typeface="Arial" panose="020B0604020202020204" pitchFamily="34" charset="0"/>
              </a:rPr>
              <a:t>	Ncua Sij Hawm Qhib Teev Npe Nkag Hauv Lub </a:t>
            </a:r>
            <a:r>
              <a:rPr lang="hu-HU" sz="2600" dirty="0">
                <a:cs typeface="Arial" panose="020B0604020202020204" pitchFamily="34" charset="0"/>
              </a:rPr>
              <a:t>	</a:t>
            </a:r>
            <a:r>
              <a:rPr lang="x-none" sz="2600" dirty="0">
                <a:cs typeface="Arial" panose="020B0604020202020204" pitchFamily="34" charset="0"/>
              </a:rPr>
              <a:t>Xyoo</a:t>
            </a:r>
          </a:p>
          <a:p>
            <a:pPr marL="0" indent="0" rtl="0">
              <a:buNone/>
            </a:pPr>
            <a:r>
              <a:rPr lang="x-none" sz="2600" b="1" dirty="0">
                <a:cs typeface="Arial" panose="020B0604020202020204" pitchFamily="34" charset="0"/>
              </a:rPr>
              <a:t>Ntu 6: Pab rau Cov Neeg Khwv Tau Nyiaj Los Tsawg; 	Tiv Thaiv Koj Tus Kheej thiab Tiv Thaiv </a:t>
            </a:r>
            <a:r>
              <a:rPr lang="hu-HU" sz="2600" b="1" dirty="0">
                <a:cs typeface="Arial" panose="020B0604020202020204" pitchFamily="34" charset="0"/>
              </a:rPr>
              <a:t>	</a:t>
            </a:r>
            <a:r>
              <a:rPr lang="x-none" sz="2600" b="1" dirty="0">
                <a:cs typeface="Arial" panose="020B0604020202020204" pitchFamily="34" charset="0"/>
              </a:rPr>
              <a:t>Kev </a:t>
            </a:r>
            <a:r>
              <a:rPr lang="hu-HU" sz="2600" b="1" dirty="0">
                <a:cs typeface="Arial" panose="020B0604020202020204" pitchFamily="34" charset="0"/>
              </a:rPr>
              <a:t>	</a:t>
            </a:r>
            <a:r>
              <a:rPr lang="x-none" sz="2600" b="1" dirty="0">
                <a:cs typeface="Arial" panose="020B0604020202020204" pitchFamily="34" charset="0"/>
              </a:rPr>
              <a:t>Dag Noj Dag Haus; </a:t>
            </a:r>
            <a:br>
              <a:rPr lang="en-US" sz="2600" b="1" dirty="0">
                <a:cs typeface="Arial" panose="020B0604020202020204" pitchFamily="34" charset="0"/>
              </a:rPr>
            </a:br>
            <a:r>
              <a:rPr lang="x-none" sz="2600" b="1" dirty="0">
                <a:cs typeface="Arial" panose="020B0604020202020204" pitchFamily="34" charset="0"/>
              </a:rPr>
              <a:t>	Kev Tshuaj Xyuas thiab Cov Peev Txheej</a:t>
            </a:r>
          </a:p>
          <a:p>
            <a:pPr marL="0" indent="0" rtl="0">
              <a:buNone/>
            </a:pPr>
            <a:endParaRPr lang="en-US" dirty="0"/>
          </a:p>
        </p:txBody>
      </p:sp>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rtl="0"/>
            <a:endParaRPr lang="en-US" sz="1400" dirty="0">
              <a:solidFill>
                <a:schemeClr val="bg1"/>
              </a:solidFill>
              <a:latin typeface="Arial" panose="020B0604020202020204" pitchFamily="34" charset="0"/>
              <a:cs typeface="Arial" panose="020B0604020202020204" pitchFamily="34" charset="0"/>
            </a:endParaRPr>
          </a:p>
          <a:p>
            <a:pPr algn="ctr" rtl="0"/>
            <a:r>
              <a:rPr lang="x-none" sz="4000">
                <a:solidFill>
                  <a:schemeClr val="bg1"/>
                </a:solidFill>
                <a:latin typeface="Arial" panose="020B0604020202020204" pitchFamily="34" charset="0"/>
                <a:cs typeface="Arial" panose="020B0604020202020204" pitchFamily="34" charset="0"/>
              </a:rPr>
              <a:t>Lub Moj Khaum Ntawm Qhov Kev Nthuav Qhia</a:t>
            </a:r>
          </a:p>
          <a:p>
            <a:pPr algn="ctr" rtl="0"/>
            <a:endParaRPr lang="en-US" sz="1200" dirty="0">
              <a:solidFill>
                <a:schemeClr val="bg1"/>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9EA4FD0B-5A9E-4C38-97BE-E98AF066CACD}"/>
              </a:ext>
            </a:extLst>
          </p:cNvPr>
          <p:cNvSpPr txBox="1"/>
          <p:nvPr/>
        </p:nvSpPr>
        <p:spPr>
          <a:xfrm>
            <a:off x="8886836" y="5196755"/>
            <a:ext cx="2967259" cy="1159595"/>
          </a:xfrm>
          <a:prstGeom prst="rect">
            <a:avLst/>
          </a:prstGeom>
          <a:solidFill>
            <a:schemeClr val="accent1">
              <a:lumMod val="20000"/>
              <a:lumOff val="80000"/>
            </a:schemeClr>
          </a:solidFill>
          <a:ln>
            <a:solidFill>
              <a:schemeClr val="accent1">
                <a:lumMod val="50000"/>
              </a:schemeClr>
            </a:solidFill>
          </a:ln>
        </p:spPr>
        <p:txBody>
          <a:bodyPr wrap="square" rtlCol="0">
            <a:spAutoFit/>
          </a:bodyPr>
          <a:lstStyle/>
          <a:p>
            <a:pPr algn="ctr" rtl="0"/>
            <a:r>
              <a:rPr lang="x-none" sz="1700"/>
              <a:t>Nrhiav cov ntsiab lus qhia ntxaws nyob hauv koj </a:t>
            </a:r>
            <a:r>
              <a:rPr lang="x-none" sz="1700">
                <a:hlinkClick r:id="rId3"/>
              </a:rPr>
              <a:t>Phau Ntawv Qhia Txog Medicare thiab Koj</a:t>
            </a:r>
            <a:r>
              <a:rPr lang="x-none" sz="1700"/>
              <a:t>.</a:t>
            </a:r>
          </a:p>
        </p:txBody>
      </p:sp>
      <p:sp>
        <p:nvSpPr>
          <p:cNvPr id="6" name="Slide Number Placeholder 5">
            <a:extLst>
              <a:ext uri="{FF2B5EF4-FFF2-40B4-BE49-F238E27FC236}">
                <a16:creationId xmlns:a16="http://schemas.microsoft.com/office/drawing/2014/main" id="{0716A08E-6E40-457C-9472-1FC40EE8BFEE}"/>
              </a:ext>
            </a:extLst>
          </p:cNvPr>
          <p:cNvSpPr>
            <a:spLocks noGrp="1"/>
          </p:cNvSpPr>
          <p:nvPr>
            <p:ph type="sldNum" sz="quarter" idx="12"/>
          </p:nvPr>
        </p:nvSpPr>
        <p:spPr/>
        <p:txBody>
          <a:bodyPr rtlCol="0"/>
          <a:lstStyle/>
          <a:p>
            <a:pPr rtl="0"/>
            <a:fld id="{844A7B69-93E2-4D34-896D-EFDD7F03AB74}" type="slidenum">
              <a:rPr lang="en-US" smtClean="0"/>
              <a:t>79</a:t>
            </a:fld>
            <a:endParaRPr lang="en-US" dirty="0"/>
          </a:p>
        </p:txBody>
      </p:sp>
      <p:pic>
        <p:nvPicPr>
          <p:cNvPr id="5" name="Picture 4" descr="A close-up of a poster&#10;&#10;AI-generated content may be incorrect.">
            <a:extLst>
              <a:ext uri="{FF2B5EF4-FFF2-40B4-BE49-F238E27FC236}">
                <a16:creationId xmlns:a16="http://schemas.microsoft.com/office/drawing/2014/main" id="{88500300-68A8-E273-763E-8B7DD44EE5A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71354" y="1484670"/>
            <a:ext cx="2798221" cy="3624300"/>
          </a:xfrm>
          <a:prstGeom prst="rect">
            <a:avLst/>
          </a:prstGeom>
        </p:spPr>
      </p:pic>
    </p:spTree>
    <p:extLst>
      <p:ext uri="{BB962C8B-B14F-4D97-AF65-F5344CB8AC3E}">
        <p14:creationId xmlns:p14="http://schemas.microsoft.com/office/powerpoint/2010/main" val="4228108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rc_mi" descr="Image result for free images check mark">
            <a:hlinkClick r:id="rId3"/>
            <a:extLst>
              <a:ext uri="{FF2B5EF4-FFF2-40B4-BE49-F238E27FC236}">
                <a16:creationId xmlns:a16="http://schemas.microsoft.com/office/drawing/2014/main" id="{67010F29-7172-45C6-9B67-3A9EA449CDF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3652" y="2093263"/>
            <a:ext cx="1418179" cy="1360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A09EEA74-8740-4133-9A10-5223FEF1FC19}"/>
              </a:ext>
            </a:extLst>
          </p:cNvPr>
          <p:cNvSpPr>
            <a:spLocks noGrp="1"/>
          </p:cNvSpPr>
          <p:nvPr>
            <p:ph type="ctrTitle"/>
          </p:nvPr>
        </p:nvSpPr>
        <p:spPr>
          <a:xfrm>
            <a:off x="690902" y="1197720"/>
            <a:ext cx="10808608" cy="785950"/>
          </a:xfrm>
        </p:spPr>
        <p:txBody>
          <a:bodyPr rtlCol="0">
            <a:normAutofit fontScale="90000"/>
          </a:bodyPr>
          <a:lstStyle/>
          <a:p>
            <a:pPr rtl="0"/>
            <a:r>
              <a:rPr lang="x-none" sz="3200" b="1" dirty="0">
                <a:latin typeface="Arial" panose="020B0604020202020204" pitchFamily="34" charset="0"/>
                <a:cs typeface="Arial" panose="020B0604020202020204" pitchFamily="34" charset="0"/>
              </a:rPr>
              <a:t>Yog li, yog tias koj tseem tab tom ua hauj lwm thiab muaj hnub nyoog txwm 65 xyoos lawm:</a:t>
            </a:r>
          </a:p>
        </p:txBody>
      </p:sp>
      <p:sp>
        <p:nvSpPr>
          <p:cNvPr id="3" name="Subtitle 2">
            <a:extLst>
              <a:ext uri="{FF2B5EF4-FFF2-40B4-BE49-F238E27FC236}">
                <a16:creationId xmlns:a16="http://schemas.microsoft.com/office/drawing/2014/main" id="{0D98B7A4-7219-45A8-B73E-7394D3728B9F}"/>
              </a:ext>
            </a:extLst>
          </p:cNvPr>
          <p:cNvSpPr>
            <a:spLocks noGrp="1"/>
          </p:cNvSpPr>
          <p:nvPr>
            <p:ph type="subTitle" idx="1"/>
          </p:nvPr>
        </p:nvSpPr>
        <p:spPr>
          <a:xfrm>
            <a:off x="2039912" y="2083328"/>
            <a:ext cx="9409043" cy="3924155"/>
          </a:xfrm>
        </p:spPr>
        <p:txBody>
          <a:bodyPr rtlCol="0">
            <a:normAutofit/>
          </a:bodyPr>
          <a:lstStyle/>
          <a:p>
            <a:pPr marL="342900" indent="-342900" algn="l" rtl="0">
              <a:spcBef>
                <a:spcPts val="800"/>
              </a:spcBef>
              <a:buFont typeface="Arial" panose="020B0604020202020204" pitchFamily="34" charset="0"/>
              <a:buChar char="•"/>
            </a:pPr>
            <a:r>
              <a:rPr lang="x-none" sz="2000" dirty="0">
                <a:cs typeface="Arial" panose="020B0604020202020204" pitchFamily="34" charset="0"/>
              </a:rPr>
              <a:t>Tshuaj xyuas nrog koj feem hauj lwm saib xyuas neeg ua hauj lwm.</a:t>
            </a:r>
          </a:p>
          <a:p>
            <a:pPr marL="342900" indent="-342900" algn="l" rtl="0">
              <a:spcBef>
                <a:spcPts val="800"/>
              </a:spcBef>
              <a:buFont typeface="Arial" panose="020B0604020202020204" pitchFamily="34" charset="0"/>
              <a:buChar char="•"/>
            </a:pPr>
            <a:r>
              <a:rPr lang="x-none" sz="2000" dirty="0">
                <a:cs typeface="Arial" panose="020B0604020202020204" pitchFamily="34" charset="0"/>
              </a:rPr>
              <a:t>Tshuaj xyuas nrog koj txoj phiaj xwm tuav pov hwm kho mob.</a:t>
            </a:r>
          </a:p>
          <a:p>
            <a:pPr marL="342900" indent="-342900" algn="l" rtl="0">
              <a:spcBef>
                <a:spcPts val="800"/>
              </a:spcBef>
              <a:buFont typeface="Arial" panose="020B0604020202020204" pitchFamily="34" charset="0"/>
              <a:buChar char="•"/>
            </a:pPr>
            <a:r>
              <a:rPr lang="x-none" sz="2000" dirty="0">
                <a:cs typeface="Arial" panose="020B0604020202020204" pitchFamily="34" charset="0"/>
              </a:rPr>
              <a:t>Tshuaj xyuas nrog koj tus txij nkawm txoj phiaj xwm tuav pov hwm kho mob.</a:t>
            </a:r>
          </a:p>
          <a:p>
            <a:pPr marL="342900" indent="-342900" algn="l" rtl="0">
              <a:spcBef>
                <a:spcPts val="800"/>
              </a:spcBef>
              <a:buFont typeface="Arial" panose="020B0604020202020204" pitchFamily="34" charset="0"/>
              <a:buChar char="•"/>
            </a:pPr>
            <a:r>
              <a:rPr lang="x-none" sz="2000" dirty="0">
                <a:cs typeface="Arial" panose="020B0604020202020204" pitchFamily="34" charset="0"/>
              </a:rPr>
              <a:t>Tiv tauj rau </a:t>
            </a:r>
            <a:r>
              <a:rPr lang="x-none" sz="2000" dirty="0">
                <a:cs typeface="Arial" panose="020B0604020202020204" pitchFamily="34" charset="0"/>
                <a:hlinkClick r:id="rId5"/>
              </a:rPr>
              <a:t>Xaus Saus</a:t>
            </a:r>
            <a:r>
              <a:rPr lang="x-none" sz="2000" dirty="0">
                <a:cs typeface="Arial" panose="020B0604020202020204" pitchFamily="34" charset="0"/>
              </a:rPr>
              <a:t>.</a:t>
            </a:r>
          </a:p>
          <a:p>
            <a:pPr algn="l" rtl="0"/>
            <a:endParaRPr lang="en-US" dirty="0"/>
          </a:p>
        </p:txBody>
      </p:sp>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rtl="0"/>
            <a:endParaRPr lang="en-US" sz="1400" dirty="0">
              <a:solidFill>
                <a:schemeClr val="bg1"/>
              </a:solidFill>
              <a:latin typeface="Arial" panose="020B0604020202020204" pitchFamily="34" charset="0"/>
              <a:cs typeface="Arial" panose="020B0604020202020204" pitchFamily="34" charset="0"/>
            </a:endParaRPr>
          </a:p>
          <a:p>
            <a:pPr algn="ctr" rtl="0"/>
            <a:r>
              <a:rPr lang="x-none" sz="4000">
                <a:solidFill>
                  <a:schemeClr val="bg1"/>
                </a:solidFill>
                <a:latin typeface="Arial" panose="020B0604020202020204" pitchFamily="34" charset="0"/>
                <a:cs typeface="Arial" panose="020B0604020202020204" pitchFamily="34" charset="0"/>
              </a:rPr>
              <a:t>Kev Teev Npe Nkag hauv Medicare</a:t>
            </a:r>
          </a:p>
          <a:p>
            <a:pPr algn="ctr" rtl="0"/>
            <a:endParaRPr lang="en-US" sz="1200" dirty="0">
              <a:solidFill>
                <a:schemeClr val="bg1"/>
              </a:solidFill>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1FF41911-C201-445F-A79C-94040ECBDD94}"/>
              </a:ext>
            </a:extLst>
          </p:cNvPr>
          <p:cNvSpPr/>
          <p:nvPr/>
        </p:nvSpPr>
        <p:spPr>
          <a:xfrm>
            <a:off x="1766888" y="3814573"/>
            <a:ext cx="10014804" cy="830997"/>
          </a:xfrm>
          <a:prstGeom prst="rect">
            <a:avLst/>
          </a:prstGeom>
          <a:solidFill>
            <a:schemeClr val="accent1">
              <a:lumMod val="20000"/>
              <a:lumOff val="80000"/>
            </a:schemeClr>
          </a:solidFill>
          <a:ln>
            <a:solidFill>
              <a:schemeClr val="accent5">
                <a:lumMod val="50000"/>
              </a:schemeClr>
            </a:solidFill>
          </a:ln>
        </p:spPr>
        <p:txBody>
          <a:bodyPr wrap="square" rtlCol="0">
            <a:spAutoFit/>
          </a:bodyPr>
          <a:lstStyle/>
          <a:p>
            <a:pPr algn="ctr" rtl="0"/>
            <a:r>
              <a:rPr lang="x-none" sz="2400" b="1">
                <a:latin typeface="Arial" panose="020B0604020202020204" pitchFamily="34" charset="0"/>
                <a:cs typeface="Arial" panose="020B0604020202020204" pitchFamily="34" charset="0"/>
              </a:rPr>
              <a:t>NCO TSEG: Cov Ntaub Ntawv Hais Txog Health Savings Account (Tus Askhauj Txuag Nyiaj Tseg Kho Mob, HSA)</a:t>
            </a:r>
            <a:endParaRPr lang="en-US" sz="2400" dirty="0"/>
          </a:p>
        </p:txBody>
      </p:sp>
      <p:sp>
        <p:nvSpPr>
          <p:cNvPr id="9" name="Rectangle 8">
            <a:extLst>
              <a:ext uri="{FF2B5EF4-FFF2-40B4-BE49-F238E27FC236}">
                <a16:creationId xmlns:a16="http://schemas.microsoft.com/office/drawing/2014/main" id="{F0EF3D5A-D1FD-485C-A2E5-58BCB8E3CF25}"/>
              </a:ext>
            </a:extLst>
          </p:cNvPr>
          <p:cNvSpPr/>
          <p:nvPr/>
        </p:nvSpPr>
        <p:spPr>
          <a:xfrm>
            <a:off x="1598807" y="4636617"/>
            <a:ext cx="9409042" cy="2092881"/>
          </a:xfrm>
          <a:prstGeom prst="rect">
            <a:avLst/>
          </a:prstGeom>
        </p:spPr>
        <p:txBody>
          <a:bodyPr wrap="square" rtlCol="0">
            <a:spAutoFit/>
          </a:bodyPr>
          <a:lstStyle/>
          <a:p>
            <a:pPr marL="342900" indent="-342900" rtl="0">
              <a:spcAft>
                <a:spcPts val="1200"/>
              </a:spcAft>
              <a:buFont typeface="Arial" panose="020B0604020202020204" pitchFamily="34" charset="0"/>
              <a:buChar char="•"/>
            </a:pPr>
            <a:r>
              <a:rPr lang="x-none" sz="2000" b="1" dirty="0">
                <a:cs typeface="Arial" charset="0"/>
              </a:rPr>
              <a:t>Tsum tsis txhob them nyiaj nkag rau koj tus HSA lawm. 6 lub hli ua ntej Part A yuav pib txhawm rau zam kom tsis txhob raug nplua fab kev them se. </a:t>
            </a:r>
            <a:r>
              <a:rPr lang="x-none" sz="2000" dirty="0">
                <a:cs typeface="Arial" charset="0"/>
              </a:rPr>
              <a:t>Yog tias koj qhov chaw ua hauj lwm muaj HSA, ces tiv tauj rau koj Feem Hauj Lwm Saib Xyuas Neeg Ua Hauj Lwm ua ntej yuav teev npe nkag rau Medicare Part A los sis B.</a:t>
            </a:r>
            <a:endParaRPr lang="en-US" altLang="en-US" sz="2000" b="1" dirty="0">
              <a:cs typeface="Arial" charset="0"/>
            </a:endParaRPr>
          </a:p>
          <a:p>
            <a:pPr marL="342900" indent="-342900" rtl="0">
              <a:spcAft>
                <a:spcPts val="1200"/>
              </a:spcAft>
              <a:buFont typeface="Arial" panose="020B0604020202020204" pitchFamily="34" charset="0"/>
              <a:buChar char="•"/>
            </a:pPr>
            <a:r>
              <a:rPr lang="x-none" sz="2000" b="1" dirty="0">
                <a:cs typeface="Arial" charset="0"/>
              </a:rPr>
              <a:t>Koj tsis tuaj yeem them nyiaj nkag rau koj tus askhauj HSA thaum koj muaj Medicare lawm. </a:t>
            </a:r>
            <a:endParaRPr lang="en-US" altLang="en-US" sz="2000" dirty="0">
              <a:cs typeface="Arial" charset="0"/>
            </a:endParaRPr>
          </a:p>
        </p:txBody>
      </p:sp>
    </p:spTree>
    <p:extLst>
      <p:ext uri="{BB962C8B-B14F-4D97-AF65-F5344CB8AC3E}">
        <p14:creationId xmlns:p14="http://schemas.microsoft.com/office/powerpoint/2010/main" val="83345887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rtl="0"/>
            <a:endParaRPr lang="en-US" sz="1400" dirty="0">
              <a:solidFill>
                <a:schemeClr val="bg1"/>
              </a:solidFill>
              <a:latin typeface="Arial" panose="020B0604020202020204" pitchFamily="34" charset="0"/>
              <a:cs typeface="Arial" panose="020B0604020202020204" pitchFamily="34" charset="0"/>
            </a:endParaRPr>
          </a:p>
          <a:p>
            <a:pPr algn="ctr" rtl="0"/>
            <a:r>
              <a:rPr lang="x-none" sz="4000">
                <a:solidFill>
                  <a:schemeClr val="bg1"/>
                </a:solidFill>
                <a:latin typeface="Arial" panose="020B0604020202020204" pitchFamily="34" charset="0"/>
                <a:cs typeface="Arial" panose="020B0604020202020204" pitchFamily="34" charset="0"/>
              </a:rPr>
              <a:t>Zoo Siab Txais Tos rau Medicare </a:t>
            </a:r>
          </a:p>
          <a:p>
            <a:pPr algn="ctr" rtl="0"/>
            <a:endParaRPr lang="en-US" sz="1200" dirty="0">
              <a:solidFill>
                <a:schemeClr val="bg1"/>
              </a:solidFill>
              <a:latin typeface="Arial" panose="020B0604020202020204" pitchFamily="34" charset="0"/>
              <a:cs typeface="Arial" panose="020B0604020202020204" pitchFamily="34" charset="0"/>
            </a:endParaRPr>
          </a:p>
        </p:txBody>
      </p:sp>
      <p:sp>
        <p:nvSpPr>
          <p:cNvPr id="5" name="Footer Placeholder 4">
            <a:extLst>
              <a:ext uri="{FF2B5EF4-FFF2-40B4-BE49-F238E27FC236}">
                <a16:creationId xmlns:a16="http://schemas.microsoft.com/office/drawing/2014/main" id="{3EE09D31-73F4-435D-87D4-B2C6830BB3B4}"/>
              </a:ext>
            </a:extLst>
          </p:cNvPr>
          <p:cNvSpPr>
            <a:spLocks noGrp="1"/>
          </p:cNvSpPr>
          <p:nvPr>
            <p:ph type="ftr" sz="quarter" idx="11"/>
          </p:nvPr>
        </p:nvSpPr>
        <p:spPr>
          <a:xfrm>
            <a:off x="4038600" y="5956739"/>
            <a:ext cx="7062019" cy="365125"/>
          </a:xfrm>
        </p:spPr>
        <p:txBody>
          <a:bodyPr rtlCol="0"/>
          <a:lstStyle/>
          <a:p>
            <a:pPr rtl="0"/>
            <a:r>
              <a:rPr lang="en-US" sz="1400" dirty="0"/>
              <a:t>2025 </a:t>
            </a:r>
            <a:r>
              <a:rPr lang="x-none" sz="1400" dirty="0"/>
              <a:t>Zoo Siab Txais Tos rau Qhov Kev Nthuav Qhia Txog Medicare</a:t>
            </a:r>
          </a:p>
        </p:txBody>
      </p:sp>
      <p:sp>
        <p:nvSpPr>
          <p:cNvPr id="6" name="Slide Number Placeholder 5">
            <a:extLst>
              <a:ext uri="{FF2B5EF4-FFF2-40B4-BE49-F238E27FC236}">
                <a16:creationId xmlns:a16="http://schemas.microsoft.com/office/drawing/2014/main" id="{0716A08E-6E40-457C-9472-1FC40EE8BFEE}"/>
              </a:ext>
            </a:extLst>
          </p:cNvPr>
          <p:cNvSpPr>
            <a:spLocks noGrp="1"/>
          </p:cNvSpPr>
          <p:nvPr>
            <p:ph type="sldNum" sz="quarter" idx="12"/>
          </p:nvPr>
        </p:nvSpPr>
        <p:spPr/>
        <p:txBody>
          <a:bodyPr rtlCol="0"/>
          <a:lstStyle/>
          <a:p>
            <a:pPr rtl="0"/>
            <a:fld id="{844A7B69-93E2-4D34-896D-EFDD7F03AB74}" type="slidenum">
              <a:rPr lang="en-US" smtClean="0"/>
              <a:t>80</a:t>
            </a:fld>
            <a:endParaRPr lang="en-US"/>
          </a:p>
        </p:txBody>
      </p:sp>
      <p:sp>
        <p:nvSpPr>
          <p:cNvPr id="11" name="Subtitle 2">
            <a:extLst>
              <a:ext uri="{FF2B5EF4-FFF2-40B4-BE49-F238E27FC236}">
                <a16:creationId xmlns:a16="http://schemas.microsoft.com/office/drawing/2014/main" id="{8B7A9E30-9C0F-4982-9881-55C979676BB1}"/>
              </a:ext>
            </a:extLst>
          </p:cNvPr>
          <p:cNvSpPr txBox="1">
            <a:spLocks/>
          </p:cNvSpPr>
          <p:nvPr/>
        </p:nvSpPr>
        <p:spPr>
          <a:xfrm>
            <a:off x="3123303" y="1440000"/>
            <a:ext cx="8230497" cy="1412521"/>
          </a:xfrm>
          <a:prstGeom prst="rect">
            <a:avLst/>
          </a:prstGeom>
        </p:spPr>
        <p:txBody>
          <a:bodyPr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rtl="0">
              <a:spcAft>
                <a:spcPts val="1800"/>
              </a:spcAft>
              <a:buNone/>
            </a:pPr>
            <a:r>
              <a:rPr lang="x-none" sz="21600" b="1" dirty="0"/>
              <a:t>Ntu 6</a:t>
            </a:r>
          </a:p>
          <a:p>
            <a:pPr rtl="0">
              <a:spcAft>
                <a:spcPts val="600"/>
              </a:spcAft>
            </a:pPr>
            <a:r>
              <a:rPr lang="x-none" sz="16000" dirty="0"/>
              <a:t>Pab rau Cov Neeg Khwv Tau Nyiaj Tsawg</a:t>
            </a:r>
          </a:p>
          <a:p>
            <a:pPr rtl="0">
              <a:spcAft>
                <a:spcPts val="600"/>
              </a:spcAft>
            </a:pPr>
            <a:r>
              <a:rPr lang="x-none" sz="16000" dirty="0"/>
              <a:t>Tiv Thaiv Koj Tus Kheej / Tiv Thaiv Kev Dag Noj Dag Haus</a:t>
            </a:r>
          </a:p>
          <a:p>
            <a:pPr rtl="0">
              <a:spcAft>
                <a:spcPts val="600"/>
              </a:spcAft>
            </a:pPr>
            <a:r>
              <a:rPr lang="x-none" sz="16000" dirty="0"/>
              <a:t>Kev Tshuaj Xyuas thiab Cov Peev Txheej</a:t>
            </a:r>
          </a:p>
        </p:txBody>
      </p:sp>
      <p:pic>
        <p:nvPicPr>
          <p:cNvPr id="8" name="Picture 7">
            <a:extLst>
              <a:ext uri="{FF2B5EF4-FFF2-40B4-BE49-F238E27FC236}">
                <a16:creationId xmlns:a16="http://schemas.microsoft.com/office/drawing/2014/main" id="{EEB84A7C-70AC-4958-8583-33B95B636DCE}"/>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4305" y="5483090"/>
            <a:ext cx="3016160" cy="947298"/>
          </a:xfrm>
          <a:prstGeom prst="rect">
            <a:avLst/>
          </a:prstGeom>
          <a:noFill/>
          <a:ln>
            <a:noFill/>
          </a:ln>
        </p:spPr>
      </p:pic>
    </p:spTree>
    <p:extLst>
      <p:ext uri="{BB962C8B-B14F-4D97-AF65-F5344CB8AC3E}">
        <p14:creationId xmlns:p14="http://schemas.microsoft.com/office/powerpoint/2010/main" val="405669799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C5591465-DEA3-4F6C-97B8-19F766CEE21E}"/>
              </a:ext>
            </a:extLst>
          </p:cNvPr>
          <p:cNvSpPr>
            <a:spLocks noGrp="1"/>
          </p:cNvSpPr>
          <p:nvPr>
            <p:ph type="ftr" sz="quarter" idx="11"/>
          </p:nvPr>
        </p:nvSpPr>
        <p:spPr>
          <a:xfrm>
            <a:off x="1893277" y="6901473"/>
            <a:ext cx="9460523" cy="1117112"/>
          </a:xfrm>
        </p:spPr>
        <p:txBody>
          <a:bodyPr rtlCol="0"/>
          <a:lstStyle/>
          <a:p>
            <a:pPr rtl="0"/>
            <a:r>
              <a:rPr lang="x-none" dirty="0"/>
              <a:t>Lub Ib Hlis Xyoo 202</a:t>
            </a:r>
            <a:r>
              <a:rPr lang="en-US" dirty="0"/>
              <a:t>5</a:t>
            </a:r>
            <a:r>
              <a:rPr lang="x-none" dirty="0"/>
              <a:t>            Zoo Siab Txais Tos rau Qhov Kev Nthuav Qhia Txog Medicare</a:t>
            </a:r>
          </a:p>
        </p:txBody>
      </p:sp>
      <p:sp>
        <p:nvSpPr>
          <p:cNvPr id="6" name="Slide Number Placeholder 5">
            <a:extLst>
              <a:ext uri="{FF2B5EF4-FFF2-40B4-BE49-F238E27FC236}">
                <a16:creationId xmlns:a16="http://schemas.microsoft.com/office/drawing/2014/main" id="{53184AAD-3166-402F-847D-135E787639D0}"/>
              </a:ext>
            </a:extLst>
          </p:cNvPr>
          <p:cNvSpPr>
            <a:spLocks noGrp="1"/>
          </p:cNvSpPr>
          <p:nvPr>
            <p:ph type="sldNum" sz="quarter" idx="12"/>
          </p:nvPr>
        </p:nvSpPr>
        <p:spPr/>
        <p:txBody>
          <a:bodyPr rtlCol="0"/>
          <a:lstStyle/>
          <a:p>
            <a:pPr rtl="0"/>
            <a:fld id="{844A7B69-93E2-4D34-896D-EFDD7F03AB74}" type="slidenum">
              <a:rPr lang="en-US" smtClean="0"/>
              <a:t>81</a:t>
            </a:fld>
            <a:endParaRPr lang="en-US"/>
          </a:p>
        </p:txBody>
      </p:sp>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rtl="0"/>
            <a:endParaRPr lang="en-US" sz="1400" dirty="0">
              <a:solidFill>
                <a:schemeClr val="bg1"/>
              </a:solidFill>
              <a:latin typeface="Arial" panose="020B0604020202020204" pitchFamily="34" charset="0"/>
              <a:cs typeface="Arial" panose="020B0604020202020204" pitchFamily="34" charset="0"/>
            </a:endParaRPr>
          </a:p>
          <a:p>
            <a:pPr algn="ctr" rtl="0"/>
            <a:r>
              <a:rPr lang="x-none" sz="4000">
                <a:solidFill>
                  <a:schemeClr val="bg1"/>
                </a:solidFill>
                <a:latin typeface="Arial" panose="020B0604020202020204" pitchFamily="34" charset="0"/>
                <a:cs typeface="Arial" panose="020B0604020202020204" pitchFamily="34" charset="0"/>
              </a:rPr>
              <a:t>Pab rau Cov Neeg Khwv Tau Nyiaj Tsawg</a:t>
            </a:r>
          </a:p>
          <a:p>
            <a:pPr algn="ctr" rtl="0"/>
            <a:endParaRPr lang="en-US" sz="1200" dirty="0">
              <a:solidFill>
                <a:schemeClr val="bg1"/>
              </a:solidFill>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C8F0151D-4D52-4D1C-B5D5-F37F4B5ECD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36214" y="1393067"/>
            <a:ext cx="5991476" cy="4455391"/>
          </a:xfrm>
          <a:prstGeom prst="rect">
            <a:avLst/>
          </a:prstGeom>
        </p:spPr>
      </p:pic>
    </p:spTree>
    <p:extLst>
      <p:ext uri="{BB962C8B-B14F-4D97-AF65-F5344CB8AC3E}">
        <p14:creationId xmlns:p14="http://schemas.microsoft.com/office/powerpoint/2010/main" val="154773590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53184AAD-3166-402F-847D-135E787639D0}"/>
              </a:ext>
            </a:extLst>
          </p:cNvPr>
          <p:cNvSpPr>
            <a:spLocks noGrp="1"/>
          </p:cNvSpPr>
          <p:nvPr>
            <p:ph type="sldNum" sz="quarter" idx="12"/>
          </p:nvPr>
        </p:nvSpPr>
        <p:spPr/>
        <p:txBody>
          <a:bodyPr rtlCol="0"/>
          <a:lstStyle/>
          <a:p>
            <a:pPr rtl="0"/>
            <a:fld id="{844A7B69-93E2-4D34-896D-EFDD7F03AB74}" type="slidenum">
              <a:rPr lang="en-US" smtClean="0"/>
              <a:t>82</a:t>
            </a:fld>
            <a:endParaRPr lang="en-US"/>
          </a:p>
        </p:txBody>
      </p:sp>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rtl="0"/>
            <a:endParaRPr lang="en-US" sz="1400" dirty="0">
              <a:solidFill>
                <a:schemeClr val="bg1"/>
              </a:solidFill>
              <a:latin typeface="Arial" panose="020B0604020202020204" pitchFamily="34" charset="0"/>
              <a:cs typeface="Arial" panose="020B0604020202020204" pitchFamily="34" charset="0"/>
            </a:endParaRPr>
          </a:p>
          <a:p>
            <a:pPr algn="ctr" rtl="0"/>
            <a:r>
              <a:rPr lang="x-none" sz="4000">
                <a:solidFill>
                  <a:schemeClr val="bg1"/>
                </a:solidFill>
                <a:latin typeface="Arial" panose="020B0604020202020204" pitchFamily="34" charset="0"/>
                <a:cs typeface="Arial" panose="020B0604020202020204" pitchFamily="34" charset="0"/>
              </a:rPr>
              <a:t>Pab rau Cov Neeg Khwv Tau Nyiaj Tsawg</a:t>
            </a:r>
          </a:p>
          <a:p>
            <a:pPr algn="ctr" rtl="0"/>
            <a:endParaRPr lang="en-US" sz="1200" dirty="0">
              <a:solidFill>
                <a:schemeClr val="bg1"/>
              </a:solidFill>
              <a:latin typeface="Arial" panose="020B0604020202020204" pitchFamily="34" charset="0"/>
              <a:cs typeface="Arial" panose="020B0604020202020204" pitchFamily="34" charset="0"/>
            </a:endParaRPr>
          </a:p>
        </p:txBody>
      </p:sp>
      <p:graphicFrame>
        <p:nvGraphicFramePr>
          <p:cNvPr id="5" name="Diagram 4">
            <a:extLst>
              <a:ext uri="{FF2B5EF4-FFF2-40B4-BE49-F238E27FC236}">
                <a16:creationId xmlns:a16="http://schemas.microsoft.com/office/drawing/2014/main" id="{963CCDBA-F41F-47C5-8CBD-CFA12EAF8CFE}"/>
              </a:ext>
            </a:extLst>
          </p:cNvPr>
          <p:cNvGraphicFramePr/>
          <p:nvPr>
            <p:extLst>
              <p:ext uri="{D42A27DB-BD31-4B8C-83A1-F6EECF244321}">
                <p14:modId xmlns:p14="http://schemas.microsoft.com/office/powerpoint/2010/main" val="819970589"/>
              </p:ext>
            </p:extLst>
          </p:nvPr>
        </p:nvGraphicFramePr>
        <p:xfrm>
          <a:off x="2053116" y="1494971"/>
          <a:ext cx="9300684" cy="48561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Picture 8" title="Part D icon">
            <a:extLst>
              <a:ext uri="{FF2B5EF4-FFF2-40B4-BE49-F238E27FC236}">
                <a16:creationId xmlns:a16="http://schemas.microsoft.com/office/drawing/2014/main" id="{AC330008-F2A7-4AE9-9B6F-C799603CE2CA}"/>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79102" y="3851010"/>
            <a:ext cx="862945" cy="688090"/>
          </a:xfrm>
          <a:prstGeom prst="rect">
            <a:avLst/>
          </a:prstGeom>
        </p:spPr>
      </p:pic>
      <p:pic>
        <p:nvPicPr>
          <p:cNvPr id="10" name="Picture 9" title="Part D icon">
            <a:extLst>
              <a:ext uri="{FF2B5EF4-FFF2-40B4-BE49-F238E27FC236}">
                <a16:creationId xmlns:a16="http://schemas.microsoft.com/office/drawing/2014/main" id="{AEC3FA5E-1B9A-47A8-A393-CC8EDE6BAC41}"/>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56481" y="5512531"/>
            <a:ext cx="862945" cy="688090"/>
          </a:xfrm>
          <a:prstGeom prst="rect">
            <a:avLst/>
          </a:prstGeom>
        </p:spPr>
      </p:pic>
      <p:pic>
        <p:nvPicPr>
          <p:cNvPr id="11" name="Picture 10" title="Part B icon">
            <a:extLst>
              <a:ext uri="{FF2B5EF4-FFF2-40B4-BE49-F238E27FC236}">
                <a16:creationId xmlns:a16="http://schemas.microsoft.com/office/drawing/2014/main" id="{20CF23FA-9147-4D43-89F5-76F2E9B2B59B}"/>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838200" y="2039987"/>
            <a:ext cx="803847" cy="837592"/>
          </a:xfrm>
          <a:prstGeom prst="rect">
            <a:avLst/>
          </a:prstGeom>
        </p:spPr>
      </p:pic>
    </p:spTree>
    <p:extLst>
      <p:ext uri="{BB962C8B-B14F-4D97-AF65-F5344CB8AC3E}">
        <p14:creationId xmlns:p14="http://schemas.microsoft.com/office/powerpoint/2010/main" val="183268077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rtl="0"/>
            <a:endParaRPr lang="en-US" sz="1400" dirty="0">
              <a:solidFill>
                <a:schemeClr val="bg1"/>
              </a:solidFill>
              <a:latin typeface="Arial" panose="020B0604020202020204" pitchFamily="34" charset="0"/>
              <a:cs typeface="Arial" panose="020B0604020202020204" pitchFamily="34" charset="0"/>
            </a:endParaRPr>
          </a:p>
          <a:p>
            <a:pPr algn="ctr" rtl="0"/>
            <a:r>
              <a:rPr lang="x-none" sz="4000">
                <a:solidFill>
                  <a:schemeClr val="bg1"/>
                </a:solidFill>
                <a:latin typeface="Arial" panose="020B0604020202020204" pitchFamily="34" charset="0"/>
                <a:cs typeface="Arial" panose="020B0604020202020204" pitchFamily="34" charset="0"/>
              </a:rPr>
              <a:t>Pab rau Cov Neeg Khwv Tau Nyiaj Tsawg</a:t>
            </a:r>
          </a:p>
          <a:p>
            <a:pPr algn="ctr" rtl="0"/>
            <a:endParaRPr lang="en-US" sz="1200" dirty="0">
              <a:solidFill>
                <a:schemeClr val="bg1"/>
              </a:solidFill>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D9A3C283-162E-4438-92AF-48C1C60D2323}"/>
              </a:ext>
            </a:extLst>
          </p:cNvPr>
          <p:cNvSpPr/>
          <p:nvPr/>
        </p:nvSpPr>
        <p:spPr>
          <a:xfrm>
            <a:off x="3591823" y="1215160"/>
            <a:ext cx="4166525" cy="584775"/>
          </a:xfrm>
          <a:prstGeom prst="rect">
            <a:avLst/>
          </a:prstGeom>
        </p:spPr>
        <p:txBody>
          <a:bodyPr wrap="none" rtlCol="0">
            <a:spAutoFit/>
          </a:bodyPr>
          <a:lstStyle/>
          <a:p>
            <a:pPr rtl="0"/>
            <a:r>
              <a:rPr lang="x-none" sz="3200" b="1">
                <a:latin typeface="Arial" panose="020B0604020202020204" pitchFamily="34" charset="0"/>
                <a:cs typeface="Arial" panose="020B0604020202020204" pitchFamily="34" charset="0"/>
              </a:rPr>
              <a:t>Xyuas seb koj puas muaj cai tsim nyog</a:t>
            </a:r>
          </a:p>
        </p:txBody>
      </p:sp>
      <p:sp>
        <p:nvSpPr>
          <p:cNvPr id="8" name="Slide Number Placeholder 7">
            <a:extLst>
              <a:ext uri="{FF2B5EF4-FFF2-40B4-BE49-F238E27FC236}">
                <a16:creationId xmlns:a16="http://schemas.microsoft.com/office/drawing/2014/main" id="{7DD55869-B352-441D-B1EB-1C304A57958A}"/>
              </a:ext>
            </a:extLst>
          </p:cNvPr>
          <p:cNvSpPr>
            <a:spLocks noGrp="1"/>
          </p:cNvSpPr>
          <p:nvPr>
            <p:ph type="sldNum" sz="quarter" idx="12"/>
          </p:nvPr>
        </p:nvSpPr>
        <p:spPr/>
        <p:txBody>
          <a:bodyPr rtlCol="0"/>
          <a:lstStyle/>
          <a:p>
            <a:pPr rtl="0"/>
            <a:fld id="{844A7B69-93E2-4D34-896D-EFDD7F03AB74}" type="slidenum">
              <a:rPr lang="en-US" smtClean="0"/>
              <a:t>83</a:t>
            </a:fld>
            <a:endParaRPr lang="en-US"/>
          </a:p>
        </p:txBody>
      </p:sp>
      <p:sp>
        <p:nvSpPr>
          <p:cNvPr id="3" name="TextBox 2">
            <a:extLst>
              <a:ext uri="{FF2B5EF4-FFF2-40B4-BE49-F238E27FC236}">
                <a16:creationId xmlns:a16="http://schemas.microsoft.com/office/drawing/2014/main" id="{C98F2B25-ADDA-4CF0-AB1F-14F0A68F3346}"/>
              </a:ext>
            </a:extLst>
          </p:cNvPr>
          <p:cNvSpPr txBox="1"/>
          <p:nvPr/>
        </p:nvSpPr>
        <p:spPr>
          <a:xfrm>
            <a:off x="369276" y="1689268"/>
            <a:ext cx="5305807" cy="3477875"/>
          </a:xfrm>
          <a:prstGeom prst="rect">
            <a:avLst/>
          </a:prstGeom>
          <a:noFill/>
        </p:spPr>
        <p:txBody>
          <a:bodyPr wrap="square" rtlCol="0">
            <a:spAutoFit/>
          </a:bodyPr>
          <a:lstStyle/>
          <a:p>
            <a:pPr rtl="0"/>
            <a:r>
              <a:rPr lang="x-none" sz="2200" b="1" dirty="0"/>
              <a:t>Medicare Lub Khoos Kas Txuag Nyiaj</a:t>
            </a:r>
          </a:p>
          <a:p>
            <a:pPr marL="342900" indent="-342900" rtl="0">
              <a:buFont typeface="Arial" panose="020B0604020202020204" pitchFamily="34" charset="0"/>
              <a:buChar char="•"/>
            </a:pPr>
            <a:r>
              <a:rPr lang="x-none" sz="2200" dirty="0"/>
              <a:t>Kawm paub ntau ntxiv ntawm </a:t>
            </a:r>
            <a:r>
              <a:rPr lang="x-none" sz="2200" dirty="0">
                <a:hlinkClick r:id="rId3"/>
              </a:rPr>
              <a:t>www.dhs.wisconsin.gov/medicaid</a:t>
            </a:r>
            <a:r>
              <a:rPr lang="x-none" sz="2200" dirty="0"/>
              <a:t> los sis</a:t>
            </a:r>
            <a:br>
              <a:rPr lang="en-US" sz="2200" dirty="0"/>
            </a:br>
            <a:r>
              <a:rPr lang="x-none" sz="2200" dirty="0">
                <a:hlinkClick r:id="rId4"/>
              </a:rPr>
              <a:t>Daim ntawv qhia qhov tseeb txog Medicare Lub Khoos Kas Txuag Nyiaj </a:t>
            </a:r>
            <a:br>
              <a:rPr lang="en-US" sz="2200" dirty="0">
                <a:hlinkClick r:id="rId4"/>
              </a:rPr>
            </a:br>
            <a:r>
              <a:rPr lang="x-none" sz="2200" dirty="0">
                <a:hlinkClick r:id="rId4"/>
              </a:rPr>
              <a:t>(P-10062)</a:t>
            </a:r>
            <a:endParaRPr lang="en-US" sz="2200" dirty="0"/>
          </a:p>
          <a:p>
            <a:pPr marL="342900" indent="-342900" rtl="0">
              <a:buFont typeface="Arial" panose="020B0604020202020204" pitchFamily="34" charset="0"/>
              <a:buChar char="•"/>
            </a:pPr>
            <a:r>
              <a:rPr lang="x-none" sz="2200" dirty="0"/>
              <a:t>Ua ntawv thov ntawm </a:t>
            </a:r>
            <a:r>
              <a:rPr lang="x-none" sz="2200" dirty="0">
                <a:hlinkClick r:id="rId5"/>
              </a:rPr>
              <a:t>access.wisconsin.gov</a:t>
            </a:r>
            <a:endParaRPr lang="en-US" sz="2200" dirty="0"/>
          </a:p>
          <a:p>
            <a:pPr marL="342900" indent="-342900" rtl="0">
              <a:buFont typeface="Arial" panose="020B0604020202020204" pitchFamily="34" charset="0"/>
              <a:buChar char="•"/>
            </a:pPr>
            <a:r>
              <a:rPr lang="x-none" sz="2200" dirty="0"/>
              <a:t>Thov kev pab lossis ua ntawv thov ntawm koj </a:t>
            </a:r>
            <a:r>
              <a:rPr lang="x-none" sz="2200" dirty="0">
                <a:hlinkClick r:id="rId6"/>
              </a:rPr>
              <a:t>lub chaw hauj lwm Medicaid hauv zos </a:t>
            </a:r>
            <a:endParaRPr lang="en-US" sz="2200" dirty="0"/>
          </a:p>
        </p:txBody>
      </p:sp>
      <p:sp>
        <p:nvSpPr>
          <p:cNvPr id="9" name="TextBox 8">
            <a:extLst>
              <a:ext uri="{FF2B5EF4-FFF2-40B4-BE49-F238E27FC236}">
                <a16:creationId xmlns:a16="http://schemas.microsoft.com/office/drawing/2014/main" id="{328C4827-D6D3-44A2-9998-7C498910EEB8}"/>
              </a:ext>
            </a:extLst>
          </p:cNvPr>
          <p:cNvSpPr txBox="1"/>
          <p:nvPr/>
        </p:nvSpPr>
        <p:spPr>
          <a:xfrm>
            <a:off x="447934" y="5058066"/>
            <a:ext cx="5305807" cy="1804749"/>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rtl="0"/>
            <a:r>
              <a:rPr lang="x-none" sz="2400" dirty="0">
                <a:solidFill>
                  <a:schemeClr val="bg1"/>
                </a:solidFill>
              </a:rPr>
              <a:t>Tsis tas li xwb, koj kuj tseem tuaj yeem yuav tau txais kev pab los ntawm </a:t>
            </a:r>
            <a:r>
              <a:rPr lang="x-none" sz="2400" dirty="0">
                <a:solidFill>
                  <a:schemeClr val="bg1"/>
                </a:solidFill>
                <a:hlinkClick r:id="rId7">
                  <a:extLst>
                    <a:ext uri="{A12FA001-AC4F-418D-AE19-62706E023703}">
                      <ahyp:hlinkClr xmlns:ahyp="http://schemas.microsoft.com/office/drawing/2018/hyperlinkcolor" val="tx"/>
                    </a:ext>
                  </a:extLst>
                </a:hlinkClick>
              </a:rPr>
              <a:t>Wisconsin tus kws paub tshwj xeeb txog fab nyiaj txiaj ntsig</a:t>
            </a:r>
            <a:r>
              <a:rPr lang="x-none" sz="2400" dirty="0">
                <a:solidFill>
                  <a:schemeClr val="bg1"/>
                </a:solidFill>
              </a:rPr>
              <a:t> tib si thiab</a:t>
            </a:r>
            <a:r>
              <a:rPr lang="x-none" sz="2800" dirty="0">
                <a:solidFill>
                  <a:schemeClr val="bg1"/>
                </a:solidFill>
              </a:rPr>
              <a:t>.</a:t>
            </a:r>
          </a:p>
        </p:txBody>
      </p:sp>
      <p:sp>
        <p:nvSpPr>
          <p:cNvPr id="10" name="TextBox 9">
            <a:extLst>
              <a:ext uri="{FF2B5EF4-FFF2-40B4-BE49-F238E27FC236}">
                <a16:creationId xmlns:a16="http://schemas.microsoft.com/office/drawing/2014/main" id="{FC511949-137A-471E-91E2-6054E3AD471A}"/>
              </a:ext>
            </a:extLst>
          </p:cNvPr>
          <p:cNvSpPr txBox="1"/>
          <p:nvPr/>
        </p:nvSpPr>
        <p:spPr>
          <a:xfrm>
            <a:off x="6096000" y="1901587"/>
            <a:ext cx="5967046" cy="5170646"/>
          </a:xfrm>
          <a:prstGeom prst="rect">
            <a:avLst/>
          </a:prstGeom>
          <a:noFill/>
        </p:spPr>
        <p:txBody>
          <a:bodyPr wrap="square" rtlCol="0">
            <a:spAutoFit/>
          </a:bodyPr>
          <a:lstStyle/>
          <a:p>
            <a:pPr rtl="0"/>
            <a:r>
              <a:rPr lang="x-none" sz="2800" b="1" dirty="0"/>
              <a:t>Lub Khoos Kas Extra Help</a:t>
            </a:r>
          </a:p>
          <a:p>
            <a:pPr marL="342900" indent="-342900" rtl="0">
              <a:buFont typeface="Arial" panose="020B0604020202020204" pitchFamily="34" charset="0"/>
              <a:buChar char="•"/>
            </a:pPr>
            <a:r>
              <a:rPr lang="x-none" sz="2400" dirty="0"/>
              <a:t>Kawm paub ntau ntxiv los sis ua ntawv thov ntawm </a:t>
            </a:r>
            <a:r>
              <a:rPr lang="x-none" sz="2400" dirty="0">
                <a:hlinkClick r:id="rId8"/>
              </a:rPr>
              <a:t>ssa.gov </a:t>
            </a:r>
            <a:endParaRPr lang="en-US" sz="2400" dirty="0"/>
          </a:p>
          <a:p>
            <a:pPr marL="342900" indent="-342900" rtl="0">
              <a:buFont typeface="Arial" panose="020B0604020202020204" pitchFamily="34" charset="0"/>
              <a:buChar char="•"/>
            </a:pPr>
            <a:r>
              <a:rPr lang="x-none" sz="2400" dirty="0"/>
              <a:t>Hu rau Xaus Saus yog muaj lus nug los sis yog xav ua ntawv thov: </a:t>
            </a:r>
            <a:br>
              <a:rPr lang="en-US" sz="2400" dirty="0"/>
            </a:br>
            <a:r>
              <a:rPr lang="x-none" sz="2400" dirty="0"/>
              <a:t>1-800-772-1213 (TTY 1-800-325-0778) </a:t>
            </a:r>
          </a:p>
          <a:p>
            <a:pPr rtl="0">
              <a:spcBef>
                <a:spcPts val="1200"/>
              </a:spcBef>
            </a:pPr>
            <a:r>
              <a:rPr lang="x-none" sz="2800" b="1" dirty="0"/>
              <a:t>SeniorCare</a:t>
            </a:r>
          </a:p>
          <a:p>
            <a:pPr marL="342900" indent="-342900" rtl="0">
              <a:buFont typeface="Arial" panose="020B0604020202020204" pitchFamily="34" charset="0"/>
              <a:buChar char="•"/>
            </a:pPr>
            <a:r>
              <a:rPr lang="x-none" sz="2400" dirty="0"/>
              <a:t>Kawm paub ntau ntxiv thiab luam ib daim ntawv thov tawm ntawm </a:t>
            </a:r>
            <a:r>
              <a:rPr lang="x-none" sz="2400" dirty="0">
                <a:hlinkClick r:id="rId9"/>
              </a:rPr>
              <a:t>www.dhs.wisconsin.gov/seniorcare</a:t>
            </a:r>
            <a:r>
              <a:rPr lang="x-none" sz="2400" dirty="0"/>
              <a:t> </a:t>
            </a:r>
          </a:p>
          <a:p>
            <a:pPr marL="342900" indent="-342900" rtl="0">
              <a:buFont typeface="Arial" panose="020B0604020202020204" pitchFamily="34" charset="0"/>
              <a:buChar char="•"/>
            </a:pPr>
            <a:r>
              <a:rPr lang="x-none" sz="2400" dirty="0"/>
              <a:t>Hu rau SeniorCare Tus Xov Tooj Muab Kev Pab yog muaj lus nug: 1-800-657-2038</a:t>
            </a:r>
          </a:p>
          <a:p>
            <a:pPr marL="342900" indent="-342900" rtl="0">
              <a:buFont typeface="Arial" panose="020B0604020202020204" pitchFamily="34" charset="0"/>
              <a:buChar char="•"/>
            </a:pPr>
            <a:endParaRPr lang="en-US" sz="2400" dirty="0"/>
          </a:p>
        </p:txBody>
      </p:sp>
    </p:spTree>
    <p:extLst>
      <p:ext uri="{BB962C8B-B14F-4D97-AF65-F5344CB8AC3E}">
        <p14:creationId xmlns:p14="http://schemas.microsoft.com/office/powerpoint/2010/main" val="228487167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C5591465-DEA3-4F6C-97B8-19F766CEE21E}"/>
              </a:ext>
            </a:extLst>
          </p:cNvPr>
          <p:cNvSpPr>
            <a:spLocks noGrp="1"/>
          </p:cNvSpPr>
          <p:nvPr>
            <p:ph type="ftr" sz="quarter" idx="11"/>
          </p:nvPr>
        </p:nvSpPr>
        <p:spPr>
          <a:xfrm>
            <a:off x="3238317" y="6990061"/>
            <a:ext cx="10287000" cy="994019"/>
          </a:xfrm>
        </p:spPr>
        <p:txBody>
          <a:bodyPr rtlCol="0"/>
          <a:lstStyle/>
          <a:p>
            <a:pPr rtl="0"/>
            <a:r>
              <a:rPr lang="x-none"/>
              <a:t>Lub Ib Hlis Xyoo 2022            Zoo Siab Txais Tos rau Qhov Kev Nthuav Qhia Txog Medicare</a:t>
            </a:r>
          </a:p>
        </p:txBody>
      </p:sp>
      <p:sp>
        <p:nvSpPr>
          <p:cNvPr id="6" name="Slide Number Placeholder 5">
            <a:extLst>
              <a:ext uri="{FF2B5EF4-FFF2-40B4-BE49-F238E27FC236}">
                <a16:creationId xmlns:a16="http://schemas.microsoft.com/office/drawing/2014/main" id="{53184AAD-3166-402F-847D-135E787639D0}"/>
              </a:ext>
            </a:extLst>
          </p:cNvPr>
          <p:cNvSpPr>
            <a:spLocks noGrp="1"/>
          </p:cNvSpPr>
          <p:nvPr>
            <p:ph type="sldNum" sz="quarter" idx="12"/>
          </p:nvPr>
        </p:nvSpPr>
        <p:spPr/>
        <p:txBody>
          <a:bodyPr rtlCol="0"/>
          <a:lstStyle/>
          <a:p>
            <a:pPr rtl="0"/>
            <a:fld id="{844A7B69-93E2-4D34-896D-EFDD7F03AB74}" type="slidenum">
              <a:rPr lang="en-US" smtClean="0"/>
              <a:t>84</a:t>
            </a:fld>
            <a:endParaRPr lang="en-US"/>
          </a:p>
        </p:txBody>
      </p:sp>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046440"/>
          </a:xfrm>
          <a:prstGeom prst="rect">
            <a:avLst/>
          </a:prstGeom>
          <a:solidFill>
            <a:schemeClr val="accent5">
              <a:lumMod val="50000"/>
            </a:schemeClr>
          </a:solidFill>
        </p:spPr>
        <p:txBody>
          <a:bodyPr wrap="square" rtlCol="0">
            <a:spAutoFit/>
          </a:bodyPr>
          <a:lstStyle/>
          <a:p>
            <a:pPr algn="ctr" rtl="0"/>
            <a:endParaRPr lang="en-US" sz="1400" dirty="0">
              <a:solidFill>
                <a:schemeClr val="bg1"/>
              </a:solidFill>
              <a:latin typeface="Arial" panose="020B0604020202020204" pitchFamily="34" charset="0"/>
              <a:cs typeface="Arial" panose="020B0604020202020204" pitchFamily="34" charset="0"/>
            </a:endParaRPr>
          </a:p>
          <a:p>
            <a:pPr algn="ctr" rtl="0"/>
            <a:r>
              <a:rPr lang="x-none" sz="3600" dirty="0">
                <a:solidFill>
                  <a:schemeClr val="bg1"/>
                </a:solidFill>
                <a:latin typeface="Arial" panose="020B0604020202020204" pitchFamily="34" charset="0"/>
                <a:cs typeface="Arial" panose="020B0604020202020204" pitchFamily="34" charset="0"/>
              </a:rPr>
              <a:t>Tiv Thaiv Koj Tus Kheej / Tiv Thaiv Kev Dag Noj Dag Haus</a:t>
            </a:r>
          </a:p>
          <a:p>
            <a:pPr algn="ctr" rtl="0"/>
            <a:endParaRPr lang="en-US" sz="1200" dirty="0">
              <a:solidFill>
                <a:schemeClr val="bg1"/>
              </a:solidFill>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F12025C5-C8C9-4E57-8D5A-C27D8C4590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53261" y="1337764"/>
            <a:ext cx="7749808" cy="5136183"/>
          </a:xfrm>
          <a:prstGeom prst="rect">
            <a:avLst/>
          </a:prstGeom>
        </p:spPr>
      </p:pic>
      <p:sp>
        <p:nvSpPr>
          <p:cNvPr id="7" name="TextBox 6">
            <a:extLst>
              <a:ext uri="{FF2B5EF4-FFF2-40B4-BE49-F238E27FC236}">
                <a16:creationId xmlns:a16="http://schemas.microsoft.com/office/drawing/2014/main" id="{591E8480-443D-409B-ACB5-29CA5390DC9B}"/>
              </a:ext>
            </a:extLst>
          </p:cNvPr>
          <p:cNvSpPr txBox="1"/>
          <p:nvPr/>
        </p:nvSpPr>
        <p:spPr>
          <a:xfrm>
            <a:off x="785573" y="2151530"/>
            <a:ext cx="2452744" cy="1754326"/>
          </a:xfrm>
          <a:prstGeom prst="rect">
            <a:avLst/>
          </a:prstGeom>
          <a:noFill/>
        </p:spPr>
        <p:txBody>
          <a:bodyPr wrap="square" rtlCol="0">
            <a:spAutoFit/>
          </a:bodyPr>
          <a:lstStyle/>
          <a:p>
            <a:pPr rtl="0"/>
            <a:r>
              <a:rPr lang="x-none" sz="3600" i="1"/>
              <a:t>Ob peb lo lus ceeb toom…</a:t>
            </a:r>
          </a:p>
        </p:txBody>
      </p:sp>
    </p:spTree>
    <p:extLst>
      <p:ext uri="{BB962C8B-B14F-4D97-AF65-F5344CB8AC3E}">
        <p14:creationId xmlns:p14="http://schemas.microsoft.com/office/powerpoint/2010/main" val="323556418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53184AAD-3166-402F-847D-135E787639D0}"/>
              </a:ext>
            </a:extLst>
          </p:cNvPr>
          <p:cNvSpPr>
            <a:spLocks noGrp="1"/>
          </p:cNvSpPr>
          <p:nvPr>
            <p:ph type="sldNum" sz="quarter" idx="12"/>
          </p:nvPr>
        </p:nvSpPr>
        <p:spPr/>
        <p:txBody>
          <a:bodyPr rtlCol="0"/>
          <a:lstStyle/>
          <a:p>
            <a:pPr rtl="0"/>
            <a:fld id="{844A7B69-93E2-4D34-896D-EFDD7F03AB74}" type="slidenum">
              <a:rPr lang="en-US" smtClean="0"/>
              <a:t>85</a:t>
            </a:fld>
            <a:endParaRPr lang="en-US"/>
          </a:p>
        </p:txBody>
      </p:sp>
      <p:sp>
        <p:nvSpPr>
          <p:cNvPr id="4" name="TextBox 3">
            <a:extLst>
              <a:ext uri="{FF2B5EF4-FFF2-40B4-BE49-F238E27FC236}">
                <a16:creationId xmlns:a16="http://schemas.microsoft.com/office/drawing/2014/main" id="{649C0F30-8172-4079-AB73-1F3CA88D71E7}"/>
              </a:ext>
            </a:extLst>
          </p:cNvPr>
          <p:cNvSpPr txBox="1"/>
          <p:nvPr/>
        </p:nvSpPr>
        <p:spPr>
          <a:xfrm>
            <a:off x="0" y="-1"/>
            <a:ext cx="12192000" cy="1046440"/>
          </a:xfrm>
          <a:prstGeom prst="rect">
            <a:avLst/>
          </a:prstGeom>
          <a:solidFill>
            <a:schemeClr val="accent5">
              <a:lumMod val="50000"/>
            </a:schemeClr>
          </a:solidFill>
        </p:spPr>
        <p:txBody>
          <a:bodyPr wrap="square" rtlCol="0">
            <a:spAutoFit/>
          </a:bodyPr>
          <a:lstStyle/>
          <a:p>
            <a:pPr algn="ctr" rtl="0"/>
            <a:endParaRPr lang="en-US" sz="1400" dirty="0">
              <a:solidFill>
                <a:schemeClr val="bg1"/>
              </a:solidFill>
              <a:latin typeface="Arial" panose="020B0604020202020204" pitchFamily="34" charset="0"/>
              <a:cs typeface="Arial" panose="020B0604020202020204" pitchFamily="34" charset="0"/>
            </a:endParaRPr>
          </a:p>
          <a:p>
            <a:pPr algn="ctr" rtl="0"/>
            <a:r>
              <a:rPr lang="x-none" sz="3600" dirty="0">
                <a:solidFill>
                  <a:schemeClr val="bg1"/>
                </a:solidFill>
                <a:latin typeface="Arial" panose="020B0604020202020204" pitchFamily="34" charset="0"/>
                <a:cs typeface="Arial" panose="020B0604020202020204" pitchFamily="34" charset="0"/>
              </a:rPr>
              <a:t>Tiv Thaiv Koj Tus Kheej / Tiv Thaiv Kev Dag Noj Dag Haus</a:t>
            </a:r>
          </a:p>
          <a:p>
            <a:pPr algn="ctr" rtl="0"/>
            <a:endParaRPr lang="en-US" sz="1200" dirty="0">
              <a:solidFill>
                <a:schemeClr val="bg1"/>
              </a:solidFill>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457B71A7-5E3E-42CD-8B0E-E4222C1A32B8}"/>
              </a:ext>
            </a:extLst>
          </p:cNvPr>
          <p:cNvSpPr/>
          <p:nvPr/>
        </p:nvSpPr>
        <p:spPr>
          <a:xfrm>
            <a:off x="954852" y="1073533"/>
            <a:ext cx="5899372" cy="584775"/>
          </a:xfrm>
          <a:prstGeom prst="rect">
            <a:avLst/>
          </a:prstGeom>
        </p:spPr>
        <p:txBody>
          <a:bodyPr wrap="none" rtlCol="0">
            <a:spAutoFit/>
          </a:bodyPr>
          <a:lstStyle/>
          <a:p>
            <a:pPr rtl="0"/>
            <a:r>
              <a:rPr lang="x-none" sz="3200" b="1" dirty="0">
                <a:latin typeface="Arial" panose="020B0604020202020204" pitchFamily="34" charset="0"/>
                <a:cs typeface="Arial" panose="020B0604020202020204" pitchFamily="34" charset="0"/>
              </a:rPr>
              <a:t>Peb Kauj Ruam los Tiv Thaiv Kev Dag Noj Dag Haus</a:t>
            </a:r>
            <a:endParaRPr lang="en-US" sz="3200" b="1" dirty="0">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F9AC6D63-9511-47AE-AB1A-F897395A0EB9}"/>
              </a:ext>
            </a:extLst>
          </p:cNvPr>
          <p:cNvSpPr/>
          <p:nvPr/>
        </p:nvSpPr>
        <p:spPr>
          <a:xfrm>
            <a:off x="1248886" y="1560443"/>
            <a:ext cx="9692640" cy="1015663"/>
          </a:xfrm>
          <a:prstGeom prst="rect">
            <a:avLst/>
          </a:prstGeom>
        </p:spPr>
        <p:txBody>
          <a:bodyPr wrap="square" rtlCol="0">
            <a:spAutoFit/>
          </a:bodyPr>
          <a:lstStyle/>
          <a:p>
            <a:pPr rtl="0"/>
            <a:r>
              <a:rPr lang="x-none" sz="3000" dirty="0"/>
              <a:t>Kauj Ruam 1: </a:t>
            </a:r>
            <a:r>
              <a:rPr lang="x-none" sz="3000" b="1" dirty="0">
                <a:solidFill>
                  <a:srgbClr val="339966"/>
                </a:solidFill>
              </a:rPr>
              <a:t>Tiv Thaiv</a:t>
            </a:r>
            <a:r>
              <a:rPr lang="x-none" sz="3000" dirty="0">
                <a:solidFill>
                  <a:srgbClr val="339966"/>
                </a:solidFill>
              </a:rPr>
              <a:t> </a:t>
            </a:r>
            <a:r>
              <a:rPr lang="x-none" sz="3000" dirty="0"/>
              <a:t>Koj Tus Kheej thiab Lwm Tus los ntawm Kev Dag Noj Dag Haus Medicare</a:t>
            </a:r>
            <a:endParaRPr lang="en-US" sz="3000" dirty="0"/>
          </a:p>
        </p:txBody>
      </p:sp>
      <p:grpSp>
        <p:nvGrpSpPr>
          <p:cNvPr id="8" name="Group 7">
            <a:extLst>
              <a:ext uri="{FF2B5EF4-FFF2-40B4-BE49-F238E27FC236}">
                <a16:creationId xmlns:a16="http://schemas.microsoft.com/office/drawing/2014/main" id="{79280746-E100-4DA0-8886-38D77555B0CD}"/>
              </a:ext>
            </a:extLst>
          </p:cNvPr>
          <p:cNvGrpSpPr/>
          <p:nvPr/>
        </p:nvGrpSpPr>
        <p:grpSpPr>
          <a:xfrm>
            <a:off x="6157844" y="2433426"/>
            <a:ext cx="4035910" cy="656286"/>
            <a:chOff x="-43546" y="93480"/>
            <a:chExt cx="3338609" cy="656286"/>
          </a:xfrm>
        </p:grpSpPr>
        <p:sp>
          <p:nvSpPr>
            <p:cNvPr id="9" name="Rectangle 8">
              <a:extLst>
                <a:ext uri="{FF2B5EF4-FFF2-40B4-BE49-F238E27FC236}">
                  <a16:creationId xmlns:a16="http://schemas.microsoft.com/office/drawing/2014/main" id="{A74CEFF7-1425-4953-80C5-6A48E8F90D63}"/>
                </a:ext>
              </a:extLst>
            </p:cNvPr>
            <p:cNvSpPr/>
            <p:nvPr/>
          </p:nvSpPr>
          <p:spPr>
            <a:xfrm>
              <a:off x="34" y="93480"/>
              <a:ext cx="3295029" cy="633600"/>
            </a:xfrm>
            <a:prstGeom prst="rect">
              <a:avLst/>
            </a:prstGeom>
            <a:solidFill>
              <a:srgbClr val="339966"/>
            </a:solidFill>
          </p:spPr>
          <p:style>
            <a:lnRef idx="2">
              <a:schemeClr val="accen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sp>
          <p:nvSpPr>
            <p:cNvPr id="10" name="TextBox 9">
              <a:extLst>
                <a:ext uri="{FF2B5EF4-FFF2-40B4-BE49-F238E27FC236}">
                  <a16:creationId xmlns:a16="http://schemas.microsoft.com/office/drawing/2014/main" id="{DC6F7B76-FA2B-4E8C-BC9C-9DD914C9D6C9}"/>
                </a:ext>
              </a:extLst>
            </p:cNvPr>
            <p:cNvSpPr txBox="1"/>
            <p:nvPr/>
          </p:nvSpPr>
          <p:spPr>
            <a:xfrm>
              <a:off x="-43546" y="116166"/>
              <a:ext cx="3295029" cy="6336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99136" tIns="113792" rIns="199136" bIns="113792" numCol="1" spcCol="1270" rtlCol="0" anchor="ctr" anchorCtr="0">
              <a:noAutofit/>
            </a:bodyPr>
            <a:lstStyle/>
            <a:p>
              <a:pPr marL="0" lvl="0" indent="0" algn="ctr" defTabSz="1244600" rtl="0">
                <a:lnSpc>
                  <a:spcPct val="90000"/>
                </a:lnSpc>
                <a:spcBef>
                  <a:spcPct val="0"/>
                </a:spcBef>
                <a:spcAft>
                  <a:spcPct val="35000"/>
                </a:spcAft>
                <a:buNone/>
              </a:pPr>
              <a:r>
                <a:rPr lang="x-none" sz="2800" b="1" kern="1200">
                  <a:latin typeface="Arial" pitchFamily="34" charset="0"/>
                  <a:cs typeface="Arial" pitchFamily="34" charset="0"/>
                </a:rPr>
                <a:t>UA</a:t>
              </a:r>
            </a:p>
          </p:txBody>
        </p:sp>
      </p:grpSp>
      <p:sp>
        <p:nvSpPr>
          <p:cNvPr id="11" name="Rectangle 10">
            <a:extLst>
              <a:ext uri="{FF2B5EF4-FFF2-40B4-BE49-F238E27FC236}">
                <a16:creationId xmlns:a16="http://schemas.microsoft.com/office/drawing/2014/main" id="{F06A9A5C-6B21-4CBA-8B63-4C61780AF070}"/>
              </a:ext>
            </a:extLst>
          </p:cNvPr>
          <p:cNvSpPr/>
          <p:nvPr/>
        </p:nvSpPr>
        <p:spPr>
          <a:xfrm>
            <a:off x="6210527" y="3198546"/>
            <a:ext cx="5500827" cy="3631763"/>
          </a:xfrm>
          <a:prstGeom prst="rect">
            <a:avLst/>
          </a:prstGeom>
        </p:spPr>
        <p:txBody>
          <a:bodyPr wrap="square" rtlCol="0">
            <a:spAutoFit/>
          </a:bodyPr>
          <a:lstStyle/>
          <a:p>
            <a:pPr marL="285750" lvl="0" indent="-285750" rtl="0">
              <a:spcAft>
                <a:spcPts val="600"/>
              </a:spcAft>
              <a:buFont typeface="Arial" panose="020B0604020202020204" pitchFamily="34" charset="0"/>
              <a:buChar char="•"/>
            </a:pPr>
            <a:r>
              <a:rPr lang="x-none" sz="2100" dirty="0">
                <a:cs typeface="Arial" pitchFamily="34" charset="0"/>
              </a:rPr>
              <a:t>Khaws koj daim npav Medicare thiab tus nab npawb kom zoo tib yam li koj daim npav credit.</a:t>
            </a:r>
          </a:p>
          <a:p>
            <a:pPr marL="285750" lvl="0" indent="-285750" rtl="0">
              <a:spcAft>
                <a:spcPts val="600"/>
              </a:spcAft>
              <a:buFont typeface="Arial" panose="020B0604020202020204" pitchFamily="34" charset="0"/>
              <a:buChar char="•"/>
            </a:pPr>
            <a:r>
              <a:rPr lang="x-none" sz="2100" dirty="0">
                <a:cs typeface="Arial" pitchFamily="34" charset="0"/>
              </a:rPr>
              <a:t>Ceev faj kev nyiag cov ntaub ntawv txheeb qhia tus kheej.</a:t>
            </a:r>
          </a:p>
          <a:p>
            <a:pPr marL="285750" lvl="0" indent="-285750" rtl="0">
              <a:spcAft>
                <a:spcPts val="600"/>
              </a:spcAft>
              <a:buFont typeface="Arial" panose="020B0604020202020204" pitchFamily="34" charset="0"/>
              <a:buChar char="•"/>
            </a:pPr>
            <a:r>
              <a:rPr lang="x-none" sz="2100" dirty="0">
                <a:cs typeface="Arial" pitchFamily="34" charset="0"/>
              </a:rPr>
              <a:t>Thov nco ntsoov tias Medicare yeej tsis hu xov tooj los sis tuaj muag ib yam dab tsi rau koj li.</a:t>
            </a:r>
          </a:p>
          <a:p>
            <a:pPr marL="285750" lvl="0" indent="-285750" rtl="0">
              <a:spcAft>
                <a:spcPts val="600"/>
              </a:spcAft>
              <a:buFont typeface="Arial" panose="020B0604020202020204" pitchFamily="34" charset="0"/>
              <a:buChar char="•"/>
            </a:pPr>
            <a:r>
              <a:rPr lang="x-none" sz="2100" dirty="0">
                <a:cs typeface="Arial" pitchFamily="34" charset="0"/>
              </a:rPr>
              <a:t>Ua tib zoo ceev faj txog cov kev pab kho mob "pub dawb".  </a:t>
            </a:r>
          </a:p>
          <a:p>
            <a:pPr marL="285750" lvl="0" indent="-285750" rtl="0">
              <a:buFont typeface="Arial" panose="020B0604020202020204" pitchFamily="34" charset="0"/>
              <a:buChar char="•"/>
            </a:pPr>
            <a:r>
              <a:rPr lang="x-none" sz="2100" dirty="0">
                <a:cs typeface="Arial" pitchFamily="34" charset="0"/>
              </a:rPr>
              <a:t>Cia nws </a:t>
            </a:r>
            <a:r>
              <a:rPr lang="x-none" sz="2100" b="1" dirty="0">
                <a:cs typeface="Arial" pitchFamily="34" charset="0"/>
              </a:rPr>
              <a:t>dhau mus!</a:t>
            </a:r>
          </a:p>
        </p:txBody>
      </p:sp>
      <p:grpSp>
        <p:nvGrpSpPr>
          <p:cNvPr id="12" name="Group 11">
            <a:extLst>
              <a:ext uri="{FF2B5EF4-FFF2-40B4-BE49-F238E27FC236}">
                <a16:creationId xmlns:a16="http://schemas.microsoft.com/office/drawing/2014/main" id="{67063B7D-0C70-4AC2-8C96-DCA52E7033F7}"/>
              </a:ext>
            </a:extLst>
          </p:cNvPr>
          <p:cNvGrpSpPr/>
          <p:nvPr/>
        </p:nvGrpSpPr>
        <p:grpSpPr>
          <a:xfrm>
            <a:off x="718970" y="2524861"/>
            <a:ext cx="3643477" cy="633600"/>
            <a:chOff x="3756367" y="93480"/>
            <a:chExt cx="3295029" cy="633600"/>
          </a:xfrm>
        </p:grpSpPr>
        <p:sp>
          <p:nvSpPr>
            <p:cNvPr id="13" name="Rectangle 12">
              <a:extLst>
                <a:ext uri="{FF2B5EF4-FFF2-40B4-BE49-F238E27FC236}">
                  <a16:creationId xmlns:a16="http://schemas.microsoft.com/office/drawing/2014/main" id="{76B7444E-53F4-4F3D-9478-A122D5D90276}"/>
                </a:ext>
              </a:extLst>
            </p:cNvPr>
            <p:cNvSpPr/>
            <p:nvPr/>
          </p:nvSpPr>
          <p:spPr>
            <a:xfrm>
              <a:off x="3756367" y="93480"/>
              <a:ext cx="3295029" cy="633600"/>
            </a:xfrm>
            <a:prstGeom prst="rect">
              <a:avLst/>
            </a:prstGeom>
            <a:solidFill>
              <a:srgbClr val="FF0000"/>
            </a:solidFill>
            <a:ln>
              <a:solidFill>
                <a:srgbClr val="FF0000"/>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sp>
          <p:nvSpPr>
            <p:cNvPr id="14" name="TextBox 13">
              <a:extLst>
                <a:ext uri="{FF2B5EF4-FFF2-40B4-BE49-F238E27FC236}">
                  <a16:creationId xmlns:a16="http://schemas.microsoft.com/office/drawing/2014/main" id="{EDF874F4-EDDD-44B7-859B-8CC30E9AA60E}"/>
                </a:ext>
              </a:extLst>
            </p:cNvPr>
            <p:cNvSpPr txBox="1"/>
            <p:nvPr/>
          </p:nvSpPr>
          <p:spPr>
            <a:xfrm>
              <a:off x="3756367" y="93480"/>
              <a:ext cx="3295029" cy="6336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99136" tIns="113792" rIns="199136" bIns="113792" numCol="1" spcCol="1270" rtlCol="0" anchor="ctr" anchorCtr="0">
              <a:noAutofit/>
            </a:bodyPr>
            <a:lstStyle/>
            <a:p>
              <a:pPr marL="0" lvl="0" indent="0" algn="ctr" defTabSz="1244600" rtl="0">
                <a:lnSpc>
                  <a:spcPct val="90000"/>
                </a:lnSpc>
                <a:spcBef>
                  <a:spcPct val="0"/>
                </a:spcBef>
                <a:spcAft>
                  <a:spcPct val="35000"/>
                </a:spcAft>
                <a:buNone/>
              </a:pPr>
              <a:r>
                <a:rPr lang="x-none" sz="2800" b="1" kern="1200" dirty="0">
                  <a:latin typeface="Arial" pitchFamily="34" charset="0"/>
                  <a:cs typeface="Arial" pitchFamily="34" charset="0"/>
                </a:rPr>
                <a:t>TXHOB UA</a:t>
              </a:r>
            </a:p>
          </p:txBody>
        </p:sp>
      </p:grpSp>
      <p:sp>
        <p:nvSpPr>
          <p:cNvPr id="15" name="Rectangle 14">
            <a:extLst>
              <a:ext uri="{FF2B5EF4-FFF2-40B4-BE49-F238E27FC236}">
                <a16:creationId xmlns:a16="http://schemas.microsoft.com/office/drawing/2014/main" id="{ACABFEE4-DAFF-4D10-B777-BEFA94952F1A}"/>
              </a:ext>
            </a:extLst>
          </p:cNvPr>
          <p:cNvSpPr/>
          <p:nvPr/>
        </p:nvSpPr>
        <p:spPr>
          <a:xfrm>
            <a:off x="479059" y="3394038"/>
            <a:ext cx="5372466" cy="1785104"/>
          </a:xfrm>
          <a:prstGeom prst="rect">
            <a:avLst/>
          </a:prstGeom>
        </p:spPr>
        <p:txBody>
          <a:bodyPr wrap="square" rtlCol="0">
            <a:spAutoFit/>
          </a:bodyPr>
          <a:lstStyle/>
          <a:p>
            <a:pPr marL="285750" lvl="0" indent="-285750" rtl="0">
              <a:buFont typeface="Arial" panose="020B0604020202020204" pitchFamily="34" charset="0"/>
              <a:buChar char="•"/>
            </a:pPr>
            <a:r>
              <a:rPr lang="x-none" sz="2200" dirty="0">
                <a:cs typeface="Arial" pitchFamily="34" charset="0"/>
              </a:rPr>
              <a:t>Tsis txhob muab koj tus nab npawb Medicare rau lwm tus tshwj kiag tias yog muab rau koj tus kws kho mob los sis lwm tus neeg muab kev kho mob hauv Medicare nkaus xwb.</a:t>
            </a:r>
            <a:endParaRPr lang="en-US" sz="2200" dirty="0"/>
          </a:p>
        </p:txBody>
      </p:sp>
      <p:pic>
        <p:nvPicPr>
          <p:cNvPr id="16" name="Picture 15">
            <a:extLst>
              <a:ext uri="{FF2B5EF4-FFF2-40B4-BE49-F238E27FC236}">
                <a16:creationId xmlns:a16="http://schemas.microsoft.com/office/drawing/2014/main" id="{49356B48-6DF2-4114-A25E-9C5D34E2AEEE}"/>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211106" y="4923705"/>
            <a:ext cx="2954564" cy="2080082"/>
          </a:xfrm>
          <a:prstGeom prst="rect">
            <a:avLst/>
          </a:prstGeom>
          <a:noFill/>
          <a:ln>
            <a:noFill/>
          </a:ln>
          <a:effectLst/>
        </p:spPr>
      </p:pic>
    </p:spTree>
    <p:extLst>
      <p:ext uri="{BB962C8B-B14F-4D97-AF65-F5344CB8AC3E}">
        <p14:creationId xmlns:p14="http://schemas.microsoft.com/office/powerpoint/2010/main" val="199090339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53184AAD-3166-402F-847D-135E787639D0}"/>
              </a:ext>
            </a:extLst>
          </p:cNvPr>
          <p:cNvSpPr>
            <a:spLocks noGrp="1"/>
          </p:cNvSpPr>
          <p:nvPr>
            <p:ph type="sldNum" sz="quarter" idx="12"/>
          </p:nvPr>
        </p:nvSpPr>
        <p:spPr/>
        <p:txBody>
          <a:bodyPr rtlCol="0"/>
          <a:lstStyle/>
          <a:p>
            <a:pPr rtl="0"/>
            <a:fld id="{844A7B69-93E2-4D34-896D-EFDD7F03AB74}" type="slidenum">
              <a:rPr lang="en-US" smtClean="0"/>
              <a:t>86</a:t>
            </a:fld>
            <a:endParaRPr lang="en-US"/>
          </a:p>
        </p:txBody>
      </p:sp>
      <p:sp>
        <p:nvSpPr>
          <p:cNvPr id="4" name="TextBox 3">
            <a:extLst>
              <a:ext uri="{FF2B5EF4-FFF2-40B4-BE49-F238E27FC236}">
                <a16:creationId xmlns:a16="http://schemas.microsoft.com/office/drawing/2014/main" id="{649C0F30-8172-4079-AB73-1F3CA88D71E7}"/>
              </a:ext>
            </a:extLst>
          </p:cNvPr>
          <p:cNvSpPr txBox="1"/>
          <p:nvPr/>
        </p:nvSpPr>
        <p:spPr>
          <a:xfrm>
            <a:off x="123092" y="90384"/>
            <a:ext cx="12068908" cy="1384995"/>
          </a:xfrm>
          <a:prstGeom prst="rect">
            <a:avLst/>
          </a:prstGeom>
          <a:solidFill>
            <a:schemeClr val="accent5">
              <a:lumMod val="50000"/>
            </a:schemeClr>
          </a:solidFill>
        </p:spPr>
        <p:txBody>
          <a:bodyPr wrap="square" rtlCol="0">
            <a:spAutoFit/>
          </a:bodyPr>
          <a:lstStyle/>
          <a:p>
            <a:pPr algn="ctr" rtl="0"/>
            <a:endParaRPr lang="en-US" sz="1400" dirty="0">
              <a:solidFill>
                <a:schemeClr val="bg1"/>
              </a:solidFill>
              <a:latin typeface="Arial" panose="020B0604020202020204" pitchFamily="34" charset="0"/>
              <a:cs typeface="Arial" panose="020B0604020202020204" pitchFamily="34" charset="0"/>
            </a:endParaRPr>
          </a:p>
          <a:p>
            <a:pPr algn="ctr" rtl="0"/>
            <a:r>
              <a:rPr lang="x-none" sz="3500" dirty="0">
                <a:solidFill>
                  <a:schemeClr val="bg1"/>
                </a:solidFill>
                <a:latin typeface="Arial" panose="020B0604020202020204" pitchFamily="34" charset="0"/>
                <a:cs typeface="Arial" panose="020B0604020202020204" pitchFamily="34" charset="0"/>
              </a:rPr>
              <a:t>Tiv Thaiv Koj Tus Kheej / Tiv Thaiv Kev Dag Noj Dag Haus</a:t>
            </a:r>
          </a:p>
          <a:p>
            <a:pPr algn="ctr" rtl="0"/>
            <a:endParaRPr lang="en-US" sz="3500" dirty="0">
              <a:solidFill>
                <a:schemeClr val="bg1"/>
              </a:solidFill>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13595843-278F-498F-A51F-CE508A2779A7}"/>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06356" y="4738973"/>
            <a:ext cx="3077828" cy="1982502"/>
          </a:xfrm>
          <a:prstGeom prst="rect">
            <a:avLst/>
          </a:prstGeom>
          <a:noFill/>
          <a:ln>
            <a:noFill/>
          </a:ln>
          <a:effectLst/>
        </p:spPr>
      </p:pic>
      <p:sp>
        <p:nvSpPr>
          <p:cNvPr id="8" name="Rectangle 7">
            <a:extLst>
              <a:ext uri="{FF2B5EF4-FFF2-40B4-BE49-F238E27FC236}">
                <a16:creationId xmlns:a16="http://schemas.microsoft.com/office/drawing/2014/main" id="{69279ABA-CC7C-4ECA-B363-91B2A69ADF57}"/>
              </a:ext>
            </a:extLst>
          </p:cNvPr>
          <p:cNvSpPr/>
          <p:nvPr/>
        </p:nvSpPr>
        <p:spPr>
          <a:xfrm>
            <a:off x="1186229" y="1534253"/>
            <a:ext cx="9774214" cy="1077218"/>
          </a:xfrm>
          <a:prstGeom prst="rect">
            <a:avLst/>
          </a:prstGeom>
        </p:spPr>
        <p:txBody>
          <a:bodyPr wrap="none" rtlCol="0">
            <a:spAutoFit/>
          </a:bodyPr>
          <a:lstStyle/>
          <a:p>
            <a:pPr rtl="0"/>
            <a:r>
              <a:rPr lang="x-none" sz="3200" dirty="0"/>
              <a:t>Kauj Ruam 2: </a:t>
            </a:r>
            <a:r>
              <a:rPr lang="x-none" sz="3200" b="1" dirty="0">
                <a:solidFill>
                  <a:srgbClr val="339966"/>
                </a:solidFill>
              </a:rPr>
              <a:t>Tshawb Nrhiav</a:t>
            </a:r>
            <a:r>
              <a:rPr lang="x-none" sz="3200" dirty="0">
                <a:solidFill>
                  <a:srgbClr val="339966"/>
                </a:solidFill>
              </a:rPr>
              <a:t> </a:t>
            </a:r>
            <a:r>
              <a:rPr lang="x-none" sz="3200" dirty="0"/>
              <a:t>Kev Dag Noj Dag Haus thiab </a:t>
            </a:r>
            <a:endParaRPr lang="hu-HU" sz="3200" dirty="0"/>
          </a:p>
          <a:p>
            <a:pPr rtl="0"/>
            <a:r>
              <a:rPr lang="x-none" sz="3200" dirty="0"/>
              <a:t>Kev Siv Medicare Yam Tsis Raug</a:t>
            </a:r>
            <a:endParaRPr lang="en-US" sz="3200" dirty="0"/>
          </a:p>
        </p:txBody>
      </p:sp>
      <p:sp>
        <p:nvSpPr>
          <p:cNvPr id="9" name="Rectangle 8">
            <a:extLst>
              <a:ext uri="{FF2B5EF4-FFF2-40B4-BE49-F238E27FC236}">
                <a16:creationId xmlns:a16="http://schemas.microsoft.com/office/drawing/2014/main" id="{F1713371-9C99-4E6B-96E3-E60723AF74F0}"/>
              </a:ext>
            </a:extLst>
          </p:cNvPr>
          <p:cNvSpPr/>
          <p:nvPr/>
        </p:nvSpPr>
        <p:spPr>
          <a:xfrm>
            <a:off x="1995543" y="2670345"/>
            <a:ext cx="10196457" cy="2739211"/>
          </a:xfrm>
          <a:prstGeom prst="rect">
            <a:avLst/>
          </a:prstGeom>
        </p:spPr>
        <p:txBody>
          <a:bodyPr wrap="square" rtlCol="0">
            <a:spAutoFit/>
          </a:bodyPr>
          <a:lstStyle/>
          <a:p>
            <a:pPr marL="342900" indent="-342900" rtl="0">
              <a:spcBef>
                <a:spcPts val="600"/>
              </a:spcBef>
              <a:spcAft>
                <a:spcPts val="600"/>
              </a:spcAft>
              <a:buFont typeface="Arial" panose="020B0604020202020204" pitchFamily="34" charset="0"/>
              <a:buChar char="•"/>
              <a:defRPr/>
            </a:pPr>
            <a:r>
              <a:rPr lang="x-none" sz="2400" dirty="0">
                <a:cs typeface="Arial" charset="0"/>
              </a:rPr>
              <a:t>Tshuaj xyuas </a:t>
            </a:r>
            <a:r>
              <a:rPr lang="x-none" sz="2400" b="1" dirty="0">
                <a:cs typeface="Arial" charset="0"/>
              </a:rPr>
              <a:t>Medicare Cov Ntawv Ceeb Toom Sua Ntsiab Lus (MSNs) </a:t>
            </a:r>
            <a:r>
              <a:rPr lang="x-none" sz="2400" dirty="0">
                <a:cs typeface="Arial" charset="0"/>
              </a:rPr>
              <a:t>xwm yeem nkaus</a:t>
            </a:r>
            <a:r>
              <a:rPr lang="en" sz="2400" b="1" dirty="0">
                <a:cs typeface="Arial" charset="0"/>
              </a:rPr>
              <a:t>!</a:t>
            </a:r>
            <a:endParaRPr lang="en-US" sz="2400" dirty="0">
              <a:cs typeface="Arial" charset="0"/>
            </a:endParaRPr>
          </a:p>
          <a:p>
            <a:pPr marL="342900" indent="-342900" rtl="0">
              <a:spcBef>
                <a:spcPts val="600"/>
              </a:spcBef>
              <a:spcAft>
                <a:spcPts val="600"/>
              </a:spcAft>
              <a:buFont typeface="Arial" panose="020B0604020202020204" pitchFamily="34" charset="0"/>
              <a:buChar char="•"/>
              <a:defRPr/>
            </a:pPr>
            <a:r>
              <a:rPr lang="x-none" sz="2400" dirty="0">
                <a:cs typeface="Arial" charset="0"/>
              </a:rPr>
              <a:t>Nkag mus rau koj cov ntaub ntawv Medicare hauv online ntawm </a:t>
            </a:r>
            <a:r>
              <a:rPr lang="x-none" sz="2400" dirty="0">
                <a:solidFill>
                  <a:srgbClr val="00B050"/>
                </a:solidFill>
                <a:cs typeface="Arial" charset="0"/>
                <a:hlinkClick r:id="rId4"/>
              </a:rPr>
              <a:t>www.MyMedicare.gov</a:t>
            </a:r>
            <a:r>
              <a:rPr lang="x-none" sz="2400" dirty="0">
                <a:solidFill>
                  <a:srgbClr val="00B050"/>
                </a:solidFill>
                <a:cs typeface="Arial" charset="0"/>
              </a:rPr>
              <a:t>.</a:t>
            </a:r>
          </a:p>
          <a:p>
            <a:pPr marL="342900" indent="-342900" rtl="0">
              <a:spcBef>
                <a:spcPts val="600"/>
              </a:spcBef>
              <a:spcAft>
                <a:spcPts val="600"/>
              </a:spcAft>
              <a:buFont typeface="Arial" panose="020B0604020202020204" pitchFamily="34" charset="0"/>
              <a:buChar char="•"/>
              <a:defRPr/>
            </a:pPr>
            <a:r>
              <a:rPr lang="x-none" sz="2400" dirty="0">
                <a:cs typeface="Arial" charset="0"/>
              </a:rPr>
              <a:t>Tsim ib </a:t>
            </a:r>
            <a:r>
              <a:rPr lang="x-none" sz="2400" b="1" dirty="0">
                <a:cs typeface="Arial" charset="0"/>
              </a:rPr>
              <a:t>Phau Ntawv Teev Saib Xyuas Kho Mob Rau Tus Kheej:</a:t>
            </a:r>
          </a:p>
          <a:p>
            <a:pPr marL="742950" lvl="1" indent="-285750" rtl="0">
              <a:spcBef>
                <a:spcPts val="600"/>
              </a:spcBef>
              <a:spcAft>
                <a:spcPts val="600"/>
              </a:spcAft>
              <a:buFont typeface="Arial" panose="020B0604020202020204" pitchFamily="34" charset="0"/>
              <a:buChar char="•"/>
              <a:defRPr/>
            </a:pPr>
            <a:r>
              <a:rPr lang="x-none" sz="2000" dirty="0">
                <a:cs typeface="Arial" charset="0"/>
              </a:rPr>
              <a:t>Sau kev mus ntsib, kev kuaj thiab cov txheej txheem kho mob rau hauv phau ntawv no thiab nqa nrog koj mus rau kev teem caij ntsib kws kho mob.</a:t>
            </a:r>
          </a:p>
          <a:p>
            <a:pPr marL="742950" lvl="1" indent="-285750" rtl="0">
              <a:spcBef>
                <a:spcPts val="600"/>
              </a:spcBef>
              <a:spcAft>
                <a:spcPts val="600"/>
              </a:spcAft>
              <a:buFont typeface="Arial" panose="020B0604020202020204" pitchFamily="34" charset="0"/>
              <a:buChar char="•"/>
              <a:defRPr/>
            </a:pPr>
            <a:r>
              <a:rPr lang="x-none" sz="2000" dirty="0">
                <a:cs typeface="Arial" charset="0"/>
              </a:rPr>
              <a:t>Sib piv koj cov MSNs thiab lwm cov lus tshaj qhia nrog koj phau ntawv no kom paub meej tias raug lawm.</a:t>
            </a:r>
          </a:p>
        </p:txBody>
      </p:sp>
    </p:spTree>
    <p:extLst>
      <p:ext uri="{BB962C8B-B14F-4D97-AF65-F5344CB8AC3E}">
        <p14:creationId xmlns:p14="http://schemas.microsoft.com/office/powerpoint/2010/main" val="192080066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53184AAD-3166-402F-847D-135E787639D0}"/>
              </a:ext>
            </a:extLst>
          </p:cNvPr>
          <p:cNvSpPr>
            <a:spLocks noGrp="1"/>
          </p:cNvSpPr>
          <p:nvPr>
            <p:ph type="sldNum" sz="quarter" idx="12"/>
          </p:nvPr>
        </p:nvSpPr>
        <p:spPr/>
        <p:txBody>
          <a:bodyPr rtlCol="0"/>
          <a:lstStyle/>
          <a:p>
            <a:pPr rtl="0"/>
            <a:fld id="{844A7B69-93E2-4D34-896D-EFDD7F03AB74}" type="slidenum">
              <a:rPr lang="en-US" smtClean="0"/>
              <a:t>87</a:t>
            </a:fld>
            <a:endParaRPr lang="en-US"/>
          </a:p>
        </p:txBody>
      </p:sp>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031051"/>
          </a:xfrm>
          <a:prstGeom prst="rect">
            <a:avLst/>
          </a:prstGeom>
          <a:solidFill>
            <a:schemeClr val="accent5">
              <a:lumMod val="50000"/>
            </a:schemeClr>
          </a:solidFill>
        </p:spPr>
        <p:txBody>
          <a:bodyPr wrap="square" rtlCol="0">
            <a:spAutoFit/>
          </a:bodyPr>
          <a:lstStyle/>
          <a:p>
            <a:pPr algn="ctr" rtl="0"/>
            <a:endParaRPr lang="en-US" sz="1400" dirty="0">
              <a:solidFill>
                <a:schemeClr val="bg1"/>
              </a:solidFill>
              <a:latin typeface="Arial" panose="020B0604020202020204" pitchFamily="34" charset="0"/>
              <a:cs typeface="Arial" panose="020B0604020202020204" pitchFamily="34" charset="0"/>
            </a:endParaRPr>
          </a:p>
          <a:p>
            <a:pPr algn="ctr" rtl="0"/>
            <a:r>
              <a:rPr lang="x-none" sz="3500" dirty="0">
                <a:solidFill>
                  <a:schemeClr val="bg1"/>
                </a:solidFill>
                <a:latin typeface="Arial" panose="020B0604020202020204" pitchFamily="34" charset="0"/>
                <a:cs typeface="Arial" panose="020B0604020202020204" pitchFamily="34" charset="0"/>
              </a:rPr>
              <a:t>Tiv Thaiv Koj Tus Kheej / Tiv Thaiv Kev Dag Noj Dag Haus</a:t>
            </a:r>
          </a:p>
          <a:p>
            <a:pPr algn="ctr" rtl="0"/>
            <a:endParaRPr lang="en-US" sz="1200" dirty="0">
              <a:solidFill>
                <a:schemeClr val="bg1"/>
              </a:solidFill>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EF5E9133-5BB7-4FB4-94DC-7B1BC6EF1398}"/>
              </a:ext>
            </a:extLst>
          </p:cNvPr>
          <p:cNvSpPr/>
          <p:nvPr/>
        </p:nvSpPr>
        <p:spPr>
          <a:xfrm>
            <a:off x="1572461" y="1065758"/>
            <a:ext cx="9045490" cy="1077218"/>
          </a:xfrm>
          <a:prstGeom prst="rect">
            <a:avLst/>
          </a:prstGeom>
        </p:spPr>
        <p:txBody>
          <a:bodyPr wrap="none" rtlCol="0">
            <a:spAutoFit/>
          </a:bodyPr>
          <a:lstStyle/>
          <a:p>
            <a:pPr rtl="0"/>
            <a:r>
              <a:rPr lang="x-none" sz="3200" dirty="0">
                <a:latin typeface="Arial" panose="020B0604020202020204" pitchFamily="34" charset="0"/>
                <a:cs typeface="Arial" panose="020B0604020202020204" pitchFamily="34" charset="0"/>
              </a:rPr>
              <a:t>Tshuaj xyuas koj li </a:t>
            </a:r>
            <a:r>
              <a:rPr lang="x-none" sz="3200" b="1" dirty="0">
                <a:latin typeface="Arial" panose="020B0604020202020204" pitchFamily="34" charset="0"/>
                <a:cs typeface="Arial" panose="020B0604020202020204" pitchFamily="34" charset="0"/>
              </a:rPr>
              <a:t>Medicare Daim Ntawv Ceeb </a:t>
            </a:r>
            <a:endParaRPr lang="hu-HU" sz="3200" b="1" dirty="0">
              <a:latin typeface="Arial" panose="020B0604020202020204" pitchFamily="34" charset="0"/>
              <a:cs typeface="Arial" panose="020B0604020202020204" pitchFamily="34" charset="0"/>
            </a:endParaRPr>
          </a:p>
          <a:p>
            <a:pPr rtl="0"/>
            <a:r>
              <a:rPr lang="x-none" sz="3200" b="1" dirty="0">
                <a:latin typeface="Arial" panose="020B0604020202020204" pitchFamily="34" charset="0"/>
                <a:cs typeface="Arial" panose="020B0604020202020204" pitchFamily="34" charset="0"/>
              </a:rPr>
              <a:t>Toom Sua Ntsiab Lus</a:t>
            </a:r>
            <a:r>
              <a:rPr lang="x-none" sz="3200" dirty="0">
                <a:latin typeface="Arial" panose="020B0604020202020204" pitchFamily="34" charset="0"/>
                <a:cs typeface="Arial" panose="020B0604020202020204" pitchFamily="34" charset="0"/>
              </a:rPr>
              <a:t> xwm yeem nkaus</a:t>
            </a:r>
            <a:r>
              <a:rPr lang="en" sz="3200" b="1" dirty="0">
                <a:latin typeface="Arial" panose="020B0604020202020204" pitchFamily="34" charset="0"/>
                <a:cs typeface="Arial" panose="020B0604020202020204" pitchFamily="34" charset="0"/>
              </a:rPr>
              <a:t>!</a:t>
            </a:r>
            <a:endParaRPr lang="en-US" sz="3200" b="1" dirty="0">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0FD79DCF-C02D-499C-A768-25ADE1CBBDD4}"/>
              </a:ext>
            </a:extLst>
          </p:cNvPr>
          <p:cNvSpPr/>
          <p:nvPr/>
        </p:nvSpPr>
        <p:spPr>
          <a:xfrm>
            <a:off x="4846408" y="2142976"/>
            <a:ext cx="7345592" cy="4606389"/>
          </a:xfrm>
          <a:prstGeom prst="rect">
            <a:avLst/>
          </a:prstGeom>
        </p:spPr>
        <p:txBody>
          <a:bodyPr wrap="square" rtlCol="0">
            <a:spAutoFit/>
          </a:bodyPr>
          <a:lstStyle/>
          <a:p>
            <a:pPr marL="342900" indent="-342900" rtl="0">
              <a:spcAft>
                <a:spcPts val="1000"/>
              </a:spcAft>
              <a:buFont typeface="Wingdings" panose="05000000000000000000" pitchFamily="2" charset="2"/>
              <a:buChar char="§"/>
            </a:pPr>
            <a:r>
              <a:rPr lang="x-none" sz="2000" dirty="0">
                <a:cs typeface="Arial" charset="0"/>
              </a:rPr>
              <a:t>Qhov no tsis yog ib daim ntawv sau nqi. Xa tuaj mus txhua peb lub hlis.</a:t>
            </a:r>
          </a:p>
          <a:p>
            <a:pPr marL="342900" indent="-342900" rtl="0">
              <a:spcAft>
                <a:spcPts val="1000"/>
              </a:spcAft>
              <a:buFont typeface="Wingdings" panose="05000000000000000000" pitchFamily="2" charset="2"/>
              <a:buChar char="§"/>
            </a:pPr>
            <a:r>
              <a:rPr lang="x-none" sz="2000" dirty="0">
                <a:cs typeface="Arial" charset="0"/>
              </a:rPr>
              <a:t>tshuaj xyuas lub npe, chaw nyob, tus nab npawb Medicare seb puas raug.</a:t>
            </a:r>
          </a:p>
          <a:p>
            <a:pPr marL="342900" indent="-342900" rtl="0">
              <a:spcAft>
                <a:spcPts val="1000"/>
              </a:spcAft>
              <a:buFont typeface="Wingdings" panose="05000000000000000000" pitchFamily="2" charset="2"/>
              <a:buChar char="§"/>
            </a:pPr>
            <a:r>
              <a:rPr lang="x-none" sz="2000" dirty="0">
                <a:cs typeface="Arial" charset="0"/>
              </a:rPr>
              <a:t>Koj puas tau txais qhov kev pab cuam ntawd?	</a:t>
            </a:r>
          </a:p>
          <a:p>
            <a:pPr marL="342900" indent="-342900" rtl="0">
              <a:spcAft>
                <a:spcPts val="1000"/>
              </a:spcAft>
              <a:buFont typeface="Wingdings" panose="05000000000000000000" pitchFamily="2" charset="2"/>
              <a:buChar char="§"/>
            </a:pPr>
            <a:r>
              <a:rPr lang="x-none" sz="2000" dirty="0">
                <a:cs typeface="Arial" charset="0"/>
              </a:rPr>
              <a:t>Xyuas kom ntseeg tau tias daim ntawv tsib nyiaj yog raug lis thiab them nyiaj lawm. Yog tias muaj yam tsis raug pom zoo, ces hu rau tus kws kho mob lub chaw ua hauj lwm kom paub tseeb tias seb daim ntawv tsib nyiaj yog ua raug raws tus zauv lawm los tsis tau. Yog tias tsis raug, lub chaw ua hauj lwm tuaj yeem rov xa dua tau.</a:t>
            </a:r>
          </a:p>
          <a:p>
            <a:pPr marL="342900" indent="-342900" rtl="0">
              <a:spcAft>
                <a:spcPts val="600"/>
              </a:spcAft>
              <a:buFont typeface="Wingdings" panose="05000000000000000000" pitchFamily="2" charset="2"/>
              <a:buChar char="§"/>
            </a:pPr>
            <a:r>
              <a:rPr lang="x-none" sz="2000" dirty="0">
                <a:cs typeface="Arial" charset="0"/>
              </a:rPr>
              <a:t>Yog tsis raug pom zoo, koj muaj cai thov kom rov txiav txim dua tau.  Lub sij hawm rau qhov kev thov kom rov txiav txim dua yog 120 hnub.</a:t>
            </a:r>
          </a:p>
        </p:txBody>
      </p:sp>
      <p:pic>
        <p:nvPicPr>
          <p:cNvPr id="8" name="Picture 7">
            <a:extLst>
              <a:ext uri="{FF2B5EF4-FFF2-40B4-BE49-F238E27FC236}">
                <a16:creationId xmlns:a16="http://schemas.microsoft.com/office/drawing/2014/main" id="{1C00E0B0-7AD3-46B4-85CB-4F149DAFD0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7984" y="2089568"/>
            <a:ext cx="4238424" cy="4131123"/>
          </a:xfrm>
          <a:prstGeom prst="rect">
            <a:avLst/>
          </a:prstGeom>
        </p:spPr>
      </p:pic>
    </p:spTree>
    <p:extLst>
      <p:ext uri="{BB962C8B-B14F-4D97-AF65-F5344CB8AC3E}">
        <p14:creationId xmlns:p14="http://schemas.microsoft.com/office/powerpoint/2010/main" val="2023508268"/>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53184AAD-3166-402F-847D-135E787639D0}"/>
              </a:ext>
            </a:extLst>
          </p:cNvPr>
          <p:cNvSpPr>
            <a:spLocks noGrp="1"/>
          </p:cNvSpPr>
          <p:nvPr>
            <p:ph type="sldNum" sz="quarter" idx="12"/>
          </p:nvPr>
        </p:nvSpPr>
        <p:spPr/>
        <p:txBody>
          <a:bodyPr rtlCol="0"/>
          <a:lstStyle/>
          <a:p>
            <a:pPr rtl="0"/>
            <a:fld id="{844A7B69-93E2-4D34-896D-EFDD7F03AB74}" type="slidenum">
              <a:rPr lang="en-US" smtClean="0"/>
              <a:t>88</a:t>
            </a:fld>
            <a:endParaRPr lang="en-US"/>
          </a:p>
        </p:txBody>
      </p:sp>
      <p:sp>
        <p:nvSpPr>
          <p:cNvPr id="4" name="TextBox 3">
            <a:extLst>
              <a:ext uri="{FF2B5EF4-FFF2-40B4-BE49-F238E27FC236}">
                <a16:creationId xmlns:a16="http://schemas.microsoft.com/office/drawing/2014/main" id="{649C0F30-8172-4079-AB73-1F3CA88D71E7}"/>
              </a:ext>
            </a:extLst>
          </p:cNvPr>
          <p:cNvSpPr txBox="1"/>
          <p:nvPr/>
        </p:nvSpPr>
        <p:spPr>
          <a:xfrm>
            <a:off x="0" y="123727"/>
            <a:ext cx="12344399" cy="1384995"/>
          </a:xfrm>
          <a:prstGeom prst="rect">
            <a:avLst/>
          </a:prstGeom>
          <a:solidFill>
            <a:schemeClr val="accent5">
              <a:lumMod val="50000"/>
            </a:schemeClr>
          </a:solidFill>
        </p:spPr>
        <p:txBody>
          <a:bodyPr wrap="square" rtlCol="0">
            <a:spAutoFit/>
          </a:bodyPr>
          <a:lstStyle/>
          <a:p>
            <a:pPr algn="ctr" rtl="0"/>
            <a:endParaRPr lang="en-US" sz="1400" dirty="0">
              <a:solidFill>
                <a:schemeClr val="bg1"/>
              </a:solidFill>
              <a:latin typeface="Arial" panose="020B0604020202020204" pitchFamily="34" charset="0"/>
              <a:cs typeface="Arial" panose="020B0604020202020204" pitchFamily="34" charset="0"/>
            </a:endParaRPr>
          </a:p>
          <a:p>
            <a:pPr algn="ctr" rtl="0"/>
            <a:r>
              <a:rPr lang="x-none" sz="3500" dirty="0">
                <a:solidFill>
                  <a:schemeClr val="bg1"/>
                </a:solidFill>
                <a:latin typeface="Arial" panose="020B0604020202020204" pitchFamily="34" charset="0"/>
                <a:cs typeface="Arial" panose="020B0604020202020204" pitchFamily="34" charset="0"/>
              </a:rPr>
              <a:t>Tiv Thaiv Koj Tus Kheej / Tiv Thaiv Kev Dag Noj Dag Haus</a:t>
            </a:r>
          </a:p>
          <a:p>
            <a:pPr algn="ctr" rtl="0"/>
            <a:endParaRPr lang="en-US" sz="3500" dirty="0">
              <a:solidFill>
                <a:schemeClr val="bg1"/>
              </a:solidFill>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B831355E-1CBB-4919-9305-A64FFBFE0550}"/>
              </a:ext>
            </a:extLst>
          </p:cNvPr>
          <p:cNvSpPr/>
          <p:nvPr/>
        </p:nvSpPr>
        <p:spPr>
          <a:xfrm>
            <a:off x="1300516" y="1437456"/>
            <a:ext cx="9226180" cy="1077218"/>
          </a:xfrm>
          <a:prstGeom prst="rect">
            <a:avLst/>
          </a:prstGeom>
        </p:spPr>
        <p:txBody>
          <a:bodyPr wrap="none" rtlCol="0">
            <a:spAutoFit/>
          </a:bodyPr>
          <a:lstStyle/>
          <a:p>
            <a:pPr rtl="0"/>
            <a:r>
              <a:rPr lang="x-none" sz="3200" dirty="0"/>
              <a:t>Kauj Ruam 3:</a:t>
            </a:r>
            <a:r>
              <a:rPr lang="x-none" sz="3200" b="1" dirty="0"/>
              <a:t> </a:t>
            </a:r>
            <a:r>
              <a:rPr lang="x-none" sz="3200" b="1" dirty="0">
                <a:solidFill>
                  <a:srgbClr val="339966"/>
                </a:solidFill>
              </a:rPr>
              <a:t>Tshaj Qhia </a:t>
            </a:r>
            <a:r>
              <a:rPr lang="x-none" sz="3200" dirty="0"/>
              <a:t>Kev Xoom Xaim txog Kev Dag </a:t>
            </a:r>
            <a:endParaRPr lang="hu-HU" sz="3200" dirty="0"/>
          </a:p>
          <a:p>
            <a:pPr rtl="0"/>
            <a:r>
              <a:rPr lang="x-none" sz="3200" dirty="0"/>
              <a:t>Noj Dag Haus thiab Kev Siv Medicare Yam Tsis Raug</a:t>
            </a:r>
            <a:endParaRPr lang="en-US" sz="3200" dirty="0"/>
          </a:p>
        </p:txBody>
      </p:sp>
      <p:sp>
        <p:nvSpPr>
          <p:cNvPr id="8" name="Rectangle 7">
            <a:extLst>
              <a:ext uri="{FF2B5EF4-FFF2-40B4-BE49-F238E27FC236}">
                <a16:creationId xmlns:a16="http://schemas.microsoft.com/office/drawing/2014/main" id="{6CAA304C-8C9A-4B7E-AF83-D2F53CB2AEB5}"/>
              </a:ext>
            </a:extLst>
          </p:cNvPr>
          <p:cNvSpPr/>
          <p:nvPr/>
        </p:nvSpPr>
        <p:spPr>
          <a:xfrm>
            <a:off x="3006511" y="2514674"/>
            <a:ext cx="8820701" cy="4262705"/>
          </a:xfrm>
          <a:prstGeom prst="rect">
            <a:avLst/>
          </a:prstGeom>
        </p:spPr>
        <p:txBody>
          <a:bodyPr wrap="square" rtlCol="0">
            <a:spAutoFit/>
          </a:bodyPr>
          <a:lstStyle/>
          <a:p>
            <a:pPr marL="514350" indent="-514350" rtl="0">
              <a:spcBef>
                <a:spcPts val="600"/>
              </a:spcBef>
              <a:spcAft>
                <a:spcPts val="600"/>
              </a:spcAft>
              <a:buFont typeface="Arial" panose="020B0604020202020204" pitchFamily="34" charset="0"/>
              <a:buChar char="•"/>
            </a:pPr>
            <a:r>
              <a:rPr lang="x-none" sz="2400" dirty="0">
                <a:cs typeface="Arial" charset="0"/>
              </a:rPr>
              <a:t>Hu rau tus kws kho mob.</a:t>
            </a:r>
          </a:p>
          <a:p>
            <a:pPr marL="514350" indent="-514350" rtl="0">
              <a:spcBef>
                <a:spcPts val="600"/>
              </a:spcBef>
              <a:spcAft>
                <a:spcPts val="600"/>
              </a:spcAft>
              <a:buFont typeface="Arial" panose="020B0604020202020204" pitchFamily="34" charset="0"/>
              <a:buChar char="•"/>
            </a:pPr>
            <a:r>
              <a:rPr lang="x-none" sz="2400" dirty="0">
                <a:cs typeface="Arial" charset="0"/>
              </a:rPr>
              <a:t>Suav sau cov ntaub ntawv thiab cov ntawv.</a:t>
            </a:r>
          </a:p>
          <a:p>
            <a:pPr marL="514350" indent="-514350" rtl="0">
              <a:spcBef>
                <a:spcPts val="600"/>
              </a:spcBef>
              <a:spcAft>
                <a:spcPts val="600"/>
              </a:spcAft>
              <a:buFont typeface="Arial" panose="020B0604020202020204" pitchFamily="34" charset="0"/>
              <a:buChar char="•"/>
            </a:pPr>
            <a:r>
              <a:rPr lang="x-none" sz="2400" dirty="0">
                <a:cs typeface="Arial" charset="0"/>
              </a:rPr>
              <a:t>Hu rau </a:t>
            </a:r>
            <a:r>
              <a:rPr lang="x-none" sz="2400" b="1" dirty="0">
                <a:cs typeface="Arial" charset="0"/>
              </a:rPr>
              <a:t>WI Senior Medicare Patrol (SMP)</a:t>
            </a:r>
            <a:r>
              <a:rPr lang="x-none" sz="2400" dirty="0">
                <a:cs typeface="Arial" charset="0"/>
              </a:rPr>
              <a:t>:</a:t>
            </a:r>
          </a:p>
          <a:p>
            <a:pPr marL="971550" lvl="1" indent="-514350" rtl="0">
              <a:spcBef>
                <a:spcPts val="600"/>
              </a:spcBef>
              <a:spcAft>
                <a:spcPts val="600"/>
              </a:spcAft>
              <a:buFont typeface="Arial" panose="020B0604020202020204" pitchFamily="34" charset="0"/>
              <a:buChar char="•"/>
            </a:pPr>
            <a:r>
              <a:rPr lang="x-none" sz="2200" dirty="0">
                <a:cs typeface="Arial" charset="0"/>
              </a:rPr>
              <a:t>Hu Rau Tus Xov Tooj Hu Dawb: </a:t>
            </a:r>
            <a:r>
              <a:rPr lang="x-none" sz="2200" b="1" dirty="0">
                <a:cs typeface="Arial" charset="0"/>
              </a:rPr>
              <a:t>1-888-818-2611</a:t>
            </a:r>
            <a:r>
              <a:rPr lang="x-none" sz="2200" dirty="0">
                <a:cs typeface="Arial" charset="0"/>
              </a:rPr>
              <a:t> </a:t>
            </a:r>
            <a:r>
              <a:rPr lang="x-none" sz="2200" i="1" dirty="0">
                <a:cs typeface="Arial" charset="0"/>
              </a:rPr>
              <a:t>(Hu Dawb thiab Tsis Pub Lwm Tus  Paub!)</a:t>
            </a:r>
          </a:p>
          <a:p>
            <a:pPr marL="1143000" lvl="2" indent="-285750" rtl="0">
              <a:spcAft>
                <a:spcPts val="600"/>
              </a:spcAft>
              <a:buFont typeface="Arial" panose="020B0604020202020204" pitchFamily="34" charset="0"/>
              <a:buChar char="•"/>
            </a:pPr>
            <a:r>
              <a:rPr lang="x-none" sz="2200" dirty="0">
                <a:cs typeface="Arial" charset="0"/>
              </a:rPr>
              <a:t>Txhawm rau tshaj qhia txog kev xoom xaim txog kev dag ntxias/kev siv yam tsis raug.</a:t>
            </a:r>
          </a:p>
          <a:p>
            <a:pPr marL="1143000" lvl="2" indent="-285750" rtl="0">
              <a:spcAft>
                <a:spcPts val="600"/>
              </a:spcAft>
              <a:buFont typeface="Arial" panose="020B0604020202020204" pitchFamily="34" charset="0"/>
              <a:buChar char="•"/>
            </a:pPr>
            <a:r>
              <a:rPr lang="x-none" sz="2200" dirty="0">
                <a:cs typeface="Arial" charset="0"/>
              </a:rPr>
              <a:t>Hais txog rau kev cob qhia, cov kws cob qhia, thiab/los sis cov ntaub ntawv.</a:t>
            </a:r>
          </a:p>
          <a:p>
            <a:pPr marL="1143000" lvl="2" indent="-285750" rtl="0">
              <a:spcAft>
                <a:spcPts val="600"/>
              </a:spcAft>
              <a:buFont typeface="Arial" panose="020B0604020202020204" pitchFamily="34" charset="0"/>
              <a:buChar char="•"/>
            </a:pPr>
            <a:r>
              <a:rPr lang="x-none" sz="2200" dirty="0">
                <a:cs typeface="Arial" charset="0"/>
              </a:rPr>
              <a:t>Txhawm rau ua hauj lwm pub dawb nrog lub khoos kas SMP.</a:t>
            </a:r>
            <a:endParaRPr lang="en-US" sz="2200" dirty="0"/>
          </a:p>
        </p:txBody>
      </p:sp>
      <p:pic>
        <p:nvPicPr>
          <p:cNvPr id="10" name="Picture 9">
            <a:extLst>
              <a:ext uri="{FF2B5EF4-FFF2-40B4-BE49-F238E27FC236}">
                <a16:creationId xmlns:a16="http://schemas.microsoft.com/office/drawing/2014/main" id="{1DC00635-D7AC-4388-AF05-71977A8B48A1}"/>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288726" y="4343096"/>
            <a:ext cx="3077828" cy="2195816"/>
          </a:xfrm>
          <a:prstGeom prst="rect">
            <a:avLst/>
          </a:prstGeom>
          <a:noFill/>
          <a:ln>
            <a:noFill/>
          </a:ln>
          <a:effectLst/>
        </p:spPr>
      </p:pic>
    </p:spTree>
    <p:extLst>
      <p:ext uri="{BB962C8B-B14F-4D97-AF65-F5344CB8AC3E}">
        <p14:creationId xmlns:p14="http://schemas.microsoft.com/office/powerpoint/2010/main" val="3890116162"/>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2AD45B00-C21E-47D6-A23F-32B5A7B14869}"/>
              </a:ext>
            </a:extLst>
          </p:cNvPr>
          <p:cNvSpPr>
            <a:spLocks noGrp="1"/>
          </p:cNvSpPr>
          <p:nvPr>
            <p:ph type="sldNum" sz="quarter" idx="12"/>
          </p:nvPr>
        </p:nvSpPr>
        <p:spPr/>
        <p:txBody>
          <a:bodyPr rtlCol="0"/>
          <a:lstStyle/>
          <a:p>
            <a:pPr rtl="0"/>
            <a:fld id="{844A7B69-93E2-4D34-896D-EFDD7F03AB74}" type="slidenum">
              <a:rPr lang="en-US" smtClean="0"/>
              <a:t>89</a:t>
            </a:fld>
            <a:endParaRPr lang="en-US"/>
          </a:p>
        </p:txBody>
      </p:sp>
      <p:sp>
        <p:nvSpPr>
          <p:cNvPr id="4" name="TextBox 3">
            <a:extLst>
              <a:ext uri="{FF2B5EF4-FFF2-40B4-BE49-F238E27FC236}">
                <a16:creationId xmlns:a16="http://schemas.microsoft.com/office/drawing/2014/main" id="{649C0F30-8172-4079-AB73-1F3CA88D71E7}"/>
              </a:ext>
            </a:extLst>
          </p:cNvPr>
          <p:cNvSpPr txBox="1"/>
          <p:nvPr/>
        </p:nvSpPr>
        <p:spPr>
          <a:xfrm>
            <a:off x="0" y="-158838"/>
            <a:ext cx="12449908" cy="1723549"/>
          </a:xfrm>
          <a:prstGeom prst="rect">
            <a:avLst/>
          </a:prstGeom>
          <a:solidFill>
            <a:schemeClr val="accent5">
              <a:lumMod val="50000"/>
            </a:schemeClr>
          </a:solidFill>
        </p:spPr>
        <p:txBody>
          <a:bodyPr wrap="square" rtlCol="0">
            <a:spAutoFit/>
          </a:bodyPr>
          <a:lstStyle/>
          <a:p>
            <a:pPr algn="ctr" rtl="0"/>
            <a:endParaRPr lang="en-US" sz="1400" dirty="0">
              <a:solidFill>
                <a:schemeClr val="bg1"/>
              </a:solidFill>
              <a:latin typeface="Arial" panose="020B0604020202020204" pitchFamily="34" charset="0"/>
              <a:cs typeface="Arial" panose="020B0604020202020204" pitchFamily="34" charset="0"/>
            </a:endParaRPr>
          </a:p>
          <a:p>
            <a:pPr algn="ctr" rtl="0"/>
            <a:r>
              <a:rPr lang="x-none" sz="4000" dirty="0">
                <a:solidFill>
                  <a:schemeClr val="bg1"/>
                </a:solidFill>
                <a:latin typeface="Arial" panose="020B0604020202020204" pitchFamily="34" charset="0"/>
                <a:cs typeface="Arial" panose="020B0604020202020204" pitchFamily="34" charset="0"/>
              </a:rPr>
              <a:t>Tshuaj Xyuas—Koj Cov Kev Xaiv Txog Kev Pab Them Nqi</a:t>
            </a:r>
          </a:p>
          <a:p>
            <a:pPr algn="ctr" rtl="0"/>
            <a:endParaRPr lang="en-US" sz="1200" dirty="0">
              <a:solidFill>
                <a:schemeClr val="bg1"/>
              </a:solidFill>
              <a:latin typeface="Arial" panose="020B0604020202020204" pitchFamily="34" charset="0"/>
              <a:cs typeface="Arial" panose="020B0604020202020204" pitchFamily="34" charset="0"/>
            </a:endParaRPr>
          </a:p>
        </p:txBody>
      </p:sp>
      <p:cxnSp>
        <p:nvCxnSpPr>
          <p:cNvPr id="27" name="Straight Connector 26">
            <a:extLst>
              <a:ext uri="{FF2B5EF4-FFF2-40B4-BE49-F238E27FC236}">
                <a16:creationId xmlns:a16="http://schemas.microsoft.com/office/drawing/2014/main" id="{709E7F63-472A-47E0-AF55-F153C1F614F3}"/>
              </a:ext>
            </a:extLst>
          </p:cNvPr>
          <p:cNvCxnSpPr/>
          <p:nvPr/>
        </p:nvCxnSpPr>
        <p:spPr bwMode="auto">
          <a:xfrm>
            <a:off x="5929997" y="1395373"/>
            <a:ext cx="1587" cy="43815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06095B3B-0A52-465E-B1B2-4720EA71516F}"/>
              </a:ext>
            </a:extLst>
          </p:cNvPr>
          <p:cNvCxnSpPr/>
          <p:nvPr/>
        </p:nvCxnSpPr>
        <p:spPr bwMode="auto">
          <a:xfrm flipH="1">
            <a:off x="5120372" y="1833523"/>
            <a:ext cx="809625" cy="457200"/>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521B84B7-51BC-414A-ACBD-A49FB0C7ED65}"/>
              </a:ext>
            </a:extLst>
          </p:cNvPr>
          <p:cNvCxnSpPr>
            <a:cxnSpLocks/>
          </p:cNvCxnSpPr>
          <p:nvPr/>
        </p:nvCxnSpPr>
        <p:spPr bwMode="auto">
          <a:xfrm>
            <a:off x="5929997" y="1833523"/>
            <a:ext cx="764717" cy="457200"/>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sp>
        <p:nvSpPr>
          <p:cNvPr id="30" name="TextBox 20">
            <a:extLst>
              <a:ext uri="{FF2B5EF4-FFF2-40B4-BE49-F238E27FC236}">
                <a16:creationId xmlns:a16="http://schemas.microsoft.com/office/drawing/2014/main" id="{9C5AF75F-4D0D-40DB-9D3F-049B52201601}"/>
              </a:ext>
            </a:extLst>
          </p:cNvPr>
          <p:cNvSpPr txBox="1">
            <a:spLocks noChangeArrowheads="1"/>
          </p:cNvSpPr>
          <p:nvPr/>
        </p:nvSpPr>
        <p:spPr bwMode="auto">
          <a:xfrm>
            <a:off x="1752207" y="1539530"/>
            <a:ext cx="321200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a:r>
              <a:rPr lang="x-none" sz="2800" b="1">
                <a:solidFill>
                  <a:srgbClr val="000000"/>
                </a:solidFill>
              </a:rPr>
              <a:t>Original Medicare</a:t>
            </a:r>
          </a:p>
        </p:txBody>
      </p:sp>
      <p:sp>
        <p:nvSpPr>
          <p:cNvPr id="31" name="TextBox 23">
            <a:extLst>
              <a:ext uri="{FF2B5EF4-FFF2-40B4-BE49-F238E27FC236}">
                <a16:creationId xmlns:a16="http://schemas.microsoft.com/office/drawing/2014/main" id="{3A7727EF-656E-4EE9-8FE2-444E863FBE43}"/>
              </a:ext>
            </a:extLst>
          </p:cNvPr>
          <p:cNvSpPr txBox="1">
            <a:spLocks noChangeArrowheads="1"/>
          </p:cNvSpPr>
          <p:nvPr/>
        </p:nvSpPr>
        <p:spPr bwMode="auto">
          <a:xfrm>
            <a:off x="6895782" y="1539530"/>
            <a:ext cx="4408539"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a:r>
              <a:rPr lang="x-none" sz="2400" b="1" dirty="0">
                <a:solidFill>
                  <a:srgbClr val="000000"/>
                </a:solidFill>
              </a:rPr>
              <a:t> </a:t>
            </a:r>
            <a:r>
              <a:rPr lang="x-none" sz="2800" b="1" dirty="0">
                <a:solidFill>
                  <a:srgbClr val="000000"/>
                </a:solidFill>
              </a:rPr>
              <a:t>Txoj Phiaj Xwm Medicare Advantage</a:t>
            </a:r>
          </a:p>
        </p:txBody>
      </p:sp>
      <p:sp>
        <p:nvSpPr>
          <p:cNvPr id="32" name="Rectangle 31" descr="Hospital Insurance" title="Part A">
            <a:extLst>
              <a:ext uri="{FF2B5EF4-FFF2-40B4-BE49-F238E27FC236}">
                <a16:creationId xmlns:a16="http://schemas.microsoft.com/office/drawing/2014/main" id="{A0608724-A7D9-4F85-A32C-9DEABDBFABB4}"/>
              </a:ext>
            </a:extLst>
          </p:cNvPr>
          <p:cNvSpPr/>
          <p:nvPr/>
        </p:nvSpPr>
        <p:spPr bwMode="auto">
          <a:xfrm>
            <a:off x="1320390" y="2137668"/>
            <a:ext cx="2023569" cy="1408767"/>
          </a:xfrm>
          <a:prstGeom prst="rect">
            <a:avLst/>
          </a:prstGeom>
          <a:solidFill>
            <a:schemeClr val="accent1">
              <a:lumMod val="40000"/>
              <a:lumOff val="6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defRPr/>
            </a:pPr>
            <a:r>
              <a:rPr lang="x-none" sz="2000" b="1" dirty="0">
                <a:solidFill>
                  <a:prstClr val="black"/>
                </a:solidFill>
              </a:rPr>
              <a:t>Part A</a:t>
            </a:r>
          </a:p>
          <a:p>
            <a:pPr algn="ctr" rtl="0">
              <a:defRPr/>
            </a:pPr>
            <a:r>
              <a:rPr lang="x-none" sz="2000" dirty="0">
                <a:solidFill>
                  <a:prstClr val="black"/>
                </a:solidFill>
              </a:rPr>
              <a:t>Kev Tuav Pov Hwm Rau Tsev Kho Mob</a:t>
            </a:r>
          </a:p>
        </p:txBody>
      </p:sp>
      <p:sp>
        <p:nvSpPr>
          <p:cNvPr id="33" name="Rectangle 32" descr="Medical Insurance" title="Part B">
            <a:extLst>
              <a:ext uri="{FF2B5EF4-FFF2-40B4-BE49-F238E27FC236}">
                <a16:creationId xmlns:a16="http://schemas.microsoft.com/office/drawing/2014/main" id="{C5AA23DA-D268-444F-8013-BB84F9F8C070}"/>
              </a:ext>
            </a:extLst>
          </p:cNvPr>
          <p:cNvSpPr/>
          <p:nvPr/>
        </p:nvSpPr>
        <p:spPr bwMode="auto">
          <a:xfrm>
            <a:off x="3647172" y="2062750"/>
            <a:ext cx="1718126" cy="1494798"/>
          </a:xfrm>
          <a:prstGeom prst="rect">
            <a:avLst/>
          </a:prstGeom>
          <a:solidFill>
            <a:schemeClr val="accent1">
              <a:lumMod val="40000"/>
              <a:lumOff val="6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defRPr/>
            </a:pPr>
            <a:r>
              <a:rPr lang="x-none" sz="2000" b="1">
                <a:solidFill>
                  <a:prstClr val="black"/>
                </a:solidFill>
              </a:rPr>
              <a:t>Part B</a:t>
            </a:r>
          </a:p>
          <a:p>
            <a:pPr algn="ctr" rtl="0">
              <a:defRPr/>
            </a:pPr>
            <a:r>
              <a:rPr lang="x-none" sz="2000">
                <a:solidFill>
                  <a:prstClr val="black"/>
                </a:solidFill>
              </a:rPr>
              <a:t>Kev Tuav Pov Hwm Kho Mob</a:t>
            </a:r>
          </a:p>
        </p:txBody>
      </p:sp>
      <p:cxnSp>
        <p:nvCxnSpPr>
          <p:cNvPr id="35" name="Straight Arrow Connector 34">
            <a:extLst>
              <a:ext uri="{FF2B5EF4-FFF2-40B4-BE49-F238E27FC236}">
                <a16:creationId xmlns:a16="http://schemas.microsoft.com/office/drawing/2014/main" id="{BE1BBF6F-522A-4105-A1DD-D962F049CE45}"/>
              </a:ext>
            </a:extLst>
          </p:cNvPr>
          <p:cNvCxnSpPr>
            <a:cxnSpLocks/>
          </p:cNvCxnSpPr>
          <p:nvPr/>
        </p:nvCxnSpPr>
        <p:spPr bwMode="auto">
          <a:xfrm flipH="1">
            <a:off x="2909866" y="3857982"/>
            <a:ext cx="492831" cy="388067"/>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98D6D26A-323D-4E3B-A627-42717A476AE3}"/>
              </a:ext>
            </a:extLst>
          </p:cNvPr>
          <p:cNvCxnSpPr>
            <a:cxnSpLocks/>
          </p:cNvCxnSpPr>
          <p:nvPr/>
        </p:nvCxnSpPr>
        <p:spPr bwMode="auto">
          <a:xfrm>
            <a:off x="3559065" y="3857982"/>
            <a:ext cx="471800" cy="338087"/>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sp>
        <p:nvSpPr>
          <p:cNvPr id="39" name="Rectangle 38" descr="Also known as Medigap policy" title="Medicare Supplement Insurance">
            <a:extLst>
              <a:ext uri="{FF2B5EF4-FFF2-40B4-BE49-F238E27FC236}">
                <a16:creationId xmlns:a16="http://schemas.microsoft.com/office/drawing/2014/main" id="{0168EC3B-F6F5-4D21-BCBB-1334DF19A949}"/>
              </a:ext>
            </a:extLst>
          </p:cNvPr>
          <p:cNvSpPr/>
          <p:nvPr/>
        </p:nvSpPr>
        <p:spPr bwMode="auto">
          <a:xfrm>
            <a:off x="1591359" y="4303673"/>
            <a:ext cx="1811338" cy="1735137"/>
          </a:xfrm>
          <a:prstGeom prst="rect">
            <a:avLst/>
          </a:prstGeom>
          <a:solidFill>
            <a:schemeClr val="accent1">
              <a:lumMod val="7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defRPr/>
            </a:pPr>
            <a:r>
              <a:rPr lang="x-none" sz="2000" b="1">
                <a:solidFill>
                  <a:prstClr val="white"/>
                </a:solidFill>
              </a:rPr>
              <a:t>Kev Tuav Pov Hwm Ntxiv Rau Medicare Txoj Policy (Medigap)</a:t>
            </a:r>
          </a:p>
        </p:txBody>
      </p:sp>
      <p:sp>
        <p:nvSpPr>
          <p:cNvPr id="40" name="Rectangle 39" descr="Precription Drug Coverage" title="Part D">
            <a:extLst>
              <a:ext uri="{FF2B5EF4-FFF2-40B4-BE49-F238E27FC236}">
                <a16:creationId xmlns:a16="http://schemas.microsoft.com/office/drawing/2014/main" id="{06002F5D-C6B5-41B5-8546-22210C7EDEB2}"/>
              </a:ext>
            </a:extLst>
          </p:cNvPr>
          <p:cNvSpPr/>
          <p:nvPr/>
        </p:nvSpPr>
        <p:spPr bwMode="auto">
          <a:xfrm>
            <a:off x="3899584" y="4267160"/>
            <a:ext cx="1876425" cy="1801813"/>
          </a:xfrm>
          <a:prstGeom prst="rect">
            <a:avLst/>
          </a:prstGeom>
          <a:solidFill>
            <a:schemeClr val="accent1">
              <a:lumMod val="40000"/>
              <a:lumOff val="6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defRPr/>
            </a:pPr>
            <a:r>
              <a:rPr lang="x-none" sz="2000" b="1">
                <a:solidFill>
                  <a:prstClr val="black"/>
                </a:solidFill>
              </a:rPr>
              <a:t>Part D</a:t>
            </a:r>
          </a:p>
          <a:p>
            <a:pPr algn="ctr" rtl="0">
              <a:defRPr/>
            </a:pPr>
            <a:r>
              <a:rPr lang="x-none" sz="2000">
                <a:solidFill>
                  <a:prstClr val="black"/>
                </a:solidFill>
              </a:rPr>
              <a:t>Kev Pab Them Nqi Rau Cov Tshuaj Uas Muaj Ntawv Yuav Tshuaj</a:t>
            </a:r>
          </a:p>
        </p:txBody>
      </p:sp>
      <p:sp>
        <p:nvSpPr>
          <p:cNvPr id="41" name="TextBox 3">
            <a:extLst>
              <a:ext uri="{FF2B5EF4-FFF2-40B4-BE49-F238E27FC236}">
                <a16:creationId xmlns:a16="http://schemas.microsoft.com/office/drawing/2014/main" id="{B38C7933-1C57-474F-8B9F-DB6B85607A66}"/>
              </a:ext>
            </a:extLst>
          </p:cNvPr>
          <p:cNvSpPr txBox="1">
            <a:spLocks noChangeArrowheads="1"/>
          </p:cNvSpPr>
          <p:nvPr/>
        </p:nvSpPr>
        <p:spPr bwMode="auto">
          <a:xfrm>
            <a:off x="2753498" y="3509692"/>
            <a:ext cx="1331736" cy="369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a:r>
              <a:rPr lang="x-none" b="1">
                <a:solidFill>
                  <a:srgbClr val="000000"/>
                </a:solidFill>
              </a:rPr>
              <a:t>Koj tuaj yeem ntxiv</a:t>
            </a:r>
          </a:p>
        </p:txBody>
      </p:sp>
      <p:sp>
        <p:nvSpPr>
          <p:cNvPr id="55" name="Oval 54">
            <a:extLst>
              <a:ext uri="{FF2B5EF4-FFF2-40B4-BE49-F238E27FC236}">
                <a16:creationId xmlns:a16="http://schemas.microsoft.com/office/drawing/2014/main" id="{A0385E48-3378-4AD8-ABAC-9702664C5588}"/>
              </a:ext>
            </a:extLst>
          </p:cNvPr>
          <p:cNvSpPr/>
          <p:nvPr/>
        </p:nvSpPr>
        <p:spPr>
          <a:xfrm>
            <a:off x="5365298" y="5563348"/>
            <a:ext cx="1894114"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x-none"/>
              <a:t>Thiab/los sis </a:t>
            </a:r>
          </a:p>
          <a:p>
            <a:pPr algn="ctr" rtl="0"/>
            <a:r>
              <a:rPr lang="x-none"/>
              <a:t>SeniorCare!</a:t>
            </a:r>
          </a:p>
        </p:txBody>
      </p:sp>
      <p:sp>
        <p:nvSpPr>
          <p:cNvPr id="57" name="Rectangle 56" descr="Combines Part A, B and usually D" title="Part C">
            <a:extLst>
              <a:ext uri="{FF2B5EF4-FFF2-40B4-BE49-F238E27FC236}">
                <a16:creationId xmlns:a16="http://schemas.microsoft.com/office/drawing/2014/main" id="{B31DE98E-E877-46DD-AE46-005A11F4C8B4}"/>
              </a:ext>
            </a:extLst>
          </p:cNvPr>
          <p:cNvSpPr/>
          <p:nvPr/>
        </p:nvSpPr>
        <p:spPr bwMode="auto">
          <a:xfrm>
            <a:off x="7827596" y="2489160"/>
            <a:ext cx="2667000" cy="989012"/>
          </a:xfrm>
          <a:prstGeom prst="rect">
            <a:avLst/>
          </a:prstGeom>
          <a:solidFill>
            <a:schemeClr val="accent1">
              <a:lumMod val="40000"/>
              <a:lumOff val="6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defRPr/>
            </a:pPr>
            <a:r>
              <a:rPr lang="x-none" sz="2000" b="1">
                <a:solidFill>
                  <a:prstClr val="black"/>
                </a:solidFill>
              </a:rPr>
              <a:t>Part C</a:t>
            </a:r>
          </a:p>
          <a:p>
            <a:pPr algn="ctr" rtl="0">
              <a:defRPr/>
            </a:pPr>
            <a:r>
              <a:rPr lang="x-none" sz="2000">
                <a:solidFill>
                  <a:prstClr val="black"/>
                </a:solidFill>
              </a:rPr>
              <a:t>Koom ua ke nrog Part A thiab Part B</a:t>
            </a:r>
          </a:p>
        </p:txBody>
      </p:sp>
      <p:sp>
        <p:nvSpPr>
          <p:cNvPr id="58" name="TextBox 22">
            <a:extLst>
              <a:ext uri="{FF2B5EF4-FFF2-40B4-BE49-F238E27FC236}">
                <a16:creationId xmlns:a16="http://schemas.microsoft.com/office/drawing/2014/main" id="{97C0AE19-85C7-4C0F-A75F-362FDB200CC7}"/>
              </a:ext>
            </a:extLst>
          </p:cNvPr>
          <p:cNvSpPr txBox="1">
            <a:spLocks noChangeArrowheads="1"/>
          </p:cNvSpPr>
          <p:nvPr/>
        </p:nvSpPr>
        <p:spPr bwMode="auto">
          <a:xfrm>
            <a:off x="7488837" y="3478172"/>
            <a:ext cx="436319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rtl="0"/>
            <a:r>
              <a:rPr lang="x-none" b="1" dirty="0">
                <a:solidFill>
                  <a:srgbClr val="000000"/>
                </a:solidFill>
              </a:rPr>
              <a:t>Tej zaum yuav muaj los sis koj tuaj yeem ntxiv rau tau</a:t>
            </a:r>
          </a:p>
        </p:txBody>
      </p:sp>
      <p:sp>
        <p:nvSpPr>
          <p:cNvPr id="59" name="Rectangle 58" descr="Prescription Drug coverage. Most Part C plans cover prescription drugs." title="Prescription Drug coverage">
            <a:extLst>
              <a:ext uri="{FF2B5EF4-FFF2-40B4-BE49-F238E27FC236}">
                <a16:creationId xmlns:a16="http://schemas.microsoft.com/office/drawing/2014/main" id="{4B333859-BBE2-4651-8D6D-F7105E84B328}"/>
              </a:ext>
            </a:extLst>
          </p:cNvPr>
          <p:cNvSpPr/>
          <p:nvPr/>
        </p:nvSpPr>
        <p:spPr bwMode="auto">
          <a:xfrm>
            <a:off x="7408496" y="4142461"/>
            <a:ext cx="4783503" cy="2579014"/>
          </a:xfrm>
          <a:prstGeom prst="rect">
            <a:avLst/>
          </a:prstGeom>
          <a:solidFill>
            <a:schemeClr val="accent1">
              <a:lumMod val="40000"/>
              <a:lumOff val="6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defRPr/>
            </a:pPr>
            <a:r>
              <a:rPr lang="x-none" sz="2000" b="1" dirty="0">
                <a:solidFill>
                  <a:prstClr val="black"/>
                </a:solidFill>
              </a:rPr>
              <a:t>Part D</a:t>
            </a:r>
          </a:p>
          <a:p>
            <a:pPr algn="ctr" rtl="0">
              <a:defRPr/>
            </a:pPr>
            <a:r>
              <a:rPr lang="x-none" sz="2000" dirty="0">
                <a:solidFill>
                  <a:prstClr val="black"/>
                </a:solidFill>
              </a:rPr>
              <a:t>Kev Pab Them Nqi Rau Cov Tshuaj Uas Muaj Ntawv Yuav Tshuaj</a:t>
            </a:r>
          </a:p>
          <a:p>
            <a:pPr algn="ctr" rtl="0">
              <a:defRPr/>
            </a:pPr>
            <a:r>
              <a:rPr lang="x-none" sz="2000" dirty="0">
                <a:solidFill>
                  <a:prstClr val="black"/>
                </a:solidFill>
              </a:rPr>
              <a:t>(Cov phiaj xwm Part C feem ntau pab them nqi rau cov tshuaj uas muaj ntawv yuav tshuaj. Tej zaum koj yuav tuaj yeem ntxiv kev pab them nqi tshuaj rau </a:t>
            </a:r>
            <a:r>
              <a:rPr lang="x-none" sz="2000" b="1" dirty="0">
                <a:solidFill>
                  <a:prstClr val="black"/>
                </a:solidFill>
              </a:rPr>
              <a:t>qee</a:t>
            </a:r>
            <a:r>
              <a:rPr lang="x-none" sz="2000" dirty="0">
                <a:solidFill>
                  <a:prstClr val="black"/>
                </a:solidFill>
              </a:rPr>
              <a:t> hom phiaj xwm yog tias tseem </a:t>
            </a:r>
            <a:r>
              <a:rPr lang="x-none" sz="2000" i="1" dirty="0">
                <a:solidFill>
                  <a:prstClr val="black"/>
                </a:solidFill>
              </a:rPr>
              <a:t>tsis</a:t>
            </a:r>
            <a:r>
              <a:rPr lang="x-none" sz="2000" dirty="0">
                <a:solidFill>
                  <a:prstClr val="black"/>
                </a:solidFill>
              </a:rPr>
              <a:t> tau muaj.)</a:t>
            </a:r>
          </a:p>
        </p:txBody>
      </p:sp>
      <p:cxnSp>
        <p:nvCxnSpPr>
          <p:cNvPr id="62" name="Straight Arrow Connector 61">
            <a:extLst>
              <a:ext uri="{FF2B5EF4-FFF2-40B4-BE49-F238E27FC236}">
                <a16:creationId xmlns:a16="http://schemas.microsoft.com/office/drawing/2014/main" id="{5A17841D-37AD-406F-9A52-F74FA877C3D8}"/>
              </a:ext>
            </a:extLst>
          </p:cNvPr>
          <p:cNvCxnSpPr>
            <a:cxnSpLocks/>
          </p:cNvCxnSpPr>
          <p:nvPr/>
        </p:nvCxnSpPr>
        <p:spPr>
          <a:xfrm flipV="1">
            <a:off x="6733198" y="4963698"/>
            <a:ext cx="572023" cy="520948"/>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a:extLst>
              <a:ext uri="{FF2B5EF4-FFF2-40B4-BE49-F238E27FC236}">
                <a16:creationId xmlns:a16="http://schemas.microsoft.com/office/drawing/2014/main" id="{BBE7D00F-AED4-4ACC-8992-F1DDC49D012D}"/>
              </a:ext>
            </a:extLst>
          </p:cNvPr>
          <p:cNvCxnSpPr>
            <a:cxnSpLocks/>
          </p:cNvCxnSpPr>
          <p:nvPr/>
        </p:nvCxnSpPr>
        <p:spPr>
          <a:xfrm flipH="1" flipV="1">
            <a:off x="5879285" y="4992360"/>
            <a:ext cx="493359" cy="463623"/>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22877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fade">
                                      <p:cBhvr>
                                        <p:cTn id="12" dur="500"/>
                                        <p:tgtEl>
                                          <p:spTgt spid="3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fade">
                                      <p:cBhvr>
                                        <p:cTn id="15" dur="500"/>
                                        <p:tgtEl>
                                          <p:spTgt spid="3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1"/>
                                        </p:tgtEl>
                                        <p:attrNameLst>
                                          <p:attrName>style.visibility</p:attrName>
                                        </p:attrNameLst>
                                      </p:cBhvr>
                                      <p:to>
                                        <p:strVal val="visible"/>
                                      </p:to>
                                    </p:set>
                                    <p:animEffect transition="in" filter="fade">
                                      <p:cBhvr>
                                        <p:cTn id="20" dur="500"/>
                                        <p:tgtEl>
                                          <p:spTgt spid="41"/>
                                        </p:tgtEl>
                                      </p:cBhvr>
                                    </p:animEffect>
                                  </p:childTnLst>
                                </p:cTn>
                              </p:par>
                              <p:par>
                                <p:cTn id="21" presetID="10" presetClass="entr" presetSubtype="0" fill="hold" nodeType="with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500"/>
                                        <p:tgtEl>
                                          <p:spTgt spid="35"/>
                                        </p:tgtEl>
                                      </p:cBhvr>
                                    </p:animEffect>
                                  </p:childTnLst>
                                </p:cTn>
                              </p:par>
                              <p:par>
                                <p:cTn id="24" presetID="10" presetClass="entr" presetSubtype="0" fill="hold" nodeType="withEffect">
                                  <p:stCondLst>
                                    <p:cond delay="0"/>
                                  </p:stCondLst>
                                  <p:childTnLst>
                                    <p:set>
                                      <p:cBhvr>
                                        <p:cTn id="25" dur="1" fill="hold">
                                          <p:stCondLst>
                                            <p:cond delay="0"/>
                                          </p:stCondLst>
                                        </p:cTn>
                                        <p:tgtEl>
                                          <p:spTgt spid="36"/>
                                        </p:tgtEl>
                                        <p:attrNameLst>
                                          <p:attrName>style.visibility</p:attrName>
                                        </p:attrNameLst>
                                      </p:cBhvr>
                                      <p:to>
                                        <p:strVal val="visible"/>
                                      </p:to>
                                    </p:set>
                                    <p:animEffect transition="in" filter="fade">
                                      <p:cBhvr>
                                        <p:cTn id="26" dur="500"/>
                                        <p:tgtEl>
                                          <p:spTgt spid="36"/>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9"/>
                                        </p:tgtEl>
                                        <p:attrNameLst>
                                          <p:attrName>style.visibility</p:attrName>
                                        </p:attrNameLst>
                                      </p:cBhvr>
                                      <p:to>
                                        <p:strVal val="visible"/>
                                      </p:to>
                                    </p:set>
                                    <p:animEffect transition="in" filter="fade">
                                      <p:cBhvr>
                                        <p:cTn id="31" dur="500"/>
                                        <p:tgtEl>
                                          <p:spTgt spid="39"/>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40"/>
                                        </p:tgtEl>
                                        <p:attrNameLst>
                                          <p:attrName>style.visibility</p:attrName>
                                        </p:attrNameLst>
                                      </p:cBhvr>
                                      <p:to>
                                        <p:strVal val="visible"/>
                                      </p:to>
                                    </p:set>
                                    <p:animEffect transition="in" filter="fade">
                                      <p:cBhvr>
                                        <p:cTn id="36" dur="500"/>
                                        <p:tgtEl>
                                          <p:spTgt spid="40"/>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fade">
                                      <p:cBhvr>
                                        <p:cTn id="41" dur="500"/>
                                        <p:tgtEl>
                                          <p:spTgt spid="55"/>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31"/>
                                        </p:tgtEl>
                                        <p:attrNameLst>
                                          <p:attrName>style.visibility</p:attrName>
                                        </p:attrNameLst>
                                      </p:cBhvr>
                                      <p:to>
                                        <p:strVal val="visible"/>
                                      </p:to>
                                    </p:set>
                                    <p:animEffect transition="in" filter="fade">
                                      <p:cBhvr>
                                        <p:cTn id="46" dur="500"/>
                                        <p:tgtEl>
                                          <p:spTgt spid="31"/>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57"/>
                                        </p:tgtEl>
                                        <p:attrNameLst>
                                          <p:attrName>style.visibility</p:attrName>
                                        </p:attrNameLst>
                                      </p:cBhvr>
                                      <p:to>
                                        <p:strVal val="visible"/>
                                      </p:to>
                                    </p:set>
                                    <p:animEffect transition="in" filter="fade">
                                      <p:cBhvr>
                                        <p:cTn id="49" dur="500"/>
                                        <p:tgtEl>
                                          <p:spTgt spid="57"/>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58"/>
                                        </p:tgtEl>
                                        <p:attrNameLst>
                                          <p:attrName>style.visibility</p:attrName>
                                        </p:attrNameLst>
                                      </p:cBhvr>
                                      <p:to>
                                        <p:strVal val="visible"/>
                                      </p:to>
                                    </p:set>
                                    <p:animEffect transition="in" filter="fade">
                                      <p:cBhvr>
                                        <p:cTn id="54" dur="500"/>
                                        <p:tgtEl>
                                          <p:spTgt spid="58"/>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59"/>
                                        </p:tgtEl>
                                        <p:attrNameLst>
                                          <p:attrName>style.visibility</p:attrName>
                                        </p:attrNameLst>
                                      </p:cBhvr>
                                      <p:to>
                                        <p:strVal val="visible"/>
                                      </p:to>
                                    </p:set>
                                    <p:animEffect transition="in" filter="fade">
                                      <p:cBhvr>
                                        <p:cTn id="57" dur="500"/>
                                        <p:tgtEl>
                                          <p:spTgt spid="59"/>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nodeType="clickEffect">
                                  <p:stCondLst>
                                    <p:cond delay="0"/>
                                  </p:stCondLst>
                                  <p:childTnLst>
                                    <p:set>
                                      <p:cBhvr>
                                        <p:cTn id="61" dur="1" fill="hold">
                                          <p:stCondLst>
                                            <p:cond delay="0"/>
                                          </p:stCondLst>
                                        </p:cTn>
                                        <p:tgtEl>
                                          <p:spTgt spid="62"/>
                                        </p:tgtEl>
                                        <p:attrNameLst>
                                          <p:attrName>style.visibility</p:attrName>
                                        </p:attrNameLst>
                                      </p:cBhvr>
                                      <p:to>
                                        <p:strVal val="visible"/>
                                      </p:to>
                                    </p:set>
                                    <p:animEffect transition="in" filter="wipe(down)">
                                      <p:cBhvr>
                                        <p:cTn id="62" dur="500"/>
                                        <p:tgtEl>
                                          <p:spTgt spid="62"/>
                                        </p:tgtEl>
                                      </p:cBhvr>
                                    </p:animEffect>
                                  </p:childTnLst>
                                </p:cTn>
                              </p:par>
                              <p:par>
                                <p:cTn id="63" presetID="22" presetClass="entr" presetSubtype="4" fill="hold" nodeType="with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wipe(down)">
                                      <p:cBhvr>
                                        <p:cTn id="65"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animBg="1"/>
      <p:bldP spid="33" grpId="0" animBg="1"/>
      <p:bldP spid="39" grpId="0" animBg="1"/>
      <p:bldP spid="40" grpId="0" animBg="1"/>
      <p:bldP spid="41" grpId="0"/>
      <p:bldP spid="55" grpId="0" animBg="1"/>
      <p:bldP spid="57" grpId="0" animBg="1"/>
      <p:bldP spid="58" grpId="0"/>
      <p:bldP spid="5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9EEA74-8740-4133-9A10-5223FEF1FC19}"/>
              </a:ext>
            </a:extLst>
          </p:cNvPr>
          <p:cNvSpPr>
            <a:spLocks noGrp="1"/>
          </p:cNvSpPr>
          <p:nvPr>
            <p:ph type="ctrTitle"/>
          </p:nvPr>
        </p:nvSpPr>
        <p:spPr>
          <a:xfrm>
            <a:off x="1404499" y="1435433"/>
            <a:ext cx="9144000" cy="650915"/>
          </a:xfrm>
        </p:spPr>
        <p:txBody>
          <a:bodyPr rtlCol="0">
            <a:normAutofit/>
          </a:bodyPr>
          <a:lstStyle/>
          <a:p>
            <a:pPr rtl="0"/>
            <a:r>
              <a:rPr lang="x-none" sz="3600" b="1">
                <a:latin typeface="Arial" panose="020B0604020202020204" pitchFamily="34" charset="0"/>
                <a:cs typeface="Arial" panose="020B0604020202020204" pitchFamily="34" charset="0"/>
              </a:rPr>
              <a:t>Daim Npav Medicare </a:t>
            </a:r>
          </a:p>
        </p:txBody>
      </p:sp>
      <p:sp>
        <p:nvSpPr>
          <p:cNvPr id="3" name="Subtitle 2">
            <a:extLst>
              <a:ext uri="{FF2B5EF4-FFF2-40B4-BE49-F238E27FC236}">
                <a16:creationId xmlns:a16="http://schemas.microsoft.com/office/drawing/2014/main" id="{0D98B7A4-7219-45A8-B73E-7394D3728B9F}"/>
              </a:ext>
            </a:extLst>
          </p:cNvPr>
          <p:cNvSpPr>
            <a:spLocks noGrp="1"/>
          </p:cNvSpPr>
          <p:nvPr>
            <p:ph type="subTitle" idx="1"/>
          </p:nvPr>
        </p:nvSpPr>
        <p:spPr>
          <a:xfrm>
            <a:off x="3353026" y="4538346"/>
            <a:ext cx="5574489" cy="1230944"/>
          </a:xfrm>
        </p:spPr>
        <p:txBody>
          <a:bodyPr rtlCol="0"/>
          <a:lstStyle/>
          <a:p>
            <a:pPr rtl="0"/>
            <a:endParaRPr lang="en-US" dirty="0"/>
          </a:p>
        </p:txBody>
      </p:sp>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rtl="0"/>
            <a:endParaRPr lang="en-US" sz="1400" dirty="0">
              <a:solidFill>
                <a:schemeClr val="bg1"/>
              </a:solidFill>
              <a:latin typeface="Arial" panose="020B0604020202020204" pitchFamily="34" charset="0"/>
              <a:cs typeface="Arial" panose="020B0604020202020204" pitchFamily="34" charset="0"/>
            </a:endParaRPr>
          </a:p>
          <a:p>
            <a:pPr algn="ctr" rtl="0"/>
            <a:r>
              <a:rPr lang="x-none" sz="4000">
                <a:solidFill>
                  <a:schemeClr val="bg1"/>
                </a:solidFill>
                <a:latin typeface="Arial" panose="020B0604020202020204" pitchFamily="34" charset="0"/>
                <a:cs typeface="Arial" panose="020B0604020202020204" pitchFamily="34" charset="0"/>
              </a:rPr>
              <a:t>Kev Teev Npe Nkag hauv Medicare</a:t>
            </a:r>
          </a:p>
          <a:p>
            <a:pPr algn="ctr" rtl="0"/>
            <a:endParaRPr lang="en-US" sz="1200" dirty="0">
              <a:solidFill>
                <a:schemeClr val="bg1"/>
              </a:solidFill>
              <a:latin typeface="Arial" panose="020B0604020202020204" pitchFamily="34" charset="0"/>
              <a:cs typeface="Arial" panose="020B0604020202020204" pitchFamily="34" charset="0"/>
            </a:endParaRPr>
          </a:p>
        </p:txBody>
      </p:sp>
      <p:pic>
        <p:nvPicPr>
          <p:cNvPr id="1026" name="Picture 2" descr="Image result for medicare card images">
            <a:extLst>
              <a:ext uri="{FF2B5EF4-FFF2-40B4-BE49-F238E27FC236}">
                <a16:creationId xmlns:a16="http://schemas.microsoft.com/office/drawing/2014/main" id="{6D3792E4-B8DC-4FB7-8168-09DFDF5267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38906" y="2308235"/>
            <a:ext cx="6075185" cy="38262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0243657"/>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419C795-0A00-4242-86F6-8D1E5ECCF4AC}"/>
              </a:ext>
            </a:extLst>
          </p:cNvPr>
          <p:cNvSpPr/>
          <p:nvPr/>
        </p:nvSpPr>
        <p:spPr>
          <a:xfrm>
            <a:off x="1003013" y="1368976"/>
            <a:ext cx="10614810" cy="2215991"/>
          </a:xfrm>
          <a:prstGeom prst="rect">
            <a:avLst/>
          </a:prstGeom>
        </p:spPr>
        <p:txBody>
          <a:bodyPr wrap="square" rtlCol="0">
            <a:spAutoFit/>
          </a:bodyPr>
          <a:lstStyle/>
          <a:p>
            <a:pPr rtl="0">
              <a:spcAft>
                <a:spcPts val="1200"/>
              </a:spcAft>
              <a:defRPr/>
            </a:pPr>
            <a:r>
              <a:rPr lang="x-none" sz="3600" dirty="0">
                <a:cs typeface="Arial" panose="020B0604020202020204" pitchFamily="34" charset="0"/>
              </a:rPr>
              <a:t>Yog xav tau </a:t>
            </a:r>
            <a:r>
              <a:rPr lang="x-none" sz="3600" b="1" dirty="0">
                <a:cs typeface="Arial" panose="020B0604020202020204" pitchFamily="34" charset="0"/>
              </a:rPr>
              <a:t>kev pab pub dawb thiab ncaj ncees nrog </a:t>
            </a:r>
            <a:r>
              <a:rPr lang="x-none" sz="3400" b="1" dirty="0">
                <a:cs typeface="Arial" panose="020B0604020202020204" pitchFamily="34" charset="0"/>
              </a:rPr>
              <a:t>Medicare</a:t>
            </a:r>
            <a:r>
              <a:rPr lang="x-none" sz="3400" dirty="0">
                <a:cs typeface="Arial" panose="020B0604020202020204" pitchFamily="34" charset="0"/>
              </a:rPr>
              <a:t>, hu rau Lav Wisconsin Lub Health Insurance Assistance Program (Lub Khoos Kas Pab Kev Tuav Pov Hwm Kho Mob):</a:t>
            </a:r>
          </a:p>
        </p:txBody>
      </p:sp>
      <p:sp>
        <p:nvSpPr>
          <p:cNvPr id="6" name="Slide Number Placeholder 5">
            <a:extLst>
              <a:ext uri="{FF2B5EF4-FFF2-40B4-BE49-F238E27FC236}">
                <a16:creationId xmlns:a16="http://schemas.microsoft.com/office/drawing/2014/main" id="{53184AAD-3166-402F-847D-135E787639D0}"/>
              </a:ext>
            </a:extLst>
          </p:cNvPr>
          <p:cNvSpPr>
            <a:spLocks noGrp="1"/>
          </p:cNvSpPr>
          <p:nvPr>
            <p:ph type="sldNum" sz="quarter" idx="12"/>
          </p:nvPr>
        </p:nvSpPr>
        <p:spPr/>
        <p:txBody>
          <a:bodyPr rtlCol="0"/>
          <a:lstStyle/>
          <a:p>
            <a:pPr rtl="0"/>
            <a:fld id="{844A7B69-93E2-4D34-896D-EFDD7F03AB74}" type="slidenum">
              <a:rPr lang="en-US" smtClean="0"/>
              <a:t>90</a:t>
            </a:fld>
            <a:endParaRPr lang="en-US"/>
          </a:p>
        </p:txBody>
      </p:sp>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923604"/>
          </a:xfrm>
          <a:prstGeom prst="rect">
            <a:avLst/>
          </a:prstGeom>
          <a:solidFill>
            <a:schemeClr val="accent5">
              <a:lumMod val="50000"/>
            </a:schemeClr>
          </a:solidFill>
        </p:spPr>
        <p:txBody>
          <a:bodyPr wrap="square" rtlCol="0">
            <a:spAutoFit/>
          </a:bodyPr>
          <a:lstStyle/>
          <a:p>
            <a:pPr algn="ctr" rtl="0"/>
            <a:endParaRPr lang="en-US" sz="1400" dirty="0">
              <a:solidFill>
                <a:schemeClr val="bg1"/>
              </a:solidFill>
              <a:latin typeface="Arial" panose="020B0604020202020204" pitchFamily="34" charset="0"/>
              <a:cs typeface="Arial" panose="020B0604020202020204" pitchFamily="34" charset="0"/>
            </a:endParaRPr>
          </a:p>
          <a:p>
            <a:pPr algn="ctr" rtl="0"/>
            <a:r>
              <a:rPr lang="x-none" sz="3500" dirty="0">
                <a:solidFill>
                  <a:schemeClr val="bg1"/>
                </a:solidFill>
                <a:latin typeface="Arial" panose="020B0604020202020204" pitchFamily="34" charset="0"/>
                <a:cs typeface="Arial" panose="020B0604020202020204" pitchFamily="34" charset="0"/>
              </a:rPr>
              <a:t>Kev Pab Cuam Hauv Cheeb Tsam rau Cov Neeg muaj Medicare</a:t>
            </a:r>
          </a:p>
          <a:p>
            <a:pPr algn="ctr" rtl="0"/>
            <a:endParaRPr lang="en-US" sz="3500" dirty="0">
              <a:solidFill>
                <a:schemeClr val="bg1"/>
              </a:solidFill>
              <a:latin typeface="Arial" panose="020B0604020202020204" pitchFamily="34" charset="0"/>
              <a:cs typeface="Arial" panose="020B0604020202020204" pitchFamily="34" charset="0"/>
            </a:endParaRPr>
          </a:p>
        </p:txBody>
      </p:sp>
      <p:pic>
        <p:nvPicPr>
          <p:cNvPr id="3" name="Picture 2" descr="Logo, company name&#10;&#10;Description automatically generated">
            <a:extLst>
              <a:ext uri="{FF2B5EF4-FFF2-40B4-BE49-F238E27FC236}">
                <a16:creationId xmlns:a16="http://schemas.microsoft.com/office/drawing/2014/main" id="{66D1B792-1BF2-4C7E-AC5B-62A1A5738E4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6699" y="3671888"/>
            <a:ext cx="2941025" cy="3120789"/>
          </a:xfrm>
          <a:prstGeom prst="rect">
            <a:avLst/>
          </a:prstGeom>
        </p:spPr>
      </p:pic>
      <p:sp>
        <p:nvSpPr>
          <p:cNvPr id="10" name="TextBox 9">
            <a:extLst>
              <a:ext uri="{FF2B5EF4-FFF2-40B4-BE49-F238E27FC236}">
                <a16:creationId xmlns:a16="http://schemas.microsoft.com/office/drawing/2014/main" id="{C84C5E13-F93D-4551-9831-3FF1F03D9962}"/>
              </a:ext>
            </a:extLst>
          </p:cNvPr>
          <p:cNvSpPr txBox="1"/>
          <p:nvPr/>
        </p:nvSpPr>
        <p:spPr>
          <a:xfrm>
            <a:off x="3964947" y="2874104"/>
            <a:ext cx="7968343" cy="2554545"/>
          </a:xfrm>
          <a:prstGeom prst="rect">
            <a:avLst/>
          </a:prstGeom>
          <a:noFill/>
        </p:spPr>
        <p:txBody>
          <a:bodyPr wrap="square" rtlCol="0">
            <a:spAutoFit/>
          </a:bodyPr>
          <a:lstStyle/>
          <a:p>
            <a:pPr marL="457200" indent="-457200" rtl="0">
              <a:spcAft>
                <a:spcPts val="600"/>
              </a:spcAft>
              <a:buFont typeface="Arial" panose="020B0604020202020204" pitchFamily="34" charset="0"/>
              <a:buChar char="•"/>
              <a:defRPr/>
            </a:pPr>
            <a:r>
              <a:rPr lang="x-none" sz="3100" dirty="0">
                <a:cs typeface="Arial" panose="020B0604020202020204" pitchFamily="34" charset="0"/>
              </a:rPr>
              <a:t>Medigap Tus Xov Tooj Muab Kev Pab: 1-800-242-1060</a:t>
            </a:r>
          </a:p>
          <a:p>
            <a:pPr marL="457200" indent="-457200" rtl="0">
              <a:spcAft>
                <a:spcPts val="600"/>
              </a:spcAft>
              <a:buFont typeface="Arial" panose="020B0604020202020204" pitchFamily="34" charset="0"/>
              <a:buChar char="•"/>
              <a:defRPr/>
            </a:pPr>
            <a:r>
              <a:rPr lang="x-none" sz="3100" dirty="0">
                <a:cs typeface="Arial" panose="020B0604020202020204" pitchFamily="34" charset="0"/>
              </a:rPr>
              <a:t>Mus saib Wisconsin Department of Health Services tus vev xaib ntawm </a:t>
            </a:r>
            <a:br>
              <a:rPr lang="en-US" sz="3100" dirty="0">
                <a:cs typeface="Arial" panose="020B0604020202020204" pitchFamily="34" charset="0"/>
              </a:rPr>
            </a:br>
            <a:r>
              <a:rPr lang="x-none" sz="3100" dirty="0">
                <a:cs typeface="Arial" panose="020B0604020202020204" pitchFamily="34" charset="0"/>
                <a:hlinkClick r:id="rId4"/>
              </a:rPr>
              <a:t>dhs.wi.gov/medicare-help</a:t>
            </a:r>
            <a:r>
              <a:rPr lang="x-none" sz="3100" dirty="0">
                <a:cs typeface="Arial" panose="020B0604020202020204" pitchFamily="34" charset="0"/>
              </a:rPr>
              <a:t>. </a:t>
            </a:r>
            <a:endParaRPr lang="en-US" sz="3100" dirty="0">
              <a:cs typeface="Arial" panose="020B0604020202020204" pitchFamily="34" charset="0"/>
            </a:endParaRPr>
          </a:p>
        </p:txBody>
      </p:sp>
    </p:spTree>
    <p:extLst>
      <p:ext uri="{BB962C8B-B14F-4D97-AF65-F5344CB8AC3E}">
        <p14:creationId xmlns:p14="http://schemas.microsoft.com/office/powerpoint/2010/main" val="98382148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1.0&quot;&gt;&lt;object type=&quot;1&quot; unique_id=&quot;10001&quot;&gt;&lt;object type=&quot;2&quot; unique_id=&quot;10002&quot;&gt;&lt;object type=&quot;3&quot; unique_id=&quot;10003&quot;&gt;&lt;property id=&quot;20148&quot; value=&quot;5&quot;/&gt;&lt;property id=&quot;20300&quot; value=&quot;Slide 1 - &amp;quot;Welcome to Medicare&amp;quot;&quot;/&gt;&lt;property id=&quot;20307&quot; value=&quot;256&quot;/&gt;&lt;/object&gt;&lt;object type=&quot;3&quot; unique_id=&quot;10009&quot;&gt;&lt;property id=&quot;20148&quot; value=&quot;5&quot;/&gt;&lt;property id=&quot;20300&quot; value=&quot;Slide 15&quot;/&gt;&lt;property id=&quot;20307&quot; value=&quot;267&quot;/&gt;&lt;/object&gt;&lt;object type=&quot;3&quot; unique_id=&quot;10010&quot;&gt;&lt;property id=&quot;20148&quot; value=&quot;5&quot;/&gt;&lt;property id=&quot;20300&quot; value=&quot;Slide 14&quot;/&gt;&lt;property id=&quot;20307&quot; value=&quot;269&quot;/&gt;&lt;/object&gt;&lt;object type=&quot;3&quot; unique_id=&quot;10012&quot;&gt;&lt;property id=&quot;20148&quot; value=&quot;5&quot;/&gt;&lt;property id=&quot;20300&quot; value=&quot;Slide 21&quot;/&gt;&lt;property id=&quot;20307&quot; value=&quot;272&quot;/&gt;&lt;/object&gt;&lt;object type=&quot;3&quot; unique_id=&quot;10013&quot;&gt;&lt;property id=&quot;20148&quot; value=&quot;5&quot;/&gt;&lt;property id=&quot;20300&quot; value=&quot;Slide 23&quot;/&gt;&lt;property id=&quot;20307&quot; value=&quot;273&quot;/&gt;&lt;/object&gt;&lt;object type=&quot;3&quot; unique_id=&quot;10016&quot;&gt;&lt;property id=&quot;20148&quot; value=&quot;5&quot;/&gt;&lt;property id=&quot;20300&quot; value=&quot;Slide 26&quot;/&gt;&lt;property id=&quot;20307&quot; value=&quot;283&quot;/&gt;&lt;/object&gt;&lt;object type=&quot;3&quot; unique_id=&quot;10017&quot;&gt;&lt;property id=&quot;20148&quot; value=&quot;5&quot;/&gt;&lt;property id=&quot;20300&quot; value=&quot;Slide 27&quot;/&gt;&lt;property id=&quot;20307&quot; value=&quot;285&quot;/&gt;&lt;/object&gt;&lt;object type=&quot;3&quot; unique_id=&quot;10018&quot;&gt;&lt;property id=&quot;20148&quot; value=&quot;5&quot;/&gt;&lt;property id=&quot;20300&quot; value=&quot;Slide 28&quot;/&gt;&lt;property id=&quot;20307&quot; value=&quot;286&quot;/&gt;&lt;/object&gt;&lt;object type=&quot;3&quot; unique_id=&quot;10021&quot;&gt;&lt;property id=&quot;20148&quot; value=&quot;5&quot;/&gt;&lt;property id=&quot;20300&quot; value=&quot;Slide 36&quot;/&gt;&lt;property id=&quot;20307&quot; value=&quot;287&quot;/&gt;&lt;/object&gt;&lt;object type=&quot;3&quot; unique_id=&quot;10022&quot;&gt;&lt;property id=&quot;20148&quot; value=&quot;5&quot;/&gt;&lt;property id=&quot;20300&quot; value=&quot;Slide 37&quot;/&gt;&lt;property id=&quot;20307&quot; value=&quot;277&quot;/&gt;&lt;/object&gt;&lt;object type=&quot;3&quot; unique_id=&quot;10023&quot;&gt;&lt;property id=&quot;20148&quot; value=&quot;5&quot;/&gt;&lt;property id=&quot;20300&quot; value=&quot;Slide 39&quot;/&gt;&lt;property id=&quot;20307&quot; value=&quot;288&quot;/&gt;&lt;/object&gt;&lt;object type=&quot;3&quot; unique_id=&quot;10024&quot;&gt;&lt;property id=&quot;20148&quot; value=&quot;5&quot;/&gt;&lt;property id=&quot;20300&quot; value=&quot;Slide 40&quot;/&gt;&lt;property id=&quot;20307&quot; value=&quot;289&quot;/&gt;&lt;/object&gt;&lt;object type=&quot;3&quot; unique_id=&quot;10026&quot;&gt;&lt;property id=&quot;20148&quot; value=&quot;5&quot;/&gt;&lt;property id=&quot;20300&quot; value=&quot;Slide 42&quot;/&gt;&lt;property id=&quot;20307&quot; value=&quot;291&quot;/&gt;&lt;/object&gt;&lt;object type=&quot;3&quot; unique_id=&quot;10027&quot;&gt;&lt;property id=&quot;20148&quot; value=&quot;5&quot;/&gt;&lt;property id=&quot;20300&quot; value=&quot;Slide 43&quot;/&gt;&lt;property id=&quot;20307&quot; value=&quot;294&quot;/&gt;&lt;/object&gt;&lt;object type=&quot;3&quot; unique_id=&quot;10028&quot;&gt;&lt;property id=&quot;20148&quot; value=&quot;5&quot;/&gt;&lt;property id=&quot;20300&quot; value=&quot;Slide 44&quot;/&gt;&lt;property id=&quot;20307&quot; value=&quot;276&quot;/&gt;&lt;/object&gt;&lt;object type=&quot;3&quot; unique_id=&quot;10029&quot;&gt;&lt;property id=&quot;20148&quot; value=&quot;5&quot;/&gt;&lt;property id=&quot;20300&quot; value=&quot;Slide 45&quot;/&gt;&lt;property id=&quot;20307&quot; value=&quot;292&quot;/&gt;&lt;/object&gt;&lt;object type=&quot;3&quot; unique_id=&quot;10030&quot;&gt;&lt;property id=&quot;20148&quot; value=&quot;5&quot;/&gt;&lt;property id=&quot;20300&quot; value=&quot;Slide 46&quot;/&gt;&lt;property id=&quot;20307&quot; value=&quot;293&quot;/&gt;&lt;/object&gt;&lt;object type=&quot;3&quot; unique_id=&quot;10034&quot;&gt;&lt;property id=&quot;20148&quot; value=&quot;5&quot;/&gt;&lt;property id=&quot;20300&quot; value=&quot;Slide 70&quot;/&gt;&lt;property id=&quot;20307&quot; value=&quot;297&quot;/&gt;&lt;/object&gt;&lt;object type=&quot;3&quot; unique_id=&quot;10035&quot;&gt;&lt;property id=&quot;20148&quot; value=&quot;5&quot;/&gt;&lt;property id=&quot;20300&quot; value=&quot;Slide 71&quot;/&gt;&lt;property id=&quot;20307&quot; value=&quot;298&quot;/&gt;&lt;/object&gt;&lt;object type=&quot;3&quot; unique_id=&quot;10038&quot;&gt;&lt;property id=&quot;20148&quot; value=&quot;5&quot;/&gt;&lt;property id=&quot;20300&quot; value=&quot;Slide 55&quot;/&gt;&lt;property id=&quot;20307&quot; value=&quot;302&quot;/&gt;&lt;/object&gt;&lt;object type=&quot;3&quot; unique_id=&quot;10039&quot;&gt;&lt;property id=&quot;20148&quot; value=&quot;5&quot;/&gt;&lt;property id=&quot;20300&quot; value=&quot;Slide 57&quot;/&gt;&lt;property id=&quot;20307&quot; value=&quot;303&quot;/&gt;&lt;/object&gt;&lt;object type=&quot;3&quot; unique_id=&quot;10042&quot;&gt;&lt;property id=&quot;20148&quot; value=&quot;5&quot;/&gt;&lt;property id=&quot;20300&quot; value=&quot;Slide 58&quot;/&gt;&lt;property id=&quot;20307&quot; value=&quot;309&quot;/&gt;&lt;/object&gt;&lt;object type=&quot;3&quot; unique_id=&quot;10043&quot;&gt;&lt;property id=&quot;20148&quot; value=&quot;5&quot;/&gt;&lt;property id=&quot;20300&quot; value=&quot;Slide 72&quot;/&gt;&lt;property id=&quot;20307&quot; value=&quot;307&quot;/&gt;&lt;/object&gt;&lt;object type=&quot;3&quot; unique_id=&quot;10044&quot;&gt;&lt;property id=&quot;20148&quot; value=&quot;5&quot;/&gt;&lt;property id=&quot;20300&quot; value=&quot;Slide 81&quot;/&gt;&lt;property id=&quot;20307&quot; value=&quot;279&quot;/&gt;&lt;/object&gt;&lt;object type=&quot;3&quot; unique_id=&quot;10046&quot;&gt;&lt;property id=&quot;20148&quot; value=&quot;5&quot;/&gt;&lt;property id=&quot;20300&quot; value=&quot;Slide 84&quot;/&gt;&lt;property id=&quot;20307&quot; value=&quot;281&quot;/&gt;&lt;/object&gt;&lt;object type=&quot;3&quot; unique_id=&quot;10047&quot;&gt;&lt;property id=&quot;20148&quot; value=&quot;5&quot;/&gt;&lt;property id=&quot;20300&quot; value=&quot;Slide 85&quot;/&gt;&lt;property id=&quot;20307&quot; value=&quot;308&quot;/&gt;&lt;/object&gt;&lt;object type=&quot;3&quot; unique_id=&quot;10339&quot;&gt;&lt;property id=&quot;20148&quot; value=&quot;5&quot;/&gt;&lt;property id=&quot;20300&quot; value=&quot;Slide 7&quot;/&gt;&lt;property id=&quot;20307&quot; value=&quot;312&quot;/&gt;&lt;/object&gt;&lt;object type=&quot;3&quot; unique_id=&quot;10340&quot;&gt;&lt;property id=&quot;20148&quot; value=&quot;5&quot;/&gt;&lt;property id=&quot;20300&quot; value=&quot;Slide 8 - &amp;quot;So, if you are working and turn 65:&amp;quot;&quot;/&gt;&lt;property id=&quot;20307&quot; value=&quot;314&quot;/&gt;&lt;/object&gt;&lt;object type=&quot;3&quot; unique_id=&quot;10341&quot;&gt;&lt;property id=&quot;20148&quot; value=&quot;5&quot;/&gt;&lt;property id=&quot;20300&quot; value=&quot;Slide 35&quot;/&gt;&lt;property id=&quot;20307&quot; value=&quot;313&quot;/&gt;&lt;/object&gt;&lt;object type=&quot;3&quot; unique_id=&quot;10343&quot;&gt;&lt;property id=&quot;20148&quot; value=&quot;5&quot;/&gt;&lt;property id=&quot;20300&quot; value=&quot;Slide 3&quot;/&gt;&lt;property id=&quot;20307&quot; value=&quot;336&quot;/&gt;&lt;/object&gt;&lt;object type=&quot;3&quot; unique_id=&quot;10344&quot;&gt;&lt;property id=&quot;20148&quot; value=&quot;5&quot;/&gt;&lt;property id=&quot;20300&quot; value=&quot;Slide 4&quot;/&gt;&lt;property id=&quot;20307&quot; value=&quot;356&quot;/&gt;&lt;/object&gt;&lt;object type=&quot;3&quot; unique_id=&quot;10345&quot;&gt;&lt;property id=&quot;20148&quot; value=&quot;5&quot;/&gt;&lt;property id=&quot;20300&quot; value=&quot;Slide 5&quot;/&gt;&lt;property id=&quot;20307&quot; value=&quot;337&quot;/&gt;&lt;/object&gt;&lt;object type=&quot;3&quot; unique_id=&quot;10346&quot;&gt;&lt;property id=&quot;20148&quot; value=&quot;5&quot;/&gt;&lt;property id=&quot;20300&quot; value=&quot;Slide 6&quot;/&gt;&lt;property id=&quot;20307&quot; value=&quot;338&quot;/&gt;&lt;/object&gt;&lt;object type=&quot;3&quot; unique_id=&quot;10347&quot;&gt;&lt;property id=&quot;20148&quot; value=&quot;5&quot;/&gt;&lt;property id=&quot;20300&quot; value=&quot;Slide 9 - &amp;quot;Medicare Card &amp;quot;&quot;/&gt;&lt;property id=&quot;20307&quot; value=&quot;354&quot;/&gt;&lt;/object&gt;&lt;object type=&quot;3&quot; unique_id=&quot;10348&quot;&gt;&lt;property id=&quot;20148&quot; value=&quot;5&quot;/&gt;&lt;property id=&quot;20300&quot; value=&quot;Slide 10&quot;/&gt;&lt;property id=&quot;20307&quot; value=&quot;380&quot;/&gt;&lt;/object&gt;&lt;object type=&quot;3&quot; unique_id=&quot;10351&quot;&gt;&lt;property id=&quot;20148&quot; value=&quot;5&quot;/&gt;&lt;property id=&quot;20300&quot; value=&quot;Slide 16&quot;/&gt;&lt;property id=&quot;20307&quot; value=&quot;328&quot;/&gt;&lt;/object&gt;&lt;object type=&quot;3&quot; unique_id=&quot;10352&quot;&gt;&lt;property id=&quot;20148&quot; value=&quot;5&quot;/&gt;&lt;property id=&quot;20300&quot; value=&quot;Slide 17&quot;/&gt;&lt;property id=&quot;20307&quot; value=&quot;319&quot;/&gt;&lt;/object&gt;&lt;object type=&quot;3&quot; unique_id=&quot;10353&quot;&gt;&lt;property id=&quot;20148&quot; value=&quot;5&quot;/&gt;&lt;property id=&quot;20300&quot; value=&quot;Slide 18&quot;/&gt;&lt;property id=&quot;20307&quot; value=&quot;339&quot;/&gt;&lt;/object&gt;&lt;object type=&quot;3&quot; unique_id=&quot;10354&quot;&gt;&lt;property id=&quot;20148&quot; value=&quot;5&quot;/&gt;&lt;property id=&quot;20300&quot; value=&quot;Slide 19&quot;/&gt;&lt;property id=&quot;20307&quot; value=&quot;340&quot;/&gt;&lt;/object&gt;&lt;object type=&quot;3&quot; unique_id=&quot;10355&quot;&gt;&lt;property id=&quot;20148&quot; value=&quot;5&quot;/&gt;&lt;property id=&quot;20300&quot; value=&quot;Slide 20&quot;/&gt;&lt;property id=&quot;20307&quot; value=&quot;341&quot;/&gt;&lt;/object&gt;&lt;object type=&quot;3&quot; unique_id=&quot;10356&quot;&gt;&lt;property id=&quot;20148&quot; value=&quot;5&quot;/&gt;&lt;property id=&quot;20300&quot; value=&quot;Slide 22&quot;/&gt;&lt;property id=&quot;20307&quot; value=&quot;329&quot;/&gt;&lt;/object&gt;&lt;object type=&quot;3&quot; unique_id=&quot;10357&quot;&gt;&lt;property id=&quot;20148&quot; value=&quot;5&quot;/&gt;&lt;property id=&quot;20300&quot; value=&quot;Slide 24&quot;/&gt;&lt;property id=&quot;20307&quot; value=&quot;342&quot;/&gt;&lt;/object&gt;&lt;object type=&quot;3&quot; unique_id=&quot;10358&quot;&gt;&lt;property id=&quot;20148&quot; value=&quot;5&quot;/&gt;&lt;property id=&quot;20300&quot; value=&quot;Slide 25&quot;/&gt;&lt;property id=&quot;20307&quot; value=&quot;343&quot;/&gt;&lt;/object&gt;&lt;object type=&quot;3&quot; unique_id=&quot;10362&quot;&gt;&lt;property id=&quot;20148&quot; value=&quot;5&quot;/&gt;&lt;property id=&quot;20300&quot; value=&quot;Slide 33&quot;/&gt;&lt;property id=&quot;20307&quot; value=&quot;357&quot;/&gt;&lt;/object&gt;&lt;object type=&quot;3&quot; unique_id=&quot;10363&quot;&gt;&lt;property id=&quot;20148&quot; value=&quot;5&quot;/&gt;&lt;property id=&quot;20300&quot; value=&quot;Slide 34&quot;/&gt;&lt;property id=&quot;20307&quot; value=&quot;365&quot;/&gt;&lt;/object&gt;&lt;object type=&quot;3&quot; unique_id=&quot;10364&quot;&gt;&lt;property id=&quot;20148&quot; value=&quot;5&quot;/&gt;&lt;property id=&quot;20300&quot; value=&quot;Slide 38&quot;/&gt;&lt;property id=&quot;20307&quot; value=&quot;326&quot;/&gt;&lt;/object&gt;&lt;object type=&quot;3&quot; unique_id=&quot;10365&quot;&gt;&lt;property id=&quot;20148&quot; value=&quot;5&quot;/&gt;&lt;property id=&quot;20300&quot; value=&quot;Slide 41&quot;/&gt;&lt;property id=&quot;20307&quot; value=&quot;345&quot;/&gt;&lt;/object&gt;&lt;object type=&quot;3&quot; unique_id=&quot;10369&quot;&gt;&lt;property id=&quot;20148&quot; value=&quot;5&quot;/&gt;&lt;property id=&quot;20300&quot; value=&quot;Slide 51&quot;/&gt;&lt;property id=&quot;20307&quot; value=&quot;358&quot;/&gt;&lt;/object&gt;&lt;object type=&quot;3&quot; unique_id=&quot;10370&quot;&gt;&lt;property id=&quot;20148&quot; value=&quot;5&quot;/&gt;&lt;property id=&quot;20300&quot; value=&quot;Slide 52&quot;/&gt;&lt;property id=&quot;20307&quot; value=&quot;349&quot;/&gt;&lt;/object&gt;&lt;object type=&quot;3&quot; unique_id=&quot;10371&quot;&gt;&lt;property id=&quot;20148&quot; value=&quot;5&quot;/&gt;&lt;property id=&quot;20300&quot; value=&quot;Slide 53&quot;/&gt;&lt;property id=&quot;20307&quot; value=&quot;332&quot;/&gt;&lt;/object&gt;&lt;object type=&quot;3&quot; unique_id=&quot;10372&quot;&gt;&lt;property id=&quot;20148&quot; value=&quot;5&quot;/&gt;&lt;property id=&quot;20300&quot; value=&quot;Slide 54&quot;/&gt;&lt;property id=&quot;20307&quot; value=&quot;386&quot;/&gt;&lt;/object&gt;&lt;object type=&quot;3&quot; unique_id=&quot;10373&quot;&gt;&lt;property id=&quot;20148&quot; value=&quot;5&quot;/&gt;&lt;property id=&quot;20300&quot; value=&quot;Slide 56&quot;/&gt;&lt;property id=&quot;20307&quot; value=&quot;350&quot;/&gt;&lt;/object&gt;&lt;object type=&quot;3&quot; unique_id=&quot;10377&quot;&gt;&lt;property id=&quot;20148&quot; value=&quot;5&quot;/&gt;&lt;property id=&quot;20300&quot; value=&quot;Slide 63&quot;/&gt;&lt;property id=&quot;20307&quot; value=&quot;359&quot;/&gt;&lt;/object&gt;&lt;object type=&quot;3&quot; unique_id=&quot;10378&quot;&gt;&lt;property id=&quot;20148&quot; value=&quot;5&quot;/&gt;&lt;property id=&quot;20300&quot; value=&quot;Slide 64&quot;/&gt;&lt;property id=&quot;20307&quot; value=&quot;355&quot;/&gt;&lt;/object&gt;&lt;object type=&quot;3&quot; unique_id=&quot;10379&quot;&gt;&lt;property id=&quot;20148&quot; value=&quot;5&quot;/&gt;&lt;property id=&quot;20300&quot; value=&quot;Slide 65&quot;/&gt;&lt;property id=&quot;20307&quot; value=&quot;327&quot;/&gt;&lt;/object&gt;&lt;object type=&quot;3&quot; unique_id=&quot;10380&quot;&gt;&lt;property id=&quot;20148&quot; value=&quot;5&quot;/&gt;&lt;property id=&quot;20300&quot; value=&quot;Slide 66&quot;/&gt;&lt;property id=&quot;20307&quot; value=&quot;346&quot;/&gt;&lt;/object&gt;&lt;object type=&quot;3&quot; unique_id=&quot;10381&quot;&gt;&lt;property id=&quot;20148&quot; value=&quot;5&quot;/&gt;&lt;property id=&quot;20300&quot; value=&quot;Slide 67&quot;/&gt;&lt;property id=&quot;20307&quot; value=&quot;347&quot;/&gt;&lt;/object&gt;&lt;object type=&quot;3&quot; unique_id=&quot;10382&quot;&gt;&lt;property id=&quot;20148&quot; value=&quot;5&quot;/&gt;&lt;property id=&quot;20300&quot; value=&quot;Slide 68&quot;/&gt;&lt;property id=&quot;20307&quot; value=&quot;323&quot;/&gt;&lt;/object&gt;&lt;object type=&quot;3&quot; unique_id=&quot;10383&quot;&gt;&lt;property id=&quot;20148&quot; value=&quot;5&quot;/&gt;&lt;property id=&quot;20300&quot; value=&quot;Slide 69&quot;/&gt;&lt;property id=&quot;20307&quot; value=&quot;348&quot;/&gt;&lt;/object&gt;&lt;object type=&quot;3&quot; unique_id=&quot;10384&quot;&gt;&lt;property id=&quot;20148&quot; value=&quot;5&quot;/&gt;&lt;property id=&quot;20300&quot; value=&quot;Slide 73&quot;/&gt;&lt;property id=&quot;20307&quot; value=&quot;351&quot;/&gt;&lt;/object&gt;&lt;object type=&quot;3&quot; unique_id=&quot;10385&quot;&gt;&lt;property id=&quot;20148&quot; value=&quot;5&quot;/&gt;&lt;property id=&quot;20300&quot; value=&quot;Slide 74&quot;/&gt;&lt;property id=&quot;20307&quot; value=&quot;360&quot;/&gt;&lt;/object&gt;&lt;object type=&quot;3&quot; unique_id=&quot;10386&quot;&gt;&lt;property id=&quot;20148&quot; value=&quot;5&quot;/&gt;&lt;property id=&quot;20300&quot; value=&quot;Slide 75&quot;/&gt;&lt;property id=&quot;20307&quot; value=&quot;352&quot;/&gt;&lt;/object&gt;&lt;object type=&quot;3&quot; unique_id=&quot;10390&quot;&gt;&lt;property id=&quot;20148&quot; value=&quot;5&quot;/&gt;&lt;property id=&quot;20300&quot; value=&quot;Slide 80&quot;/&gt;&lt;property id=&quot;20307&quot; value=&quot;361&quot;/&gt;&lt;/object&gt;&lt;object type=&quot;3&quot; unique_id=&quot;10391&quot;&gt;&lt;property id=&quot;20148&quot; value=&quot;5&quot;/&gt;&lt;property id=&quot;20300&quot; value=&quot;Slide 82&quot;/&gt;&lt;property id=&quot;20307&quot; value=&quot;363&quot;/&gt;&lt;/object&gt;&lt;object type=&quot;3&quot; unique_id=&quot;10392&quot;&gt;&lt;property id=&quot;20148&quot; value=&quot;5&quot;/&gt;&lt;property id=&quot;20300&quot; value=&quot;Slide 83&quot;/&gt;&lt;property id=&quot;20307&quot; value=&quot;353&quot;/&gt;&lt;/object&gt;&lt;object type=&quot;3&quot; unique_id=&quot;10393&quot;&gt;&lt;property id=&quot;20148&quot; value=&quot;5&quot;/&gt;&lt;property id=&quot;20300&quot; value=&quot;Slide 86&quot;/&gt;&lt;property id=&quot;20307&quot; value=&quot;335&quot;/&gt;&lt;/object&gt;&lt;object type=&quot;3&quot; unique_id=&quot;10394&quot;&gt;&lt;property id=&quot;20148&quot; value=&quot;5&quot;/&gt;&lt;property id=&quot;20300&quot; value=&quot;Slide 87&quot;/&gt;&lt;property id=&quot;20307&quot; value=&quot;364&quot;/&gt;&lt;/object&gt;&lt;object type=&quot;3&quot; unique_id=&quot;10395&quot;&gt;&lt;property id=&quot;20148&quot; value=&quot;5&quot;/&gt;&lt;property id=&quot;20300&quot; value=&quot;Slide 88&quot;/&gt;&lt;property id=&quot;20307&quot; value=&quot;334&quot;/&gt;&lt;/object&gt;&lt;object type=&quot;3&quot; unique_id=&quot;10396&quot;&gt;&lt;property id=&quot;20148&quot; value=&quot;5&quot;/&gt;&lt;property id=&quot;20300&quot; value=&quot;Slide 89&quot;/&gt;&lt;property id=&quot;20307&quot; value=&quot;316&quot;/&gt;&lt;/object&gt;&lt;object type=&quot;3&quot; unique_id=&quot;11045&quot;&gt;&lt;property id=&quot;20148&quot; value=&quot;5&quot;/&gt;&lt;property id=&quot;20300&quot; value=&quot;Slide 2 - &amp;quot;Grant Funding Disclaimer&amp;quot;&quot;/&gt;&lt;property id=&quot;20307&quot; value=&quot;387&quot;/&gt;&lt;/object&gt;&lt;object type=&quot;3&quot; unique_id=&quot;13774&quot;&gt;&lt;property id=&quot;20148&quot; value=&quot;5&quot;/&gt;&lt;property id=&quot;20300&quot; value=&quot;Slide 11 - &amp;quot;Welcome to Medicare&amp;quot;&quot;/&gt;&lt;property id=&quot;20307&quot; value=&quot;393&quot;/&gt;&lt;/object&gt;&lt;object type=&quot;3&quot; unique_id=&quot;13775&quot;&gt;&lt;property id=&quot;20148&quot; value=&quot;5&quot;/&gt;&lt;property id=&quot;20300&quot; value=&quot;Slide 12 - &amp;quot;Grant Funding Disclaimer&amp;quot;&quot;/&gt;&lt;property id=&quot;20307&quot; value=&quot;394&quot;/&gt;&lt;/object&gt;&lt;object type=&quot;3&quot; unique_id=&quot;13776&quot;&gt;&lt;property id=&quot;20148&quot; value=&quot;5&quot;/&gt;&lt;property id=&quot;20300&quot; value=&quot;Slide 13&quot;/&gt;&lt;property id=&quot;20307&quot; value=&quot;403&quot;/&gt;&lt;/object&gt;&lt;object type=&quot;3&quot; unique_id=&quot;13777&quot;&gt;&lt;property id=&quot;20148&quot; value=&quot;5&quot;/&gt;&lt;property id=&quot;20300&quot; value=&quot;Slide 29&quot;/&gt;&lt;property id=&quot;20307&quot; value=&quot;408&quot;/&gt;&lt;/object&gt;&lt;object type=&quot;3&quot; unique_id=&quot;13778&quot;&gt;&lt;property id=&quot;20148&quot; value=&quot;5&quot;/&gt;&lt;property id=&quot;20300&quot; value=&quot;Slide 30 - &amp;quot;Welcome to Medicare&amp;quot;&quot;/&gt;&lt;property id=&quot;20307&quot; value=&quot;395&quot;/&gt;&lt;/object&gt;&lt;object type=&quot;3&quot; unique_id=&quot;13780&quot;&gt;&lt;property id=&quot;20148&quot; value=&quot;5&quot;/&gt;&lt;property id=&quot;20300&quot; value=&quot;Slide 32&quot;/&gt;&lt;property id=&quot;20307&quot; value=&quot;404&quot;/&gt;&lt;/object&gt;&lt;object type=&quot;3&quot; unique_id=&quot;13781&quot;&gt;&lt;property id=&quot;20148&quot; value=&quot;5&quot;/&gt;&lt;property id=&quot;20300&quot; value=&quot;Slide 47&quot;/&gt;&lt;property id=&quot;20307&quot; value=&quot;409&quot;/&gt;&lt;/object&gt;&lt;object type=&quot;3&quot; unique_id=&quot;13782&quot;&gt;&lt;property id=&quot;20148&quot; value=&quot;5&quot;/&gt;&lt;property id=&quot;20300&quot; value=&quot;Slide 48 - &amp;quot;Welcome to Medicare&amp;quot;&quot;/&gt;&lt;property id=&quot;20307&quot; value=&quot;397&quot;/&gt;&lt;/object&gt;&lt;object type=&quot;3&quot; unique_id=&quot;13783&quot;&gt;&lt;property id=&quot;20148&quot; value=&quot;5&quot;/&gt;&lt;property id=&quot;20300&quot; value=&quot;Slide 49 - &amp;quot;Grant Funding Disclaimer&amp;quot;&quot;/&gt;&lt;property id=&quot;20307&quot; value=&quot;398&quot;/&gt;&lt;/object&gt;&lt;object type=&quot;3&quot; unique_id=&quot;13784&quot;&gt;&lt;property id=&quot;20148&quot; value=&quot;5&quot;/&gt;&lt;property id=&quot;20300&quot; value=&quot;Slide 50&quot;/&gt;&lt;property id=&quot;20307&quot; value=&quot;405&quot;/&gt;&lt;/object&gt;&lt;object type=&quot;3&quot; unique_id=&quot;13785&quot;&gt;&lt;property id=&quot;20148&quot; value=&quot;5&quot;/&gt;&lt;property id=&quot;20300&quot; value=&quot;Slide 59&quot;/&gt;&lt;property id=&quot;20307&quot; value=&quot;410&quot;/&gt;&lt;/object&gt;&lt;object type=&quot;3&quot; unique_id=&quot;13786&quot;&gt;&lt;property id=&quot;20148&quot; value=&quot;5&quot;/&gt;&lt;property id=&quot;20300&quot; value=&quot;Slide 60 - &amp;quot;Welcome to Medicare&amp;quot;&quot;/&gt;&lt;property id=&quot;20307&quot; value=&quot;399&quot;/&gt;&lt;/object&gt;&lt;object type=&quot;3&quot; unique_id=&quot;13787&quot;&gt;&lt;property id=&quot;20148&quot; value=&quot;5&quot;/&gt;&lt;property id=&quot;20300&quot; value=&quot;Slide 61 - &amp;quot;Grant Funding Disclaimer&amp;quot;&quot;/&gt;&lt;property id=&quot;20307&quot; value=&quot;400&quot;/&gt;&lt;/object&gt;&lt;object type=&quot;3&quot; unique_id=&quot;13788&quot;&gt;&lt;property id=&quot;20148&quot; value=&quot;5&quot;/&gt;&lt;property id=&quot;20300&quot; value=&quot;Slide 62&quot;/&gt;&lt;property id=&quot;20307&quot; value=&quot;406&quot;/&gt;&lt;/object&gt;&lt;object type=&quot;3&quot; unique_id=&quot;13789&quot;&gt;&lt;property id=&quot;20148&quot; value=&quot;5&quot;/&gt;&lt;property id=&quot;20300&quot; value=&quot;Slide 76&quot;/&gt;&lt;property id=&quot;20307&quot; value=&quot;411&quot;/&gt;&lt;/object&gt;&lt;object type=&quot;3&quot; unique_id=&quot;13790&quot;&gt;&lt;property id=&quot;20148&quot; value=&quot;5&quot;/&gt;&lt;property id=&quot;20300&quot; value=&quot;Slide 77 - &amp;quot;Welcome to Medicare&amp;quot;&quot;/&gt;&lt;property id=&quot;20307&quot; value=&quot;401&quot;/&gt;&lt;/object&gt;&lt;object type=&quot;3&quot; unique_id=&quot;13791&quot;&gt;&lt;property id=&quot;20148&quot; value=&quot;5&quot;/&gt;&lt;property id=&quot;20300&quot; value=&quot;Slide 78 - &amp;quot;Grant Funding Disclaimer&amp;quot;&quot;/&gt;&lt;property id=&quot;20307&quot; value=&quot;402&quot;/&gt;&lt;/object&gt;&lt;object type=&quot;3&quot; unique_id=&quot;13792&quot;&gt;&lt;property id=&quot;20148&quot; value=&quot;5&quot;/&gt;&lt;property id=&quot;20300&quot; value=&quot;Slide 79&quot;/&gt;&lt;property id=&quot;20307&quot; value=&quot;407&quot;/&gt;&lt;/object&gt;&lt;object type=&quot;3&quot; unique_id=&quot;13793&quot;&gt;&lt;property id=&quot;20148&quot; value=&quot;5&quot;/&gt;&lt;property id=&quot;20300&quot; value=&quot;Slide 90&quot;/&gt;&lt;property id=&quot;20307&quot; value=&quot;412&quot;/&gt;&lt;/object&gt;&lt;object type=&quot;3&quot; unique_id=&quot;14071&quot;&gt;&lt;property id=&quot;20148&quot; value=&quot;5&quot;/&gt;&lt;property id=&quot;20300&quot; value=&quot;Slide 31 - &amp;quot;Grant Funding Disclaimer&amp;quot;&quot;/&gt;&lt;property id=&quot;20307&quot; value=&quot;413&quot;/&gt;&lt;/object&gt;&lt;/object&gt;&lt;object type=&quot;8&quot; unique_id=&quot;10096&quo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cmpf xmlns="9d573c1b-6dcb-451b-98f6-64a2510d602f"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F09E7E598CAAC489CBEF4F1FC574214" ma:contentTypeVersion="2" ma:contentTypeDescription="Create a new document." ma:contentTypeScope="" ma:versionID="65420f831daf4bdf85e4d7f027a0cdf9">
  <xsd:schema xmlns:xsd="http://www.w3.org/2001/XMLSchema" xmlns:xs="http://www.w3.org/2001/XMLSchema" xmlns:p="http://schemas.microsoft.com/office/2006/metadata/properties" xmlns:ns2="9d573c1b-6dcb-451b-98f6-64a2510d602f" xmlns:ns3="87bd0454-ed76-4925-b348-c7619820d7d7" targetNamespace="http://schemas.microsoft.com/office/2006/metadata/properties" ma:root="true" ma:fieldsID="a13c510496aa88c7299ab3b295965f91" ns2:_="" ns3:_="">
    <xsd:import namespace="9d573c1b-6dcb-451b-98f6-64a2510d602f"/>
    <xsd:import namespace="87bd0454-ed76-4925-b348-c7619820d7d7"/>
    <xsd:element name="properties">
      <xsd:complexType>
        <xsd:sequence>
          <xsd:element name="documentManagement">
            <xsd:complexType>
              <xsd:all>
                <xsd:element ref="ns2:cmpf"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d573c1b-6dcb-451b-98f6-64a2510d602f" elementFormDefault="qualified">
    <xsd:import namespace="http://schemas.microsoft.com/office/2006/documentManagement/types"/>
    <xsd:import namespace="http://schemas.microsoft.com/office/infopath/2007/PartnerControls"/>
    <xsd:element name="cmpf" ma:index="8" nillable="true" ma:displayName="Notes" ma:internalName="cmpf">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7bd0454-ed76-4925-b348-c7619820d7d7" elementFormDefault="qualified">
    <xsd:import namespace="http://schemas.microsoft.com/office/2006/documentManagement/types"/>
    <xsd:import namespace="http://schemas.microsoft.com/office/infopath/2007/PartnerControls"/>
    <xsd:element name="SharedWithUsers" ma:index="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4FBEF66-B8C7-4E88-8846-104D85D1C5F1}">
  <ds:schemaRefs>
    <ds:schemaRef ds:uri="http://schemas.microsoft.com/office/2006/documentManagement/types"/>
    <ds:schemaRef ds:uri="http://purl.org/dc/elements/1.1/"/>
    <ds:schemaRef ds:uri="http://schemas.openxmlformats.org/package/2006/metadata/core-properties"/>
    <ds:schemaRef ds:uri="http://schemas.microsoft.com/office/infopath/2007/PartnerControls"/>
    <ds:schemaRef ds:uri="87bd0454-ed76-4925-b348-c7619820d7d7"/>
    <ds:schemaRef ds:uri="http://purl.org/dc/terms/"/>
    <ds:schemaRef ds:uri="http://schemas.microsoft.com/office/2006/metadata/properties"/>
    <ds:schemaRef ds:uri="9d573c1b-6dcb-451b-98f6-64a2510d602f"/>
    <ds:schemaRef ds:uri="http://www.w3.org/XML/1998/namespace"/>
    <ds:schemaRef ds:uri="http://purl.org/dc/dcmitype/"/>
  </ds:schemaRefs>
</ds:datastoreItem>
</file>

<file path=customXml/itemProps2.xml><?xml version="1.0" encoding="utf-8"?>
<ds:datastoreItem xmlns:ds="http://schemas.openxmlformats.org/officeDocument/2006/customXml" ds:itemID="{79EC926F-9F3A-4868-A1B0-61DEF5C409B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d573c1b-6dcb-451b-98f6-64a2510d602f"/>
    <ds:schemaRef ds:uri="87bd0454-ed76-4925-b348-c7619820d7d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CAF1DF6-AA01-45BD-B183-A2264A8ADAF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12873</TotalTime>
  <Words>28966</Words>
  <Application>Microsoft Office PowerPoint</Application>
  <PresentationFormat>Widescreen</PresentationFormat>
  <Paragraphs>1469</Paragraphs>
  <Slides>90</Slides>
  <Notes>90</Notes>
  <HiddenSlides>1</HiddenSlides>
  <MMClips>1</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90</vt:i4>
      </vt:variant>
    </vt:vector>
  </HeadingPairs>
  <TitlesOfParts>
    <vt:vector size="99" baseType="lpstr">
      <vt:lpstr>Arial</vt:lpstr>
      <vt:lpstr>Calibri</vt:lpstr>
      <vt:lpstr>Calibri Light</vt:lpstr>
      <vt:lpstr>Segoe UI</vt:lpstr>
      <vt:lpstr>Times New Roman</vt:lpstr>
      <vt:lpstr>ui-sans-serif</vt:lpstr>
      <vt:lpstr>Wingdings</vt:lpstr>
      <vt:lpstr>Wingdings 2</vt:lpstr>
      <vt:lpstr>Office Theme</vt:lpstr>
      <vt:lpstr>Zoo Siab Txais Tos rau Medicare</vt:lpstr>
      <vt:lpstr>Lo Lus Zam Kev Thaj Tsob Rau Kev Muab Pob Nyiaj Pab</vt:lpstr>
      <vt:lpstr>PowerPoint Presentation</vt:lpstr>
      <vt:lpstr>PowerPoint Presentation</vt:lpstr>
      <vt:lpstr>PowerPoint Presentation</vt:lpstr>
      <vt:lpstr>PowerPoint Presentation</vt:lpstr>
      <vt:lpstr>PowerPoint Presentation</vt:lpstr>
      <vt:lpstr>Yog li, yog tias koj tseem tab tom ua hauj lwm thiab muaj hnub nyoog txwm 65 xyoos lawm:</vt:lpstr>
      <vt:lpstr>Daim Npav Medicare </vt:lpstr>
      <vt:lpstr>PowerPoint Presentation</vt:lpstr>
      <vt:lpstr>Zoo Siab Txais Tos rau Medicare</vt:lpstr>
      <vt:lpstr>Lo Lus Zam Kev Thaj Tsob Rau Kev Muab Pob Nyiaj Pab</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Zoo Siab Txais Tos rau Medicare</vt:lpstr>
      <vt:lpstr>Lo Lus Zam Kev Thaj Tsob Rau Kev Muab Pob Nyiaj Pab</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Zoo Siab Txais Tos rau Medicare</vt:lpstr>
      <vt:lpstr>Lo Lus Zam Kev Thaj Tsob Rau Kev Muab Pob Nyiaj Pab</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Zoo Siab Txais Tos rau Medicare</vt:lpstr>
      <vt:lpstr>Lo Lus Zam Kev Thaj Tsob Rau Kev Muab Pob Nyiaj Pab</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Zoo Siab Txais Tos rau Medicare</vt:lpstr>
      <vt:lpstr>Lo Lus Zam Kev Thaj Tsob Rau Kev Muab Pob Nyiaj Pab</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Medicare</dc:title>
  <dc:creator>Debbie Bisswurm</dc:creator>
  <cp:lastModifiedBy>Stephanie Haas</cp:lastModifiedBy>
  <cp:revision>546</cp:revision>
  <cp:lastPrinted>2020-02-10T21:12:06Z</cp:lastPrinted>
  <dcterms:created xsi:type="dcterms:W3CDTF">2018-03-22T15:27:16Z</dcterms:created>
  <dcterms:modified xsi:type="dcterms:W3CDTF">2025-08-05T19:37:03Z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0x0101005F09E7E598CAAC489CBEF4F1FC574214</vt:lpwstr>
  </property>
</Properties>
</file>