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95"/>
  </p:notesMasterIdLst>
  <p:handoutMasterIdLst>
    <p:handoutMasterId r:id="rId96"/>
  </p:handoutMasterIdLst>
  <p:sldIdLst>
    <p:sldId id="256" r:id="rId5"/>
    <p:sldId id="387" r:id="rId6"/>
    <p:sldId id="336" r:id="rId7"/>
    <p:sldId id="356" r:id="rId8"/>
    <p:sldId id="337" r:id="rId9"/>
    <p:sldId id="338" r:id="rId10"/>
    <p:sldId id="312" r:id="rId11"/>
    <p:sldId id="314" r:id="rId12"/>
    <p:sldId id="354" r:id="rId13"/>
    <p:sldId id="380" r:id="rId14"/>
    <p:sldId id="393" r:id="rId15"/>
    <p:sldId id="394" r:id="rId16"/>
    <p:sldId id="403" r:id="rId17"/>
    <p:sldId id="269" r:id="rId18"/>
    <p:sldId id="267" r:id="rId19"/>
    <p:sldId id="328" r:id="rId20"/>
    <p:sldId id="319" r:id="rId21"/>
    <p:sldId id="339" r:id="rId22"/>
    <p:sldId id="340" r:id="rId23"/>
    <p:sldId id="341" r:id="rId24"/>
    <p:sldId id="272" r:id="rId25"/>
    <p:sldId id="329" r:id="rId26"/>
    <p:sldId id="273" r:id="rId27"/>
    <p:sldId id="342" r:id="rId28"/>
    <p:sldId id="343" r:id="rId29"/>
    <p:sldId id="283" r:id="rId30"/>
    <p:sldId id="285" r:id="rId31"/>
    <p:sldId id="286" r:id="rId32"/>
    <p:sldId id="408" r:id="rId33"/>
    <p:sldId id="395" r:id="rId34"/>
    <p:sldId id="413" r:id="rId35"/>
    <p:sldId id="404" r:id="rId36"/>
    <p:sldId id="357" r:id="rId37"/>
    <p:sldId id="365" r:id="rId38"/>
    <p:sldId id="313" r:id="rId39"/>
    <p:sldId id="287" r:id="rId40"/>
    <p:sldId id="277" r:id="rId41"/>
    <p:sldId id="326" r:id="rId42"/>
    <p:sldId id="288" r:id="rId43"/>
    <p:sldId id="289" r:id="rId44"/>
    <p:sldId id="345" r:id="rId45"/>
    <p:sldId id="291" r:id="rId46"/>
    <p:sldId id="294" r:id="rId47"/>
    <p:sldId id="276" r:id="rId48"/>
    <p:sldId id="292" r:id="rId49"/>
    <p:sldId id="293" r:id="rId50"/>
    <p:sldId id="409" r:id="rId51"/>
    <p:sldId id="397" r:id="rId52"/>
    <p:sldId id="398" r:id="rId53"/>
    <p:sldId id="405" r:id="rId54"/>
    <p:sldId id="358" r:id="rId55"/>
    <p:sldId id="349" r:id="rId56"/>
    <p:sldId id="332" r:id="rId57"/>
    <p:sldId id="386" r:id="rId58"/>
    <p:sldId id="302" r:id="rId59"/>
    <p:sldId id="350" r:id="rId60"/>
    <p:sldId id="303" r:id="rId61"/>
    <p:sldId id="309" r:id="rId62"/>
    <p:sldId id="410" r:id="rId63"/>
    <p:sldId id="399" r:id="rId64"/>
    <p:sldId id="400" r:id="rId65"/>
    <p:sldId id="406" r:id="rId66"/>
    <p:sldId id="359" r:id="rId67"/>
    <p:sldId id="355" r:id="rId68"/>
    <p:sldId id="327" r:id="rId69"/>
    <p:sldId id="346" r:id="rId70"/>
    <p:sldId id="347" r:id="rId71"/>
    <p:sldId id="323" r:id="rId72"/>
    <p:sldId id="348" r:id="rId73"/>
    <p:sldId id="297" r:id="rId74"/>
    <p:sldId id="298" r:id="rId75"/>
    <p:sldId id="307" r:id="rId76"/>
    <p:sldId id="351" r:id="rId77"/>
    <p:sldId id="360" r:id="rId78"/>
    <p:sldId id="352" r:id="rId79"/>
    <p:sldId id="411" r:id="rId80"/>
    <p:sldId id="401" r:id="rId81"/>
    <p:sldId id="402" r:id="rId82"/>
    <p:sldId id="407" r:id="rId83"/>
    <p:sldId id="361" r:id="rId84"/>
    <p:sldId id="279" r:id="rId85"/>
    <p:sldId id="363" r:id="rId86"/>
    <p:sldId id="353" r:id="rId87"/>
    <p:sldId id="281" r:id="rId88"/>
    <p:sldId id="308" r:id="rId89"/>
    <p:sldId id="335" r:id="rId90"/>
    <p:sldId id="364" r:id="rId91"/>
    <p:sldId id="334" r:id="rId92"/>
    <p:sldId id="316" r:id="rId93"/>
    <p:sldId id="412" r:id="rId94"/>
  </p:sldIdLst>
  <p:sldSz cx="12192000" cy="6858000"/>
  <p:notesSz cx="7010400" cy="9296400"/>
  <p:custDataLst>
    <p:tags r:id="rId97"/>
  </p:custDataLst>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D9D0D8-0BAE-451E-A0BF-03185D413BC0}">
          <p14:sldIdLst/>
        </p14:section>
        <p14:section name="Part 1: Enrollment" id="{C2FF6EAA-3358-458F-9DBC-6FCDEAD931DA}">
          <p14:sldIdLst>
            <p14:sldId id="256"/>
            <p14:sldId id="387"/>
            <p14:sldId id="336"/>
            <p14:sldId id="356"/>
            <p14:sldId id="337"/>
            <p14:sldId id="338"/>
            <p14:sldId id="312"/>
            <p14:sldId id="314"/>
            <p14:sldId id="354"/>
            <p14:sldId id="380"/>
          </p14:sldIdLst>
        </p14:section>
        <p14:section name="Part 2: Basics" id="{B53792BD-43D0-4D18-82A7-59EFABA00DE8}">
          <p14:sldIdLst>
            <p14:sldId id="393"/>
            <p14:sldId id="394"/>
            <p14:sldId id="403"/>
            <p14:sldId id="269"/>
            <p14:sldId id="267"/>
            <p14:sldId id="328"/>
            <p14:sldId id="319"/>
            <p14:sldId id="339"/>
            <p14:sldId id="340"/>
            <p14:sldId id="341"/>
            <p14:sldId id="272"/>
            <p14:sldId id="329"/>
            <p14:sldId id="273"/>
            <p14:sldId id="342"/>
            <p14:sldId id="343"/>
            <p14:sldId id="283"/>
            <p14:sldId id="285"/>
            <p14:sldId id="286"/>
            <p14:sldId id="408"/>
          </p14:sldIdLst>
        </p14:section>
        <p14:section name="Part 3: Coverage Choices" id="{60C0575F-2A63-4E52-B1E1-0AA476F63C01}">
          <p14:sldIdLst>
            <p14:sldId id="395"/>
            <p14:sldId id="413"/>
            <p14:sldId id="404"/>
            <p14:sldId id="357"/>
            <p14:sldId id="365"/>
            <p14:sldId id="313"/>
            <p14:sldId id="287"/>
            <p14:sldId id="277"/>
            <p14:sldId id="326"/>
            <p14:sldId id="288"/>
            <p14:sldId id="289"/>
            <p14:sldId id="345"/>
            <p14:sldId id="291"/>
            <p14:sldId id="294"/>
            <p14:sldId id="276"/>
            <p14:sldId id="292"/>
            <p14:sldId id="293"/>
            <p14:sldId id="409"/>
          </p14:sldIdLst>
        </p14:section>
        <p14:section name="Part 4: Part C" id="{AEBDB121-84E5-494B-A7CB-40003B23AAFA}">
          <p14:sldIdLst>
            <p14:sldId id="397"/>
            <p14:sldId id="398"/>
            <p14:sldId id="405"/>
            <p14:sldId id="358"/>
            <p14:sldId id="349"/>
            <p14:sldId id="332"/>
            <p14:sldId id="386"/>
            <p14:sldId id="302"/>
            <p14:sldId id="350"/>
            <p14:sldId id="303"/>
            <p14:sldId id="309"/>
            <p14:sldId id="410"/>
          </p14:sldIdLst>
        </p14:section>
        <p14:section name="Part 5: Part D" id="{A709D914-B8B9-4B52-9A02-8E0849169E18}">
          <p14:sldIdLst>
            <p14:sldId id="399"/>
            <p14:sldId id="400"/>
            <p14:sldId id="406"/>
            <p14:sldId id="359"/>
            <p14:sldId id="355"/>
            <p14:sldId id="327"/>
            <p14:sldId id="346"/>
            <p14:sldId id="347"/>
            <p14:sldId id="323"/>
            <p14:sldId id="348"/>
            <p14:sldId id="297"/>
            <p14:sldId id="298"/>
            <p14:sldId id="307"/>
            <p14:sldId id="351"/>
            <p14:sldId id="360"/>
            <p14:sldId id="352"/>
            <p14:sldId id="411"/>
          </p14:sldIdLst>
        </p14:section>
        <p14:section name="Part 6: Assistance and Resources" id="{92004E23-89F7-4F4C-AA14-1122E718FAD5}">
          <p14:sldIdLst>
            <p14:sldId id="401"/>
            <p14:sldId id="402"/>
            <p14:sldId id="407"/>
            <p14:sldId id="361"/>
            <p14:sldId id="279"/>
            <p14:sldId id="363"/>
            <p14:sldId id="353"/>
            <p14:sldId id="281"/>
            <p14:sldId id="308"/>
            <p14:sldId id="335"/>
            <p14:sldId id="364"/>
            <p14:sldId id="334"/>
            <p14:sldId id="316"/>
            <p14:sldId id="41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chocinski, Michelle L - DHS" initials="GMLD" lastIdx="90" clrIdx="0"/>
  <p:cmAuthor id="2" name="Watson, Pamela Q - DHS (Spherion)" initials="WPQD("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17E"/>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60202" autoAdjust="0"/>
  </p:normalViewPr>
  <p:slideViewPr>
    <p:cSldViewPr snapToGrid="0" showGuides="1">
      <p:cViewPr varScale="1">
        <p:scale>
          <a:sx n="67" d="100"/>
          <a:sy n="67" d="100"/>
        </p:scale>
        <p:origin x="2160" y="6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colors1.xml><?xml version="1.0" encoding="utf-8"?>
<dgm:colorsDef xmlns:dgm="http://schemas.openxmlformats.org/drawingml/2006/diagram" xmlns:a="http://schemas.openxmlformats.org/drawingml/2006/main" uniqueId="urn:microsoft.com/office/officeart/2005/8/colors/accent2_1#3">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7090115-75E3-4316-8CB2-7159DD3F5CC6}" type="doc">
      <dgm:prSet loTypeId="urn:microsoft.com/office/officeart/2005/8/layout/vList5" loCatId="list" qsTypeId="urn:microsoft.com/office/officeart/2005/8/quickstyle/simple1#5" qsCatId="simple" csTypeId="urn:microsoft.com/office/officeart/2005/8/colors/accent2_1#3" csCatId="accent2" phldr="1"/>
      <dgm:spPr/>
      <dgm:t>
        <a:bodyPr rtlCol="0"/>
        <a:lstStyle/>
        <a:p>
          <a:pPr rtl="0"/>
          <a:endParaRPr lang="en-US"/>
        </a:p>
      </dgm:t>
    </dgm:pt>
    <dgm:pt modelId="{3C05936E-06EC-4064-8E0F-EA9041E40789}">
      <dgm:prSet custT="1"/>
      <dgm:spPr>
        <a:solidFill>
          <a:schemeClr val="accent2">
            <a:lumMod val="20000"/>
            <a:lumOff val="80000"/>
          </a:schemeClr>
        </a:solidFill>
      </dgm:spPr>
      <dgm:t>
        <a:bodyPr rtlCol="0"/>
        <a:lstStyle/>
        <a:p>
          <a:pPr rtl="0"/>
          <a:r>
            <a:rPr lang="en-US" sz="2800" b="1"/>
            <a:t>首次投保时间</a:t>
          </a:r>
          <a:endParaRPr lang="en-US" sz="2800" dirty="0"/>
        </a:p>
      </dgm:t>
    </dgm:pt>
    <dgm:pt modelId="{DBB88DB4-8A9E-42B0-A208-D26C6D1E1083}" type="parTrans" cxnId="{CE542691-28CA-49F4-ADFC-C575F923DD5C}">
      <dgm:prSet/>
      <dgm:spPr/>
      <dgm:t>
        <a:bodyPr rtlCol="0"/>
        <a:lstStyle/>
        <a:p>
          <a:pPr rtl="0"/>
          <a:endParaRPr lang="en-US"/>
        </a:p>
      </dgm:t>
    </dgm:pt>
    <dgm:pt modelId="{4FF5B65F-9EBF-491D-B3BE-4F52238B9E80}" type="sibTrans" cxnId="{CE542691-28CA-49F4-ADFC-C575F923DD5C}">
      <dgm:prSet/>
      <dgm:spPr/>
      <dgm:t>
        <a:bodyPr rtlCol="0"/>
        <a:lstStyle/>
        <a:p>
          <a:pPr rtl="0"/>
          <a:endParaRPr lang="en-US"/>
        </a:p>
      </dgm:t>
    </dgm:pt>
    <dgm:pt modelId="{1512A580-4D6A-47ED-AFD5-16B20458AB30}">
      <dgm:prSet custT="1"/>
      <dgm:spPr/>
      <dgm:t>
        <a:bodyPr rtlCol="0"/>
        <a:lstStyle/>
        <a:p>
          <a:pPr marL="236855" indent="0" rtl="0">
            <a:buNone/>
          </a:pPr>
          <a:r>
            <a:rPr lang="en-US" sz="2400"/>
            <a:t>医疗保险开始之前的3个月、当月和之后的3个月</a:t>
          </a:r>
        </a:p>
      </dgm:t>
    </dgm:pt>
    <dgm:pt modelId="{01E556D0-F784-4C15-87D2-0ED4C60FA288}" type="parTrans" cxnId="{CD7D8697-A5B3-4FCA-8849-AAF874761C73}">
      <dgm:prSet/>
      <dgm:spPr/>
      <dgm:t>
        <a:bodyPr rtlCol="0"/>
        <a:lstStyle/>
        <a:p>
          <a:pPr rtl="0"/>
          <a:endParaRPr lang="en-US"/>
        </a:p>
      </dgm:t>
    </dgm:pt>
    <dgm:pt modelId="{97146155-0938-4A1D-93EE-AB88829851E0}" type="sibTrans" cxnId="{CD7D8697-A5B3-4FCA-8849-AAF874761C73}">
      <dgm:prSet/>
      <dgm:spPr/>
      <dgm:t>
        <a:bodyPr rtlCol="0"/>
        <a:lstStyle/>
        <a:p>
          <a:pPr rtl="0"/>
          <a:endParaRPr lang="en-US"/>
        </a:p>
      </dgm:t>
    </dgm:pt>
    <dgm:pt modelId="{B64E8331-8BF5-44BA-BC5B-89D68314CEE5}">
      <dgm:prSet custT="1"/>
      <dgm:spPr>
        <a:solidFill>
          <a:schemeClr val="accent2">
            <a:lumMod val="20000"/>
            <a:lumOff val="80000"/>
          </a:schemeClr>
        </a:solidFill>
      </dgm:spPr>
      <dgm:t>
        <a:bodyPr rtlCol="0"/>
        <a:lstStyle/>
        <a:p>
          <a:pPr rtl="0"/>
          <a:r>
            <a:rPr lang="en-US" sz="2800" b="1"/>
            <a:t>年度开放投保时间</a:t>
          </a:r>
          <a:endParaRPr lang="en-US" sz="2800" dirty="0"/>
        </a:p>
      </dgm:t>
    </dgm:pt>
    <dgm:pt modelId="{5F59A81F-31ED-460A-9874-7381A9F8225F}" type="parTrans" cxnId="{B50EC2B8-AF90-414E-A7D6-D35E70975527}">
      <dgm:prSet/>
      <dgm:spPr/>
      <dgm:t>
        <a:bodyPr rtlCol="0"/>
        <a:lstStyle/>
        <a:p>
          <a:pPr rtl="0"/>
          <a:endParaRPr lang="en-US"/>
        </a:p>
      </dgm:t>
    </dgm:pt>
    <dgm:pt modelId="{7E349C4F-C98B-49CF-99A6-74A69DF39923}" type="sibTrans" cxnId="{B50EC2B8-AF90-414E-A7D6-D35E70975527}">
      <dgm:prSet/>
      <dgm:spPr/>
      <dgm:t>
        <a:bodyPr rtlCol="0"/>
        <a:lstStyle/>
        <a:p>
          <a:pPr rtl="0"/>
          <a:endParaRPr lang="en-US"/>
        </a:p>
      </dgm:t>
    </dgm:pt>
    <dgm:pt modelId="{CFEA18F7-3BB0-4702-9E87-AE0380821B94}">
      <dgm:prSet custT="1"/>
      <dgm:spPr/>
      <dgm:t>
        <a:bodyPr rtlCol="0"/>
        <a:lstStyle/>
        <a:p>
          <a:pPr marL="176530" indent="0" rtl="0">
            <a:buNone/>
          </a:pPr>
          <a:r>
            <a:rPr lang="en-US" sz="2400" b="1" kern="1200"/>
            <a:t>每年10月15日至12月7日 </a:t>
          </a:r>
          <a:br>
            <a:rPr lang="en-US" sz="2400" b="1" kern="1200" dirty="0"/>
          </a:br>
          <a:r>
            <a:rPr lang="en-US" sz="2400" b="0" kern="1200"/>
            <a:t>更改您的保险。变更于</a:t>
          </a:r>
          <a:r>
            <a:rPr lang="en-US" sz="2400" kern="1200"/>
            <a:t>次年1月1日</a:t>
          </a:r>
          <a:r>
            <a:rPr lang="en-US" sz="2400" b="0" kern="1200"/>
            <a:t>起开始生效</a:t>
          </a:r>
        </a:p>
      </dgm:t>
    </dgm:pt>
    <dgm:pt modelId="{F900965F-64DE-4D28-8BD7-B7EF7209EBA7}" type="parTrans" cxnId="{E689357E-84A3-4AD2-8E8E-3AB495B015C5}">
      <dgm:prSet/>
      <dgm:spPr/>
      <dgm:t>
        <a:bodyPr rtlCol="0"/>
        <a:lstStyle/>
        <a:p>
          <a:pPr rtl="0"/>
          <a:endParaRPr lang="en-US"/>
        </a:p>
      </dgm:t>
    </dgm:pt>
    <dgm:pt modelId="{60DF9E09-16CC-49F1-B12B-5507A7B77428}" type="sibTrans" cxnId="{E689357E-84A3-4AD2-8E8E-3AB495B015C5}">
      <dgm:prSet/>
      <dgm:spPr/>
      <dgm:t>
        <a:bodyPr rtlCol="0"/>
        <a:lstStyle/>
        <a:p>
          <a:pPr rtl="0"/>
          <a:endParaRPr lang="en-US"/>
        </a:p>
      </dgm:t>
    </dgm:pt>
    <dgm:pt modelId="{DDE9DCBA-9CF0-47E9-82A9-950AFE9F6CD3}">
      <dgm:prSet custT="1"/>
      <dgm:spPr>
        <a:solidFill>
          <a:schemeClr val="accent2">
            <a:lumMod val="20000"/>
            <a:lumOff val="80000"/>
          </a:schemeClr>
        </a:solidFill>
      </dgm:spPr>
      <dgm:t>
        <a:bodyPr rtlCol="0"/>
        <a:lstStyle/>
        <a:p>
          <a:pPr rtl="0"/>
          <a:r>
            <a:rPr lang="en-US" sz="2800" b="1"/>
            <a:t>医疗保险优势计划开放投保期</a:t>
          </a:r>
          <a:endParaRPr lang="en-US" sz="2800" dirty="0"/>
        </a:p>
      </dgm:t>
    </dgm:pt>
    <dgm:pt modelId="{25FD3C1F-C239-4865-B3C2-BD94BA26F614}" type="parTrans" cxnId="{9A1C4872-6886-4F26-85F5-3C8656FCDB4E}">
      <dgm:prSet/>
      <dgm:spPr/>
      <dgm:t>
        <a:bodyPr rtlCol="0"/>
        <a:lstStyle/>
        <a:p>
          <a:pPr rtl="0"/>
          <a:endParaRPr lang="en-US"/>
        </a:p>
      </dgm:t>
    </dgm:pt>
    <dgm:pt modelId="{B8DC8E96-F85F-47E1-9DD4-CE346E0D70E2}" type="sibTrans" cxnId="{9A1C4872-6886-4F26-85F5-3C8656FCDB4E}">
      <dgm:prSet/>
      <dgm:spPr/>
      <dgm:t>
        <a:bodyPr rtlCol="0"/>
        <a:lstStyle/>
        <a:p>
          <a:pPr rtl="0"/>
          <a:endParaRPr lang="en-US"/>
        </a:p>
      </dgm:t>
    </dgm:pt>
    <dgm:pt modelId="{C2329D91-185A-48EA-AC4C-6FA4CA7A69E1}">
      <dgm:prSet custT="1"/>
      <dgm:spPr/>
      <dgm:t>
        <a:bodyPr rtlCol="0"/>
        <a:lstStyle/>
        <a:p>
          <a:pPr marL="176530" indent="0" rtl="0">
            <a:buNone/>
          </a:pPr>
          <a:r>
            <a:rPr lang="en-US" sz="2400" b="0"/>
            <a:t>已经拥有医疗保险优势计划的人员可以在每年的</a:t>
          </a:r>
          <a:r>
            <a:rPr lang="en-US" sz="2400" b="1"/>
            <a:t>1月1日至3月31日</a:t>
          </a:r>
          <a:r>
            <a:rPr lang="en-US" sz="2400" b="0"/>
            <a:t>进行一次更改</a:t>
          </a:r>
          <a:endParaRPr lang="en-US" sz="2400" dirty="0"/>
        </a:p>
      </dgm:t>
    </dgm:pt>
    <dgm:pt modelId="{E8EBB1DB-100E-4471-AE48-EFE63F30D41C}" type="parTrans" cxnId="{63084431-151E-435F-B759-99F38CDA3950}">
      <dgm:prSet/>
      <dgm:spPr/>
      <dgm:t>
        <a:bodyPr rtlCol="0"/>
        <a:lstStyle/>
        <a:p>
          <a:pPr rtl="0"/>
          <a:endParaRPr lang="en-US"/>
        </a:p>
      </dgm:t>
    </dgm:pt>
    <dgm:pt modelId="{06442AEA-3BC0-447F-A035-F9B300FCF6F2}" type="sibTrans" cxnId="{63084431-151E-435F-B759-99F38CDA3950}">
      <dgm:prSet/>
      <dgm:spPr/>
      <dgm:t>
        <a:bodyPr rtlCol="0"/>
        <a:lstStyle/>
        <a:p>
          <a:pPr rtl="0"/>
          <a:endParaRPr lang="en-US"/>
        </a:p>
      </dgm:t>
    </dgm:pt>
    <dgm:pt modelId="{F80B611A-2EE4-4DDA-B95D-3AC5A71E37F2}">
      <dgm:prSet custT="1"/>
      <dgm:spPr>
        <a:solidFill>
          <a:schemeClr val="accent2">
            <a:lumMod val="20000"/>
            <a:lumOff val="80000"/>
          </a:schemeClr>
        </a:solidFill>
      </dgm:spPr>
      <dgm:t>
        <a:bodyPr rtlCol="0"/>
        <a:lstStyle/>
        <a:p>
          <a:pPr rtl="0"/>
          <a:r>
            <a:rPr lang="en-US" sz="2800" b="1"/>
            <a:t>特殊投保期</a:t>
          </a:r>
          <a:endParaRPr lang="en-US" sz="2800"/>
        </a:p>
      </dgm:t>
    </dgm:pt>
    <dgm:pt modelId="{2C1AE404-5559-40E6-AE23-076D6DBA09DB}" type="parTrans" cxnId="{5FAFA045-E0B1-4B34-B102-903B33E8CDD7}">
      <dgm:prSet/>
      <dgm:spPr/>
      <dgm:t>
        <a:bodyPr rtlCol="0"/>
        <a:lstStyle/>
        <a:p>
          <a:pPr rtl="0"/>
          <a:endParaRPr lang="en-US"/>
        </a:p>
      </dgm:t>
    </dgm:pt>
    <dgm:pt modelId="{F0159A73-A2CB-47BB-AEBF-EA188A811270}" type="sibTrans" cxnId="{5FAFA045-E0B1-4B34-B102-903B33E8CDD7}">
      <dgm:prSet/>
      <dgm:spPr/>
      <dgm:t>
        <a:bodyPr rtlCol="0"/>
        <a:lstStyle/>
        <a:p>
          <a:pPr rtl="0"/>
          <a:endParaRPr lang="en-US"/>
        </a:p>
      </dgm:t>
    </dgm:pt>
    <dgm:pt modelId="{560CC4FE-E3ED-4F8B-992D-B1288276E790}">
      <dgm:prSet custT="1"/>
      <dgm:spPr/>
      <dgm:t>
        <a:bodyPr rtlCol="0"/>
        <a:lstStyle/>
        <a:p>
          <a:pPr marL="176530" indent="0" rtl="0">
            <a:buNone/>
          </a:pPr>
          <a:r>
            <a:rPr lang="en-US" sz="2400"/>
            <a:t>当满足某些资格时，可能会促使您更改您的医疗保险</a:t>
          </a:r>
        </a:p>
      </dgm:t>
    </dgm:pt>
    <dgm:pt modelId="{AC4F3D1D-96E9-4086-8815-72D80FCCA5C2}" type="parTrans" cxnId="{69483CA1-8B7D-44E6-B412-BD4AD8EF9B85}">
      <dgm:prSet/>
      <dgm:spPr/>
      <dgm:t>
        <a:bodyPr rtlCol="0"/>
        <a:lstStyle/>
        <a:p>
          <a:pPr rtl="0"/>
          <a:endParaRPr lang="en-US"/>
        </a:p>
      </dgm:t>
    </dgm:pt>
    <dgm:pt modelId="{A20A4C0D-83DA-4EEE-80A2-C50010A3F29F}" type="sibTrans" cxnId="{69483CA1-8B7D-44E6-B412-BD4AD8EF9B85}">
      <dgm:prSet/>
      <dgm:spPr/>
      <dgm:t>
        <a:bodyPr rtlCol="0"/>
        <a:lstStyle/>
        <a:p>
          <a:pPr rtl="0"/>
          <a:endParaRPr lang="en-US"/>
        </a:p>
      </dgm:t>
    </dgm:pt>
    <dgm:pt modelId="{8DA52157-F151-4246-A183-A59ED5ACBB2D}" type="pres">
      <dgm:prSet presAssocID="{47090115-75E3-4316-8CB2-7159DD3F5CC6}" presName="Name0" presStyleCnt="0">
        <dgm:presLayoutVars>
          <dgm:dir/>
          <dgm:animLvl val="lvl"/>
          <dgm:resizeHandles val="exact"/>
        </dgm:presLayoutVars>
      </dgm:prSet>
      <dgm:spPr/>
    </dgm:pt>
    <dgm:pt modelId="{A7EAC09F-1B60-4663-BDA8-6CD551A83F9E}" type="pres">
      <dgm:prSet presAssocID="{3C05936E-06EC-4064-8E0F-EA9041E40789}" presName="linNode" presStyleCnt="0"/>
      <dgm:spPr/>
    </dgm:pt>
    <dgm:pt modelId="{CF3EE2EC-67D0-4139-A5DA-BCB0423E1211}" type="pres">
      <dgm:prSet presAssocID="{3C05936E-06EC-4064-8E0F-EA9041E40789}" presName="parentText" presStyleLbl="node1" presStyleIdx="0" presStyleCnt="4">
        <dgm:presLayoutVars>
          <dgm:chMax val="1"/>
          <dgm:bulletEnabled val="1"/>
        </dgm:presLayoutVars>
      </dgm:prSet>
      <dgm:spPr/>
    </dgm:pt>
    <dgm:pt modelId="{16EBEDAC-35FD-4995-BE8D-E4AEF76A5299}" type="pres">
      <dgm:prSet presAssocID="{3C05936E-06EC-4064-8E0F-EA9041E40789}" presName="descendantText" presStyleLbl="alignAccFollowNode1" presStyleIdx="0" presStyleCnt="4" custScaleY="119093">
        <dgm:presLayoutVars>
          <dgm:bulletEnabled val="1"/>
        </dgm:presLayoutVars>
      </dgm:prSet>
      <dgm:spPr/>
    </dgm:pt>
    <dgm:pt modelId="{6D1B2657-F6CF-45A7-A140-D8145C1F0C28}" type="pres">
      <dgm:prSet presAssocID="{4FF5B65F-9EBF-491D-B3BE-4F52238B9E80}" presName="sp" presStyleCnt="0"/>
      <dgm:spPr/>
    </dgm:pt>
    <dgm:pt modelId="{FA3C1CB8-BAC7-4981-80CE-51DE53BDBC7D}" type="pres">
      <dgm:prSet presAssocID="{B64E8331-8BF5-44BA-BC5B-89D68314CEE5}" presName="linNode" presStyleCnt="0"/>
      <dgm:spPr/>
    </dgm:pt>
    <dgm:pt modelId="{D514C1B3-6B98-4004-A000-064C8A7C2212}" type="pres">
      <dgm:prSet presAssocID="{B64E8331-8BF5-44BA-BC5B-89D68314CEE5}" presName="parentText" presStyleLbl="node1" presStyleIdx="1" presStyleCnt="4">
        <dgm:presLayoutVars>
          <dgm:chMax val="1"/>
          <dgm:bulletEnabled val="1"/>
        </dgm:presLayoutVars>
      </dgm:prSet>
      <dgm:spPr/>
    </dgm:pt>
    <dgm:pt modelId="{CFF62F21-8F30-45E9-BB29-AEABFFD43C6A}" type="pres">
      <dgm:prSet presAssocID="{B64E8331-8BF5-44BA-BC5B-89D68314CEE5}" presName="descendantText" presStyleLbl="alignAccFollowNode1" presStyleIdx="1" presStyleCnt="4" custScaleY="119093">
        <dgm:presLayoutVars>
          <dgm:bulletEnabled val="1"/>
        </dgm:presLayoutVars>
      </dgm:prSet>
      <dgm:spPr/>
    </dgm:pt>
    <dgm:pt modelId="{F0693D4D-BF94-408E-8699-B28CE738BD07}" type="pres">
      <dgm:prSet presAssocID="{7E349C4F-C98B-49CF-99A6-74A69DF39923}" presName="sp" presStyleCnt="0"/>
      <dgm:spPr/>
    </dgm:pt>
    <dgm:pt modelId="{E851FB77-8212-4F57-AA29-AF484922999C}" type="pres">
      <dgm:prSet presAssocID="{DDE9DCBA-9CF0-47E9-82A9-950AFE9F6CD3}" presName="linNode" presStyleCnt="0"/>
      <dgm:spPr/>
    </dgm:pt>
    <dgm:pt modelId="{516281F7-5637-4314-A4FC-4E4A8131CACE}" type="pres">
      <dgm:prSet presAssocID="{DDE9DCBA-9CF0-47E9-82A9-950AFE9F6CD3}" presName="parentText" presStyleLbl="node1" presStyleIdx="2" presStyleCnt="4">
        <dgm:presLayoutVars>
          <dgm:chMax val="1"/>
          <dgm:bulletEnabled val="1"/>
        </dgm:presLayoutVars>
      </dgm:prSet>
      <dgm:spPr/>
    </dgm:pt>
    <dgm:pt modelId="{435441D0-6D36-410A-A6CA-5EB36F557E45}" type="pres">
      <dgm:prSet presAssocID="{DDE9DCBA-9CF0-47E9-82A9-950AFE9F6CD3}" presName="descendantText" presStyleLbl="alignAccFollowNode1" presStyleIdx="2" presStyleCnt="4" custScaleY="119093">
        <dgm:presLayoutVars>
          <dgm:bulletEnabled val="1"/>
        </dgm:presLayoutVars>
      </dgm:prSet>
      <dgm:spPr/>
    </dgm:pt>
    <dgm:pt modelId="{60DF66F7-625A-4172-A22D-DA6F5B8611D6}" type="pres">
      <dgm:prSet presAssocID="{B8DC8E96-F85F-47E1-9DD4-CE346E0D70E2}" presName="sp" presStyleCnt="0"/>
      <dgm:spPr/>
    </dgm:pt>
    <dgm:pt modelId="{F5DA56BC-48A4-4300-A111-EC8A62A27390}" type="pres">
      <dgm:prSet presAssocID="{F80B611A-2EE4-4DDA-B95D-3AC5A71E37F2}" presName="linNode" presStyleCnt="0"/>
      <dgm:spPr/>
    </dgm:pt>
    <dgm:pt modelId="{3723CD6B-A69C-4F10-A21F-85660CBFA7BD}" type="pres">
      <dgm:prSet presAssocID="{F80B611A-2EE4-4DDA-B95D-3AC5A71E37F2}" presName="parentText" presStyleLbl="node1" presStyleIdx="3" presStyleCnt="4">
        <dgm:presLayoutVars>
          <dgm:chMax val="1"/>
          <dgm:bulletEnabled val="1"/>
        </dgm:presLayoutVars>
      </dgm:prSet>
      <dgm:spPr/>
    </dgm:pt>
    <dgm:pt modelId="{37F1C8C0-D261-4943-BCB4-27BC5B30E72A}" type="pres">
      <dgm:prSet presAssocID="{F80B611A-2EE4-4DDA-B95D-3AC5A71E37F2}" presName="descendantText" presStyleLbl="alignAccFollowNode1" presStyleIdx="3" presStyleCnt="4" custScaleY="119093">
        <dgm:presLayoutVars>
          <dgm:bulletEnabled val="1"/>
        </dgm:presLayoutVars>
      </dgm:prSet>
      <dgm:spPr/>
    </dgm:pt>
  </dgm:ptLst>
  <dgm:cxnLst>
    <dgm:cxn modelId="{D49B3D00-075C-4FD8-8646-79B9AE746E59}" type="presOf" srcId="{560CC4FE-E3ED-4F8B-992D-B1288276E790}" destId="{37F1C8C0-D261-4943-BCB4-27BC5B30E72A}" srcOrd="0" destOrd="0" presId="urn:microsoft.com/office/officeart/2005/8/layout/vList5"/>
    <dgm:cxn modelId="{63084431-151E-435F-B759-99F38CDA3950}" srcId="{DDE9DCBA-9CF0-47E9-82A9-950AFE9F6CD3}" destId="{C2329D91-185A-48EA-AC4C-6FA4CA7A69E1}" srcOrd="0" destOrd="0" parTransId="{E8EBB1DB-100E-4471-AE48-EFE63F30D41C}" sibTransId="{06442AEA-3BC0-447F-A035-F9B300FCF6F2}"/>
    <dgm:cxn modelId="{A4D77742-6DC9-4385-9313-81736D12BF42}" type="presOf" srcId="{CFEA18F7-3BB0-4702-9E87-AE0380821B94}" destId="{CFF62F21-8F30-45E9-BB29-AEABFFD43C6A}" srcOrd="0" destOrd="0" presId="urn:microsoft.com/office/officeart/2005/8/layout/vList5"/>
    <dgm:cxn modelId="{5FAFA045-E0B1-4B34-B102-903B33E8CDD7}" srcId="{47090115-75E3-4316-8CB2-7159DD3F5CC6}" destId="{F80B611A-2EE4-4DDA-B95D-3AC5A71E37F2}" srcOrd="3" destOrd="0" parTransId="{2C1AE404-5559-40E6-AE23-076D6DBA09DB}" sibTransId="{F0159A73-A2CB-47BB-AEBF-EA188A811270}"/>
    <dgm:cxn modelId="{E2F6F946-8F95-4273-9730-5D0DD071514D}" type="presOf" srcId="{C2329D91-185A-48EA-AC4C-6FA4CA7A69E1}" destId="{435441D0-6D36-410A-A6CA-5EB36F557E45}" srcOrd="0" destOrd="0" presId="urn:microsoft.com/office/officeart/2005/8/layout/vList5"/>
    <dgm:cxn modelId="{F1875849-AA6E-4682-A324-63E08F9BFDF5}" type="presOf" srcId="{F80B611A-2EE4-4DDA-B95D-3AC5A71E37F2}" destId="{3723CD6B-A69C-4F10-A21F-85660CBFA7BD}" srcOrd="0" destOrd="0" presId="urn:microsoft.com/office/officeart/2005/8/layout/vList5"/>
    <dgm:cxn modelId="{1083F24F-990A-43BE-9DF8-9E64B8671184}" type="presOf" srcId="{1512A580-4D6A-47ED-AFD5-16B20458AB30}" destId="{16EBEDAC-35FD-4995-BE8D-E4AEF76A5299}" srcOrd="0" destOrd="0" presId="urn:microsoft.com/office/officeart/2005/8/layout/vList5"/>
    <dgm:cxn modelId="{9A1C4872-6886-4F26-85F5-3C8656FCDB4E}" srcId="{47090115-75E3-4316-8CB2-7159DD3F5CC6}" destId="{DDE9DCBA-9CF0-47E9-82A9-950AFE9F6CD3}" srcOrd="2" destOrd="0" parTransId="{25FD3C1F-C239-4865-B3C2-BD94BA26F614}" sibTransId="{B8DC8E96-F85F-47E1-9DD4-CE346E0D70E2}"/>
    <dgm:cxn modelId="{E689357E-84A3-4AD2-8E8E-3AB495B015C5}" srcId="{B64E8331-8BF5-44BA-BC5B-89D68314CEE5}" destId="{CFEA18F7-3BB0-4702-9E87-AE0380821B94}" srcOrd="0" destOrd="0" parTransId="{F900965F-64DE-4D28-8BD7-B7EF7209EBA7}" sibTransId="{60DF9E09-16CC-49F1-B12B-5507A7B77428}"/>
    <dgm:cxn modelId="{CE542691-28CA-49F4-ADFC-C575F923DD5C}" srcId="{47090115-75E3-4316-8CB2-7159DD3F5CC6}" destId="{3C05936E-06EC-4064-8E0F-EA9041E40789}" srcOrd="0" destOrd="0" parTransId="{DBB88DB4-8A9E-42B0-A208-D26C6D1E1083}" sibTransId="{4FF5B65F-9EBF-491D-B3BE-4F52238B9E80}"/>
    <dgm:cxn modelId="{CD7D8697-A5B3-4FCA-8849-AAF874761C73}" srcId="{3C05936E-06EC-4064-8E0F-EA9041E40789}" destId="{1512A580-4D6A-47ED-AFD5-16B20458AB30}" srcOrd="0" destOrd="0" parTransId="{01E556D0-F784-4C15-87D2-0ED4C60FA288}" sibTransId="{97146155-0938-4A1D-93EE-AB88829851E0}"/>
    <dgm:cxn modelId="{69483CA1-8B7D-44E6-B412-BD4AD8EF9B85}" srcId="{F80B611A-2EE4-4DDA-B95D-3AC5A71E37F2}" destId="{560CC4FE-E3ED-4F8B-992D-B1288276E790}" srcOrd="0" destOrd="0" parTransId="{AC4F3D1D-96E9-4086-8815-72D80FCCA5C2}" sibTransId="{A20A4C0D-83DA-4EEE-80A2-C50010A3F29F}"/>
    <dgm:cxn modelId="{B50EC2B8-AF90-414E-A7D6-D35E70975527}" srcId="{47090115-75E3-4316-8CB2-7159DD3F5CC6}" destId="{B64E8331-8BF5-44BA-BC5B-89D68314CEE5}" srcOrd="1" destOrd="0" parTransId="{5F59A81F-31ED-460A-9874-7381A9F8225F}" sibTransId="{7E349C4F-C98B-49CF-99A6-74A69DF39923}"/>
    <dgm:cxn modelId="{414995D2-1CFB-430F-A727-08EA8750A28E}" type="presOf" srcId="{B64E8331-8BF5-44BA-BC5B-89D68314CEE5}" destId="{D514C1B3-6B98-4004-A000-064C8A7C2212}" srcOrd="0" destOrd="0" presId="urn:microsoft.com/office/officeart/2005/8/layout/vList5"/>
    <dgm:cxn modelId="{CFE504D4-CDEA-408E-9646-8F423F081F93}" type="presOf" srcId="{3C05936E-06EC-4064-8E0F-EA9041E40789}" destId="{CF3EE2EC-67D0-4139-A5DA-BCB0423E1211}" srcOrd="0" destOrd="0" presId="urn:microsoft.com/office/officeart/2005/8/layout/vList5"/>
    <dgm:cxn modelId="{09C3E2D8-4DCD-49FB-84F1-EF58146A841D}" type="presOf" srcId="{47090115-75E3-4316-8CB2-7159DD3F5CC6}" destId="{8DA52157-F151-4246-A183-A59ED5ACBB2D}" srcOrd="0" destOrd="0" presId="urn:microsoft.com/office/officeart/2005/8/layout/vList5"/>
    <dgm:cxn modelId="{F301C9EF-9E9B-4853-A496-B0FDE04C6FDE}" type="presOf" srcId="{DDE9DCBA-9CF0-47E9-82A9-950AFE9F6CD3}" destId="{516281F7-5637-4314-A4FC-4E4A8131CACE}" srcOrd="0" destOrd="0" presId="urn:microsoft.com/office/officeart/2005/8/layout/vList5"/>
    <dgm:cxn modelId="{54109701-74F6-467D-9E3C-475F27C6B961}" type="presParOf" srcId="{8DA52157-F151-4246-A183-A59ED5ACBB2D}" destId="{A7EAC09F-1B60-4663-BDA8-6CD551A83F9E}" srcOrd="0" destOrd="0" presId="urn:microsoft.com/office/officeart/2005/8/layout/vList5"/>
    <dgm:cxn modelId="{28DFAF45-A8D0-4323-8981-4583E0E483FB}" type="presParOf" srcId="{A7EAC09F-1B60-4663-BDA8-6CD551A83F9E}" destId="{CF3EE2EC-67D0-4139-A5DA-BCB0423E1211}" srcOrd="0" destOrd="0" presId="urn:microsoft.com/office/officeart/2005/8/layout/vList5"/>
    <dgm:cxn modelId="{CDA8780E-A29E-45C3-B395-69B794A405D4}" type="presParOf" srcId="{A7EAC09F-1B60-4663-BDA8-6CD551A83F9E}" destId="{16EBEDAC-35FD-4995-BE8D-E4AEF76A5299}" srcOrd="1" destOrd="0" presId="urn:microsoft.com/office/officeart/2005/8/layout/vList5"/>
    <dgm:cxn modelId="{449E9EE2-B173-4C68-A09F-5B28D6C81EF5}" type="presParOf" srcId="{8DA52157-F151-4246-A183-A59ED5ACBB2D}" destId="{6D1B2657-F6CF-45A7-A140-D8145C1F0C28}" srcOrd="1" destOrd="0" presId="urn:microsoft.com/office/officeart/2005/8/layout/vList5"/>
    <dgm:cxn modelId="{7064840D-E60C-4E0A-92ED-D2FDD9366923}" type="presParOf" srcId="{8DA52157-F151-4246-A183-A59ED5ACBB2D}" destId="{FA3C1CB8-BAC7-4981-80CE-51DE53BDBC7D}" srcOrd="2" destOrd="0" presId="urn:microsoft.com/office/officeart/2005/8/layout/vList5"/>
    <dgm:cxn modelId="{F416206E-EC0C-465C-AC7A-5D41E0950A9C}" type="presParOf" srcId="{FA3C1CB8-BAC7-4981-80CE-51DE53BDBC7D}" destId="{D514C1B3-6B98-4004-A000-064C8A7C2212}" srcOrd="0" destOrd="0" presId="urn:microsoft.com/office/officeart/2005/8/layout/vList5"/>
    <dgm:cxn modelId="{E75A2216-0143-4432-999E-8C96EF7855F6}" type="presParOf" srcId="{FA3C1CB8-BAC7-4981-80CE-51DE53BDBC7D}" destId="{CFF62F21-8F30-45E9-BB29-AEABFFD43C6A}" srcOrd="1" destOrd="0" presId="urn:microsoft.com/office/officeart/2005/8/layout/vList5"/>
    <dgm:cxn modelId="{080EEA89-958D-4361-AB17-2D1DE6399C9A}" type="presParOf" srcId="{8DA52157-F151-4246-A183-A59ED5ACBB2D}" destId="{F0693D4D-BF94-408E-8699-B28CE738BD07}" srcOrd="3" destOrd="0" presId="urn:microsoft.com/office/officeart/2005/8/layout/vList5"/>
    <dgm:cxn modelId="{37679486-5ED7-4FCE-A026-AEDAB466C6A6}" type="presParOf" srcId="{8DA52157-F151-4246-A183-A59ED5ACBB2D}" destId="{E851FB77-8212-4F57-AA29-AF484922999C}" srcOrd="4" destOrd="0" presId="urn:microsoft.com/office/officeart/2005/8/layout/vList5"/>
    <dgm:cxn modelId="{0C211CE4-21D0-4FF9-8CD3-50F0432B1156}" type="presParOf" srcId="{E851FB77-8212-4F57-AA29-AF484922999C}" destId="{516281F7-5637-4314-A4FC-4E4A8131CACE}" srcOrd="0" destOrd="0" presId="urn:microsoft.com/office/officeart/2005/8/layout/vList5"/>
    <dgm:cxn modelId="{CEA769CE-5F3F-4265-BA6A-98295ED6BB04}" type="presParOf" srcId="{E851FB77-8212-4F57-AA29-AF484922999C}" destId="{435441D0-6D36-410A-A6CA-5EB36F557E45}" srcOrd="1" destOrd="0" presId="urn:microsoft.com/office/officeart/2005/8/layout/vList5"/>
    <dgm:cxn modelId="{5CC227D8-A23E-4397-84B9-140BE6C5EFAA}" type="presParOf" srcId="{8DA52157-F151-4246-A183-A59ED5ACBB2D}" destId="{60DF66F7-625A-4172-A22D-DA6F5B8611D6}" srcOrd="5" destOrd="0" presId="urn:microsoft.com/office/officeart/2005/8/layout/vList5"/>
    <dgm:cxn modelId="{02C8DF07-9D5E-4B5E-8A1A-E797951174A5}" type="presParOf" srcId="{8DA52157-F151-4246-A183-A59ED5ACBB2D}" destId="{F5DA56BC-48A4-4300-A111-EC8A62A27390}" srcOrd="6" destOrd="0" presId="urn:microsoft.com/office/officeart/2005/8/layout/vList5"/>
    <dgm:cxn modelId="{12A7BB30-4024-4093-A9EB-F911E01D5967}" type="presParOf" srcId="{F5DA56BC-48A4-4300-A111-EC8A62A27390}" destId="{3723CD6B-A69C-4F10-A21F-85660CBFA7BD}" srcOrd="0" destOrd="0" presId="urn:microsoft.com/office/officeart/2005/8/layout/vList5"/>
    <dgm:cxn modelId="{06EDA94F-A480-4BB9-8FEE-9E12ECCCB2C1}" type="presParOf" srcId="{F5DA56BC-48A4-4300-A111-EC8A62A27390}" destId="{37F1C8C0-D261-4943-BCB4-27BC5B30E72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B2C99-72A4-454C-A689-D20E55F2C279}" type="doc">
      <dgm:prSet loTypeId="urn:microsoft.com/office/officeart/2005/8/layout/list1#3" loCatId="list" qsTypeId="urn:microsoft.com/office/officeart/2005/8/quickstyle/simple1#6" qsCatId="simple" csTypeId="urn:microsoft.com/office/officeart/2005/8/colors/accent1_2#3" csCatId="accent1" phldr="1"/>
      <dgm:spPr/>
      <dgm:t>
        <a:bodyPr rtlCol="0"/>
        <a:lstStyle/>
        <a:p>
          <a:pPr rtl="0"/>
          <a:endParaRPr lang="en-US"/>
        </a:p>
      </dgm:t>
    </dgm:pt>
    <dgm:pt modelId="{7DB80B0F-D7C3-4EEA-9114-3C52F84AD620}">
      <dgm:prSet custT="1"/>
      <dgm:spPr>
        <a:solidFill>
          <a:schemeClr val="accent1">
            <a:lumMod val="75000"/>
          </a:schemeClr>
        </a:solidFill>
      </dgm:spPr>
      <dgm:t>
        <a:bodyPr rtlCol="0"/>
        <a:lstStyle/>
        <a:p>
          <a:pPr rtl="0"/>
          <a:r>
            <a:rPr lang="en-US" sz="2800" b="1"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医疗保险储蓄计划</a:t>
          </a:r>
          <a:r>
            <a:rPr lang="en-US" sz="2800" b="1" dirty="0">
              <a:solidFill>
                <a:schemeClr val="bg1"/>
              </a:solidFill>
              <a:hlinkClick xmlns:r="http://schemas.openxmlformats.org/officeDocument/2006/relationships" r:id="rId1"/>
            </a:rPr>
            <a:t> </a:t>
          </a:r>
          <a:endParaRPr lang="en-US" sz="2800" dirty="0">
            <a:solidFill>
              <a:schemeClr val="bg1"/>
            </a:solidFill>
          </a:endParaRPr>
        </a:p>
      </dgm:t>
    </dgm:pt>
    <dgm:pt modelId="{6522BF90-02A3-46AE-851D-E067EF69C3AC}" type="parTrans" cxnId="{5F719858-B015-4BC8-ABCA-85DB05B4B618}">
      <dgm:prSet/>
      <dgm:spPr/>
      <dgm:t>
        <a:bodyPr rtlCol="0"/>
        <a:lstStyle/>
        <a:p>
          <a:pPr rtl="0"/>
          <a:endParaRPr lang="en-US" sz="2400"/>
        </a:p>
      </dgm:t>
    </dgm:pt>
    <dgm:pt modelId="{A4BE7D0F-0484-4C0C-9DA6-A6E6831EA82B}" type="sibTrans" cxnId="{5F719858-B015-4BC8-ABCA-85DB05B4B618}">
      <dgm:prSet/>
      <dgm:spPr/>
      <dgm:t>
        <a:bodyPr rtlCol="0"/>
        <a:lstStyle/>
        <a:p>
          <a:pPr rtl="0"/>
          <a:endParaRPr lang="en-US" sz="2400"/>
        </a:p>
      </dgm:t>
    </dgm:pt>
    <dgm:pt modelId="{9BDEBEDE-A3E1-427F-917D-34170DFDD472}">
      <dgm:prSet custT="1"/>
      <dgm:spPr/>
      <dgm:t>
        <a:bodyPr rtlCol="0"/>
        <a:lstStyle/>
        <a:p>
          <a:pPr rtl="0"/>
          <a:r>
            <a:rPr lang="en-US" sz="2400"/>
            <a:t>帮助支付医疗保险B部分的保险费</a:t>
          </a:r>
        </a:p>
      </dgm:t>
    </dgm:pt>
    <dgm:pt modelId="{4BEB1D7D-8AD5-45AB-B060-94E4FF680551}" type="parTrans" cxnId="{962AE1F9-C007-4951-B921-525AB42A02BC}">
      <dgm:prSet/>
      <dgm:spPr/>
      <dgm:t>
        <a:bodyPr rtlCol="0"/>
        <a:lstStyle/>
        <a:p>
          <a:pPr rtl="0"/>
          <a:endParaRPr lang="en-US" sz="2400"/>
        </a:p>
      </dgm:t>
    </dgm:pt>
    <dgm:pt modelId="{F0702C81-AE1B-4A26-BD5F-24B1E158BD42}" type="sibTrans" cxnId="{962AE1F9-C007-4951-B921-525AB42A02BC}">
      <dgm:prSet/>
      <dgm:spPr/>
      <dgm:t>
        <a:bodyPr rtlCol="0"/>
        <a:lstStyle/>
        <a:p>
          <a:pPr rtl="0"/>
          <a:endParaRPr lang="en-US" sz="2400"/>
        </a:p>
      </dgm:t>
    </dgm:pt>
    <dgm:pt modelId="{F30D215E-C956-4ECA-AFB7-DF638A28D668}">
      <dgm:prSet custT="1"/>
      <dgm:spPr/>
      <dgm:t>
        <a:bodyPr rtlCol="0"/>
        <a:lstStyle/>
        <a:p>
          <a:pPr rtl="0"/>
          <a:r>
            <a:rPr lang="en-US" sz="2400"/>
            <a:t>也可能帮助支付医疗保险共付费用和免赔额</a:t>
          </a:r>
        </a:p>
      </dgm:t>
    </dgm:pt>
    <dgm:pt modelId="{B5F9993E-7933-4BE1-B1A4-491ED6206AE3}" type="parTrans" cxnId="{B7E3D6DB-C32B-4973-8568-6930B7746629}">
      <dgm:prSet/>
      <dgm:spPr/>
      <dgm:t>
        <a:bodyPr rtlCol="0"/>
        <a:lstStyle/>
        <a:p>
          <a:pPr rtl="0"/>
          <a:endParaRPr lang="en-US" sz="2400"/>
        </a:p>
      </dgm:t>
    </dgm:pt>
    <dgm:pt modelId="{E061283E-33D5-474C-8F61-670E1AFD4EA8}" type="sibTrans" cxnId="{B7E3D6DB-C32B-4973-8568-6930B7746629}">
      <dgm:prSet/>
      <dgm:spPr/>
      <dgm:t>
        <a:bodyPr rtlCol="0"/>
        <a:lstStyle/>
        <a:p>
          <a:pPr rtl="0"/>
          <a:endParaRPr lang="en-US" sz="2400"/>
        </a:p>
      </dgm:t>
    </dgm:pt>
    <dgm:pt modelId="{2A180F52-06C3-4DAD-B2AC-6AD4884470CC}">
      <dgm:prSet custT="1"/>
      <dgm:spPr>
        <a:solidFill>
          <a:schemeClr val="accent1">
            <a:lumMod val="75000"/>
          </a:schemeClr>
        </a:solidFill>
      </dgm:spPr>
      <dgm:t>
        <a:bodyPr rtlCol="0"/>
        <a:lstStyle/>
        <a:p>
          <a:pPr rtl="0"/>
          <a:r>
            <a:rPr lang="en-US" sz="2800" b="1" dirty="0" err="1">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额外援助计划（低收入人士补贴</a:t>
          </a:r>
          <a:r>
            <a:rPr lang="en-US" sz="2800" b="1"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a:t>
          </a:r>
          <a:endParaRPr lang="en-US" sz="2800" dirty="0">
            <a:solidFill>
              <a:schemeClr val="bg1"/>
            </a:solidFill>
          </a:endParaRPr>
        </a:p>
      </dgm:t>
    </dgm:pt>
    <dgm:pt modelId="{A5F4B362-A18D-4A95-906B-A861D997376B}" type="parTrans" cxnId="{34A44430-D060-43A9-96FC-E123E28D23A4}">
      <dgm:prSet/>
      <dgm:spPr/>
      <dgm:t>
        <a:bodyPr rtlCol="0"/>
        <a:lstStyle/>
        <a:p>
          <a:pPr rtl="0"/>
          <a:endParaRPr lang="en-US" sz="2400"/>
        </a:p>
      </dgm:t>
    </dgm:pt>
    <dgm:pt modelId="{8DEAC737-F62E-48A3-A55B-F930A1565E67}" type="sibTrans" cxnId="{34A44430-D060-43A9-96FC-E123E28D23A4}">
      <dgm:prSet/>
      <dgm:spPr/>
      <dgm:t>
        <a:bodyPr rtlCol="0"/>
        <a:lstStyle/>
        <a:p>
          <a:pPr rtl="0"/>
          <a:endParaRPr lang="en-US" sz="2400"/>
        </a:p>
      </dgm:t>
    </dgm:pt>
    <dgm:pt modelId="{7485E82A-AA04-4FB4-B54D-DB08A0640604}">
      <dgm:prSet custT="1"/>
      <dgm:spPr/>
      <dgm:t>
        <a:bodyPr rtlCol="0"/>
        <a:lstStyle/>
        <a:p>
          <a:pPr rtl="0"/>
          <a:r>
            <a:rPr lang="en-US" sz="2400"/>
            <a:t>医疗保险处方药保险援助计划。</a:t>
          </a:r>
        </a:p>
      </dgm:t>
    </dgm:pt>
    <dgm:pt modelId="{73DFD61D-62E4-4E72-8543-CDC9A9278F76}" type="parTrans" cxnId="{14EFAD92-FAB9-44D3-98F8-F949D4CFB806}">
      <dgm:prSet/>
      <dgm:spPr/>
      <dgm:t>
        <a:bodyPr rtlCol="0"/>
        <a:lstStyle/>
        <a:p>
          <a:pPr rtl="0"/>
          <a:endParaRPr lang="en-US" sz="2400"/>
        </a:p>
      </dgm:t>
    </dgm:pt>
    <dgm:pt modelId="{F8016F23-9064-422F-B9C0-D1082066405F}" type="sibTrans" cxnId="{14EFAD92-FAB9-44D3-98F8-F949D4CFB806}">
      <dgm:prSet/>
      <dgm:spPr/>
      <dgm:t>
        <a:bodyPr rtlCol="0"/>
        <a:lstStyle/>
        <a:p>
          <a:pPr rtl="0"/>
          <a:endParaRPr lang="en-US" sz="2400"/>
        </a:p>
      </dgm:t>
    </dgm:pt>
    <dgm:pt modelId="{E8EF9752-9CCE-4EDF-864E-13DA2770CEAB}">
      <dgm:prSet custT="1"/>
      <dgm:spPr/>
      <dgm:t>
        <a:bodyPr rtlCol="0"/>
        <a:lstStyle/>
        <a:p>
          <a:pPr rtl="0"/>
          <a:r>
            <a:rPr lang="en-US" sz="2400"/>
            <a:t>根据收入和资产，减少D部分的保险费、免赔额和共付费用。</a:t>
          </a:r>
        </a:p>
      </dgm:t>
    </dgm:pt>
    <dgm:pt modelId="{D07294B0-4126-4B5D-B002-138C701AACB7}" type="parTrans" cxnId="{2D711454-92D6-4E33-82FD-9C3C184E20D7}">
      <dgm:prSet/>
      <dgm:spPr/>
      <dgm:t>
        <a:bodyPr rtlCol="0"/>
        <a:lstStyle/>
        <a:p>
          <a:pPr rtl="0"/>
          <a:endParaRPr lang="en-US" sz="2400"/>
        </a:p>
      </dgm:t>
    </dgm:pt>
    <dgm:pt modelId="{6EBEBB38-2797-46BC-B8D8-576F37AB1F22}" type="sibTrans" cxnId="{2D711454-92D6-4E33-82FD-9C3C184E20D7}">
      <dgm:prSet/>
      <dgm:spPr/>
      <dgm:t>
        <a:bodyPr rtlCol="0"/>
        <a:lstStyle/>
        <a:p>
          <a:pPr rtl="0"/>
          <a:endParaRPr lang="en-US" sz="2400"/>
        </a:p>
      </dgm:t>
    </dgm:pt>
    <dgm:pt modelId="{A1933EF4-9DFD-4E38-967B-7A8E33880BBE}">
      <dgm:prSet custT="1"/>
      <dgm:spPr>
        <a:solidFill>
          <a:schemeClr val="accent1">
            <a:lumMod val="75000"/>
          </a:schemeClr>
        </a:solidFill>
      </dgm:spPr>
      <dgm:t>
        <a:bodyPr rtlCol="0"/>
        <a:lstStyle/>
        <a:p>
          <a:pPr rtl="0"/>
          <a:r>
            <a:rPr lang="en-US" sz="2800" b="1" dirty="0" err="1">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老年护理处方药援助计划</a:t>
          </a:r>
          <a:endParaRPr lang="en-US" sz="2800" dirty="0">
            <a:solidFill>
              <a:schemeClr val="bg1"/>
            </a:solidFill>
          </a:endParaRPr>
        </a:p>
      </dgm:t>
    </dgm:pt>
    <dgm:pt modelId="{85D057C3-0F6D-423C-AC12-6D2D3389715D}" type="parTrans" cxnId="{3E4E83F3-C856-43AE-8636-241019E7FDB7}">
      <dgm:prSet/>
      <dgm:spPr/>
      <dgm:t>
        <a:bodyPr rtlCol="0"/>
        <a:lstStyle/>
        <a:p>
          <a:pPr rtl="0"/>
          <a:endParaRPr lang="en-US" sz="2400"/>
        </a:p>
      </dgm:t>
    </dgm:pt>
    <dgm:pt modelId="{B26D67BA-002B-47E1-9DEE-A4D822F5616B}" type="sibTrans" cxnId="{3E4E83F3-C856-43AE-8636-241019E7FDB7}">
      <dgm:prSet/>
      <dgm:spPr/>
      <dgm:t>
        <a:bodyPr rtlCol="0"/>
        <a:lstStyle/>
        <a:p>
          <a:pPr rtl="0"/>
          <a:endParaRPr lang="en-US" sz="2400"/>
        </a:p>
      </dgm:t>
    </dgm:pt>
    <dgm:pt modelId="{28A9C787-DE97-49C1-B85E-D26FBBAC4030}">
      <dgm:prSet custT="1"/>
      <dgm:spPr/>
      <dgm:t>
        <a:bodyPr rtlCol="0"/>
        <a:lstStyle/>
        <a:p>
          <a:pPr rtl="0">
            <a:buNone/>
          </a:pPr>
          <a:r>
            <a:rPr lang="en-US" sz="2400"/>
            <a:t>援助水平取决于年收入。</a:t>
          </a:r>
        </a:p>
      </dgm:t>
    </dgm:pt>
    <dgm:pt modelId="{39E96E9D-DE57-408D-9BD0-48E8413F75AB}" type="parTrans" cxnId="{0AE0370E-6EDD-45E5-BE69-6D9340E46312}">
      <dgm:prSet/>
      <dgm:spPr/>
      <dgm:t>
        <a:bodyPr rtlCol="0"/>
        <a:lstStyle/>
        <a:p>
          <a:pPr rtl="0"/>
          <a:endParaRPr lang="en-US" sz="2400"/>
        </a:p>
      </dgm:t>
    </dgm:pt>
    <dgm:pt modelId="{6A7B8ABB-593D-40B9-9073-7BD33D521A8B}" type="sibTrans" cxnId="{0AE0370E-6EDD-45E5-BE69-6D9340E46312}">
      <dgm:prSet/>
      <dgm:spPr/>
      <dgm:t>
        <a:bodyPr rtlCol="0"/>
        <a:lstStyle/>
        <a:p>
          <a:pPr rtl="0"/>
          <a:endParaRPr lang="en-US" sz="2400"/>
        </a:p>
      </dgm:t>
    </dgm:pt>
    <dgm:pt modelId="{6A3BDE04-AC25-4231-9F12-279A33D34A8F}" type="pres">
      <dgm:prSet presAssocID="{330B2C99-72A4-454C-A689-D20E55F2C279}" presName="linear" presStyleCnt="0">
        <dgm:presLayoutVars>
          <dgm:dir/>
          <dgm:animLvl val="lvl"/>
          <dgm:resizeHandles val="exact"/>
        </dgm:presLayoutVars>
      </dgm:prSet>
      <dgm:spPr/>
    </dgm:pt>
    <dgm:pt modelId="{68A71600-10CC-4F55-9CEB-B684BE94EC78}" type="pres">
      <dgm:prSet presAssocID="{7DB80B0F-D7C3-4EEA-9114-3C52F84AD620}" presName="parentLin" presStyleCnt="0"/>
      <dgm:spPr/>
    </dgm:pt>
    <dgm:pt modelId="{5A2C508A-91B1-4B69-A8BB-4071BBDB3073}" type="pres">
      <dgm:prSet presAssocID="{7DB80B0F-D7C3-4EEA-9114-3C52F84AD620}" presName="parentLeftMargin" presStyleLbl="node1" presStyleIdx="0" presStyleCnt="3"/>
      <dgm:spPr/>
    </dgm:pt>
    <dgm:pt modelId="{2DA11BB7-A651-4E79-9794-A5A3B7C17E48}" type="pres">
      <dgm:prSet presAssocID="{7DB80B0F-D7C3-4EEA-9114-3C52F84AD620}" presName="parentText" presStyleLbl="node1" presStyleIdx="0" presStyleCnt="3" custScaleX="117835" custScaleY="247240">
        <dgm:presLayoutVars>
          <dgm:chMax val="0"/>
          <dgm:bulletEnabled val="1"/>
        </dgm:presLayoutVars>
      </dgm:prSet>
      <dgm:spPr/>
    </dgm:pt>
    <dgm:pt modelId="{1979B9AF-A082-4A9C-8A18-688F09400486}" type="pres">
      <dgm:prSet presAssocID="{7DB80B0F-D7C3-4EEA-9114-3C52F84AD620}" presName="negativeSpace" presStyleCnt="0"/>
      <dgm:spPr/>
    </dgm:pt>
    <dgm:pt modelId="{7A7D5ADF-57F8-45EB-9552-D925D1D8D8C2}" type="pres">
      <dgm:prSet presAssocID="{7DB80B0F-D7C3-4EEA-9114-3C52F84AD620}" presName="childText" presStyleLbl="conFgAcc1" presStyleIdx="0" presStyleCnt="3">
        <dgm:presLayoutVars>
          <dgm:bulletEnabled val="1"/>
        </dgm:presLayoutVars>
      </dgm:prSet>
      <dgm:spPr/>
    </dgm:pt>
    <dgm:pt modelId="{4C6887F1-B061-42E1-AEAD-08407D7C256B}" type="pres">
      <dgm:prSet presAssocID="{A4BE7D0F-0484-4C0C-9DA6-A6E6831EA82B}" presName="spaceBetweenRectangles" presStyleCnt="0"/>
      <dgm:spPr/>
    </dgm:pt>
    <dgm:pt modelId="{F5EEE6B1-E584-42CE-96DE-ED973E2D98A2}" type="pres">
      <dgm:prSet presAssocID="{2A180F52-06C3-4DAD-B2AC-6AD4884470CC}" presName="parentLin" presStyleCnt="0"/>
      <dgm:spPr/>
    </dgm:pt>
    <dgm:pt modelId="{A522A4BF-63AC-4CCD-8A33-38B41CA5033B}" type="pres">
      <dgm:prSet presAssocID="{2A180F52-06C3-4DAD-B2AC-6AD4884470CC}" presName="parentLeftMargin" presStyleLbl="node1" presStyleIdx="0" presStyleCnt="3"/>
      <dgm:spPr/>
    </dgm:pt>
    <dgm:pt modelId="{5C328C96-D91F-4CCB-9D95-C0651D0CF141}" type="pres">
      <dgm:prSet presAssocID="{2A180F52-06C3-4DAD-B2AC-6AD4884470CC}" presName="parentText" presStyleLbl="node1" presStyleIdx="1" presStyleCnt="3" custScaleX="118280" custScaleY="393377">
        <dgm:presLayoutVars>
          <dgm:chMax val="0"/>
          <dgm:bulletEnabled val="1"/>
        </dgm:presLayoutVars>
      </dgm:prSet>
      <dgm:spPr/>
    </dgm:pt>
    <dgm:pt modelId="{C3D0F19B-9020-46E7-A1E6-45A3E1B38460}" type="pres">
      <dgm:prSet presAssocID="{2A180F52-06C3-4DAD-B2AC-6AD4884470CC}" presName="negativeSpace" presStyleCnt="0"/>
      <dgm:spPr/>
    </dgm:pt>
    <dgm:pt modelId="{E128DCBD-F30F-44C5-90CA-4777D044AE2F}" type="pres">
      <dgm:prSet presAssocID="{2A180F52-06C3-4DAD-B2AC-6AD4884470CC}" presName="childText" presStyleLbl="conFgAcc1" presStyleIdx="1" presStyleCnt="3">
        <dgm:presLayoutVars>
          <dgm:bulletEnabled val="1"/>
        </dgm:presLayoutVars>
      </dgm:prSet>
      <dgm:spPr/>
    </dgm:pt>
    <dgm:pt modelId="{089581B4-D1FA-43D4-99C3-EC9F87A5DE46}" type="pres">
      <dgm:prSet presAssocID="{8DEAC737-F62E-48A3-A55B-F930A1565E67}" presName="spaceBetweenRectangles" presStyleCnt="0"/>
      <dgm:spPr/>
    </dgm:pt>
    <dgm:pt modelId="{6452A90C-B7CD-4F5E-B741-4AB339FD73F3}" type="pres">
      <dgm:prSet presAssocID="{A1933EF4-9DFD-4E38-967B-7A8E33880BBE}" presName="parentLin" presStyleCnt="0"/>
      <dgm:spPr/>
    </dgm:pt>
    <dgm:pt modelId="{9D0A4847-6583-40F7-A635-32C9F7D859F1}" type="pres">
      <dgm:prSet presAssocID="{A1933EF4-9DFD-4E38-967B-7A8E33880BBE}" presName="parentLeftMargin" presStyleLbl="node1" presStyleIdx="1" presStyleCnt="3"/>
      <dgm:spPr/>
    </dgm:pt>
    <dgm:pt modelId="{CDEAA6E9-2779-4085-BF73-AFDFA0ECACA1}" type="pres">
      <dgm:prSet presAssocID="{A1933EF4-9DFD-4E38-967B-7A8E33880BBE}" presName="parentText" presStyleLbl="node1" presStyleIdx="2" presStyleCnt="3" custScaleX="120510" custScaleY="295447">
        <dgm:presLayoutVars>
          <dgm:chMax val="0"/>
          <dgm:bulletEnabled val="1"/>
        </dgm:presLayoutVars>
      </dgm:prSet>
      <dgm:spPr/>
    </dgm:pt>
    <dgm:pt modelId="{0D93E131-F9E0-41D3-8583-0B9DF895552D}" type="pres">
      <dgm:prSet presAssocID="{A1933EF4-9DFD-4E38-967B-7A8E33880BBE}" presName="negativeSpace" presStyleCnt="0"/>
      <dgm:spPr/>
    </dgm:pt>
    <dgm:pt modelId="{DBEE6CB2-8397-4670-B430-48325A9FF035}" type="pres">
      <dgm:prSet presAssocID="{A1933EF4-9DFD-4E38-967B-7A8E33880BBE}" presName="childText" presStyleLbl="conFgAcc1" presStyleIdx="2" presStyleCnt="3">
        <dgm:presLayoutVars>
          <dgm:bulletEnabled val="1"/>
        </dgm:presLayoutVars>
      </dgm:prSet>
      <dgm:spPr/>
    </dgm:pt>
  </dgm:ptLst>
  <dgm:cxnLst>
    <dgm:cxn modelId="{640FCC05-F059-47DD-AAA3-A5704F5789E1}" type="presOf" srcId="{A1933EF4-9DFD-4E38-967B-7A8E33880BBE}" destId="{9D0A4847-6583-40F7-A635-32C9F7D859F1}" srcOrd="0" destOrd="0" presId="urn:microsoft.com/office/officeart/2005/8/layout/list1#3"/>
    <dgm:cxn modelId="{0AE0370E-6EDD-45E5-BE69-6D9340E46312}" srcId="{A1933EF4-9DFD-4E38-967B-7A8E33880BBE}" destId="{28A9C787-DE97-49C1-B85E-D26FBBAC4030}" srcOrd="0" destOrd="0" parTransId="{39E96E9D-DE57-408D-9BD0-48E8413F75AB}" sibTransId="{6A7B8ABB-593D-40B9-9073-7BD33D521A8B}"/>
    <dgm:cxn modelId="{34A44430-D060-43A9-96FC-E123E28D23A4}" srcId="{330B2C99-72A4-454C-A689-D20E55F2C279}" destId="{2A180F52-06C3-4DAD-B2AC-6AD4884470CC}" srcOrd="1" destOrd="0" parTransId="{A5F4B362-A18D-4A95-906B-A861D997376B}" sibTransId="{8DEAC737-F62E-48A3-A55B-F930A1565E67}"/>
    <dgm:cxn modelId="{0297D171-EA99-45D6-9B57-5383FAC6C55C}" type="presOf" srcId="{28A9C787-DE97-49C1-B85E-D26FBBAC4030}" destId="{DBEE6CB2-8397-4670-B430-48325A9FF035}" srcOrd="0" destOrd="0" presId="urn:microsoft.com/office/officeart/2005/8/layout/list1#3"/>
    <dgm:cxn modelId="{2D711454-92D6-4E33-82FD-9C3C184E20D7}" srcId="{2A180F52-06C3-4DAD-B2AC-6AD4884470CC}" destId="{E8EF9752-9CCE-4EDF-864E-13DA2770CEAB}" srcOrd="1" destOrd="0" parTransId="{D07294B0-4126-4B5D-B002-138C701AACB7}" sibTransId="{6EBEBB38-2797-46BC-B8D8-576F37AB1F22}"/>
    <dgm:cxn modelId="{5F719858-B015-4BC8-ABCA-85DB05B4B618}" srcId="{330B2C99-72A4-454C-A689-D20E55F2C279}" destId="{7DB80B0F-D7C3-4EEA-9114-3C52F84AD620}" srcOrd="0" destOrd="0" parTransId="{6522BF90-02A3-46AE-851D-E067EF69C3AC}" sibTransId="{A4BE7D0F-0484-4C0C-9DA6-A6E6831EA82B}"/>
    <dgm:cxn modelId="{5FEC295A-5D66-460D-A084-1002E6BABE85}" type="presOf" srcId="{7DB80B0F-D7C3-4EEA-9114-3C52F84AD620}" destId="{2DA11BB7-A651-4E79-9794-A5A3B7C17E48}" srcOrd="1" destOrd="0" presId="urn:microsoft.com/office/officeart/2005/8/layout/list1#3"/>
    <dgm:cxn modelId="{C977785A-73AF-4004-9DED-8B342F67E0EE}" type="presOf" srcId="{330B2C99-72A4-454C-A689-D20E55F2C279}" destId="{6A3BDE04-AC25-4231-9F12-279A33D34A8F}" srcOrd="0" destOrd="0" presId="urn:microsoft.com/office/officeart/2005/8/layout/list1#3"/>
    <dgm:cxn modelId="{D511F27B-8CB0-47E6-AAF4-02F145A1920C}" type="presOf" srcId="{7DB80B0F-D7C3-4EEA-9114-3C52F84AD620}" destId="{5A2C508A-91B1-4B69-A8BB-4071BBDB3073}" srcOrd="0" destOrd="0" presId="urn:microsoft.com/office/officeart/2005/8/layout/list1#3"/>
    <dgm:cxn modelId="{75B8228C-1AC0-498C-9DA2-1EAF3275711D}" type="presOf" srcId="{9BDEBEDE-A3E1-427F-917D-34170DFDD472}" destId="{7A7D5ADF-57F8-45EB-9552-D925D1D8D8C2}" srcOrd="0" destOrd="0" presId="urn:microsoft.com/office/officeart/2005/8/layout/list1#3"/>
    <dgm:cxn modelId="{B269758D-DF56-44F7-A4D3-DB5ACA84B953}" type="presOf" srcId="{7485E82A-AA04-4FB4-B54D-DB08A0640604}" destId="{E128DCBD-F30F-44C5-90CA-4777D044AE2F}" srcOrd="0" destOrd="0" presId="urn:microsoft.com/office/officeart/2005/8/layout/list1#3"/>
    <dgm:cxn modelId="{14EFAD92-FAB9-44D3-98F8-F949D4CFB806}" srcId="{2A180F52-06C3-4DAD-B2AC-6AD4884470CC}" destId="{7485E82A-AA04-4FB4-B54D-DB08A0640604}" srcOrd="0" destOrd="0" parTransId="{73DFD61D-62E4-4E72-8543-CDC9A9278F76}" sibTransId="{F8016F23-9064-422F-B9C0-D1082066405F}"/>
    <dgm:cxn modelId="{07C52D96-7757-45F9-B374-6C7258F580A0}" type="presOf" srcId="{2A180F52-06C3-4DAD-B2AC-6AD4884470CC}" destId="{A522A4BF-63AC-4CCD-8A33-38B41CA5033B}" srcOrd="0" destOrd="0" presId="urn:microsoft.com/office/officeart/2005/8/layout/list1#3"/>
    <dgm:cxn modelId="{8FA012BC-5CA6-4A69-A4D9-543657690A3F}" type="presOf" srcId="{F30D215E-C956-4ECA-AFB7-DF638A28D668}" destId="{7A7D5ADF-57F8-45EB-9552-D925D1D8D8C2}" srcOrd="0" destOrd="1" presId="urn:microsoft.com/office/officeart/2005/8/layout/list1#3"/>
    <dgm:cxn modelId="{D15071BD-B8D8-4F98-B7F2-EECAD07DDFF1}" type="presOf" srcId="{E8EF9752-9CCE-4EDF-864E-13DA2770CEAB}" destId="{E128DCBD-F30F-44C5-90CA-4777D044AE2F}" srcOrd="0" destOrd="1" presId="urn:microsoft.com/office/officeart/2005/8/layout/list1#3"/>
    <dgm:cxn modelId="{27452DCE-1723-448C-9D89-9D28444C3EE0}" type="presOf" srcId="{2A180F52-06C3-4DAD-B2AC-6AD4884470CC}" destId="{5C328C96-D91F-4CCB-9D95-C0651D0CF141}" srcOrd="1" destOrd="0" presId="urn:microsoft.com/office/officeart/2005/8/layout/list1#3"/>
    <dgm:cxn modelId="{1F03F8D1-0510-40D4-84E3-A99D19FAA689}" type="presOf" srcId="{A1933EF4-9DFD-4E38-967B-7A8E33880BBE}" destId="{CDEAA6E9-2779-4085-BF73-AFDFA0ECACA1}" srcOrd="1" destOrd="0" presId="urn:microsoft.com/office/officeart/2005/8/layout/list1#3"/>
    <dgm:cxn modelId="{B7E3D6DB-C32B-4973-8568-6930B7746629}" srcId="{7DB80B0F-D7C3-4EEA-9114-3C52F84AD620}" destId="{F30D215E-C956-4ECA-AFB7-DF638A28D668}" srcOrd="1" destOrd="0" parTransId="{B5F9993E-7933-4BE1-B1A4-491ED6206AE3}" sibTransId="{E061283E-33D5-474C-8F61-670E1AFD4EA8}"/>
    <dgm:cxn modelId="{3E4E83F3-C856-43AE-8636-241019E7FDB7}" srcId="{330B2C99-72A4-454C-A689-D20E55F2C279}" destId="{A1933EF4-9DFD-4E38-967B-7A8E33880BBE}" srcOrd="2" destOrd="0" parTransId="{85D057C3-0F6D-423C-AC12-6D2D3389715D}" sibTransId="{B26D67BA-002B-47E1-9DEE-A4D822F5616B}"/>
    <dgm:cxn modelId="{962AE1F9-C007-4951-B921-525AB42A02BC}" srcId="{7DB80B0F-D7C3-4EEA-9114-3C52F84AD620}" destId="{9BDEBEDE-A3E1-427F-917D-34170DFDD472}" srcOrd="0" destOrd="0" parTransId="{4BEB1D7D-8AD5-45AB-B060-94E4FF680551}" sibTransId="{F0702C81-AE1B-4A26-BD5F-24B1E158BD42}"/>
    <dgm:cxn modelId="{1FAB19FF-47D7-4099-BFF5-2DBEB272E15F}" type="presParOf" srcId="{6A3BDE04-AC25-4231-9F12-279A33D34A8F}" destId="{68A71600-10CC-4F55-9CEB-B684BE94EC78}" srcOrd="0" destOrd="0" presId="urn:microsoft.com/office/officeart/2005/8/layout/list1#3"/>
    <dgm:cxn modelId="{CF283700-CB24-42A1-86D6-5299C77F2F82}" type="presParOf" srcId="{68A71600-10CC-4F55-9CEB-B684BE94EC78}" destId="{5A2C508A-91B1-4B69-A8BB-4071BBDB3073}" srcOrd="0" destOrd="0" presId="urn:microsoft.com/office/officeart/2005/8/layout/list1#3"/>
    <dgm:cxn modelId="{5D15894A-EFF5-43A0-8EFF-FF4DD1343DDE}" type="presParOf" srcId="{68A71600-10CC-4F55-9CEB-B684BE94EC78}" destId="{2DA11BB7-A651-4E79-9794-A5A3B7C17E48}" srcOrd="1" destOrd="0" presId="urn:microsoft.com/office/officeart/2005/8/layout/list1#3"/>
    <dgm:cxn modelId="{1E19FEB5-28A5-4472-9BB2-B945F6E01915}" type="presParOf" srcId="{6A3BDE04-AC25-4231-9F12-279A33D34A8F}" destId="{1979B9AF-A082-4A9C-8A18-688F09400486}" srcOrd="1" destOrd="0" presId="urn:microsoft.com/office/officeart/2005/8/layout/list1#3"/>
    <dgm:cxn modelId="{43E3FF0B-986C-47BF-97F6-6B29F6ECD755}" type="presParOf" srcId="{6A3BDE04-AC25-4231-9F12-279A33D34A8F}" destId="{7A7D5ADF-57F8-45EB-9552-D925D1D8D8C2}" srcOrd="2" destOrd="0" presId="urn:microsoft.com/office/officeart/2005/8/layout/list1#3"/>
    <dgm:cxn modelId="{2BBFD2AF-28EF-4210-B777-D2F7355FE792}" type="presParOf" srcId="{6A3BDE04-AC25-4231-9F12-279A33D34A8F}" destId="{4C6887F1-B061-42E1-AEAD-08407D7C256B}" srcOrd="3" destOrd="0" presId="urn:microsoft.com/office/officeart/2005/8/layout/list1#3"/>
    <dgm:cxn modelId="{88C783CC-B54D-4580-80A3-00E6A0A121CA}" type="presParOf" srcId="{6A3BDE04-AC25-4231-9F12-279A33D34A8F}" destId="{F5EEE6B1-E584-42CE-96DE-ED973E2D98A2}" srcOrd="4" destOrd="0" presId="urn:microsoft.com/office/officeart/2005/8/layout/list1#3"/>
    <dgm:cxn modelId="{DBF94984-3C6A-4B99-BF60-016A2B2F7444}" type="presParOf" srcId="{F5EEE6B1-E584-42CE-96DE-ED973E2D98A2}" destId="{A522A4BF-63AC-4CCD-8A33-38B41CA5033B}" srcOrd="0" destOrd="0" presId="urn:microsoft.com/office/officeart/2005/8/layout/list1#3"/>
    <dgm:cxn modelId="{FD9D9B02-952C-4DB4-8C11-97E51FD13F00}" type="presParOf" srcId="{F5EEE6B1-E584-42CE-96DE-ED973E2D98A2}" destId="{5C328C96-D91F-4CCB-9D95-C0651D0CF141}" srcOrd="1" destOrd="0" presId="urn:microsoft.com/office/officeart/2005/8/layout/list1#3"/>
    <dgm:cxn modelId="{339FE95E-48A6-41EA-94A0-DBACB01CB17B}" type="presParOf" srcId="{6A3BDE04-AC25-4231-9F12-279A33D34A8F}" destId="{C3D0F19B-9020-46E7-A1E6-45A3E1B38460}" srcOrd="5" destOrd="0" presId="urn:microsoft.com/office/officeart/2005/8/layout/list1#3"/>
    <dgm:cxn modelId="{FD1A81C3-7C61-4EA7-8E09-F99141A0C197}" type="presParOf" srcId="{6A3BDE04-AC25-4231-9F12-279A33D34A8F}" destId="{E128DCBD-F30F-44C5-90CA-4777D044AE2F}" srcOrd="6" destOrd="0" presId="urn:microsoft.com/office/officeart/2005/8/layout/list1#3"/>
    <dgm:cxn modelId="{4B1094B7-9CE8-47DD-8ADD-28C65294FBDB}" type="presParOf" srcId="{6A3BDE04-AC25-4231-9F12-279A33D34A8F}" destId="{089581B4-D1FA-43D4-99C3-EC9F87A5DE46}" srcOrd="7" destOrd="0" presId="urn:microsoft.com/office/officeart/2005/8/layout/list1#3"/>
    <dgm:cxn modelId="{EE922A8A-5D8C-4C37-9AE5-E91F37038F01}" type="presParOf" srcId="{6A3BDE04-AC25-4231-9F12-279A33D34A8F}" destId="{6452A90C-B7CD-4F5E-B741-4AB339FD73F3}" srcOrd="8" destOrd="0" presId="urn:microsoft.com/office/officeart/2005/8/layout/list1#3"/>
    <dgm:cxn modelId="{2E1E1B71-FB0E-42EF-96F9-DF24A11597EF}" type="presParOf" srcId="{6452A90C-B7CD-4F5E-B741-4AB339FD73F3}" destId="{9D0A4847-6583-40F7-A635-32C9F7D859F1}" srcOrd="0" destOrd="0" presId="urn:microsoft.com/office/officeart/2005/8/layout/list1#3"/>
    <dgm:cxn modelId="{FF77AF6D-4633-484B-A6E2-227AB9B6021C}" type="presParOf" srcId="{6452A90C-B7CD-4F5E-B741-4AB339FD73F3}" destId="{CDEAA6E9-2779-4085-BF73-AFDFA0ECACA1}" srcOrd="1" destOrd="0" presId="urn:microsoft.com/office/officeart/2005/8/layout/list1#3"/>
    <dgm:cxn modelId="{EA9D9A58-C65A-48A2-B8A2-54D0C1B64246}" type="presParOf" srcId="{6A3BDE04-AC25-4231-9F12-279A33D34A8F}" destId="{0D93E131-F9E0-41D3-8583-0B9DF895552D}" srcOrd="9" destOrd="0" presId="urn:microsoft.com/office/officeart/2005/8/layout/list1#3"/>
    <dgm:cxn modelId="{CB33051C-1C20-475E-A9CA-35380CC519CC}" type="presParOf" srcId="{6A3BDE04-AC25-4231-9F12-279A33D34A8F}" destId="{DBEE6CB2-8397-4670-B430-48325A9FF035}" srcOrd="10" destOrd="0" presId="urn:microsoft.com/office/officeart/2005/8/layout/list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BEDAC-35FD-4995-BE8D-E4AEF76A5299}">
      <dsp:nvSpPr>
        <dsp:cNvPr id="0" name=""/>
        <dsp:cNvSpPr/>
      </dsp:nvSpPr>
      <dsp:spPr>
        <a:xfrm rot="5400000">
          <a:off x="6040289" y="-2524036"/>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236855" lvl="1" indent="0" algn="l" defTabSz="1066800" rtl="0">
            <a:lnSpc>
              <a:spcPct val="90000"/>
            </a:lnSpc>
            <a:spcBef>
              <a:spcPct val="0"/>
            </a:spcBef>
            <a:spcAft>
              <a:spcPct val="15000"/>
            </a:spcAft>
            <a:buNone/>
          </a:pPr>
          <a:r>
            <a:rPr lang="en-US" sz="2400" kern="1200"/>
            <a:t>医疗保险开始之前的3个月、当月和之后的3个月</a:t>
          </a:r>
        </a:p>
      </dsp:txBody>
      <dsp:txXfrm rot="-5400000">
        <a:off x="3486795" y="82753"/>
        <a:ext cx="6145450" cy="985165"/>
      </dsp:txXfrm>
    </dsp:sp>
    <dsp:sp modelId="{CF3EE2EC-67D0-4139-A5DA-BCB0423E1211}">
      <dsp:nvSpPr>
        <dsp:cNvPr id="0" name=""/>
        <dsp:cNvSpPr/>
      </dsp:nvSpPr>
      <dsp:spPr>
        <a:xfrm>
          <a:off x="0" y="2382"/>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en-US" sz="2800" b="1" kern="1200"/>
            <a:t>首次投保时间</a:t>
          </a:r>
          <a:endParaRPr lang="en-US" sz="2800" kern="1200" dirty="0"/>
        </a:p>
      </dsp:txBody>
      <dsp:txXfrm>
        <a:off x="55939" y="58321"/>
        <a:ext cx="3374916" cy="1034028"/>
      </dsp:txXfrm>
    </dsp:sp>
    <dsp:sp modelId="{CFF62F21-8F30-45E9-BB29-AEABFFD43C6A}">
      <dsp:nvSpPr>
        <dsp:cNvPr id="0" name=""/>
        <dsp:cNvSpPr/>
      </dsp:nvSpPr>
      <dsp:spPr>
        <a:xfrm rot="5400000">
          <a:off x="6040289" y="-1320834"/>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530" lvl="1" indent="0" algn="l" defTabSz="1066800" rtl="0">
            <a:lnSpc>
              <a:spcPct val="90000"/>
            </a:lnSpc>
            <a:spcBef>
              <a:spcPct val="0"/>
            </a:spcBef>
            <a:spcAft>
              <a:spcPct val="15000"/>
            </a:spcAft>
            <a:buNone/>
          </a:pPr>
          <a:r>
            <a:rPr lang="en-US" sz="2400" b="1" kern="1200"/>
            <a:t>每年10月15日至12月7日 </a:t>
          </a:r>
          <a:br>
            <a:rPr lang="en-US" sz="2400" b="1" kern="1200" dirty="0"/>
          </a:br>
          <a:r>
            <a:rPr lang="en-US" sz="2400" b="0" kern="1200"/>
            <a:t>更改您的保险。变更于</a:t>
          </a:r>
          <a:r>
            <a:rPr lang="en-US" sz="2400" kern="1200"/>
            <a:t>次年1月1日</a:t>
          </a:r>
          <a:r>
            <a:rPr lang="en-US" sz="2400" b="0" kern="1200"/>
            <a:t>起开始生效</a:t>
          </a:r>
        </a:p>
      </dsp:txBody>
      <dsp:txXfrm rot="-5400000">
        <a:off x="3486795" y="1285955"/>
        <a:ext cx="6145450" cy="985165"/>
      </dsp:txXfrm>
    </dsp:sp>
    <dsp:sp modelId="{D514C1B3-6B98-4004-A000-064C8A7C2212}">
      <dsp:nvSpPr>
        <dsp:cNvPr id="0" name=""/>
        <dsp:cNvSpPr/>
      </dsp:nvSpPr>
      <dsp:spPr>
        <a:xfrm>
          <a:off x="0" y="1205584"/>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en-US" sz="2800" b="1" kern="1200"/>
            <a:t>年度开放投保时间</a:t>
          </a:r>
          <a:endParaRPr lang="en-US" sz="2800" kern="1200" dirty="0"/>
        </a:p>
      </dsp:txBody>
      <dsp:txXfrm>
        <a:off x="55939" y="1261523"/>
        <a:ext cx="3374916" cy="1034028"/>
      </dsp:txXfrm>
    </dsp:sp>
    <dsp:sp modelId="{435441D0-6D36-410A-A6CA-5EB36F557E45}">
      <dsp:nvSpPr>
        <dsp:cNvPr id="0" name=""/>
        <dsp:cNvSpPr/>
      </dsp:nvSpPr>
      <dsp:spPr>
        <a:xfrm rot="5400000">
          <a:off x="6040289" y="-117632"/>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530" lvl="1" indent="0" algn="l" defTabSz="1066800" rtl="0">
            <a:lnSpc>
              <a:spcPct val="90000"/>
            </a:lnSpc>
            <a:spcBef>
              <a:spcPct val="0"/>
            </a:spcBef>
            <a:spcAft>
              <a:spcPct val="15000"/>
            </a:spcAft>
            <a:buNone/>
          </a:pPr>
          <a:r>
            <a:rPr lang="en-US" sz="2400" b="0" kern="1200"/>
            <a:t>已经拥有医疗保险优势计划的人员可以在每年的</a:t>
          </a:r>
          <a:r>
            <a:rPr lang="en-US" sz="2400" b="1" kern="1200"/>
            <a:t>1月1日至3月31日</a:t>
          </a:r>
          <a:r>
            <a:rPr lang="en-US" sz="2400" b="0" kern="1200"/>
            <a:t>进行一次更改</a:t>
          </a:r>
          <a:endParaRPr lang="en-US" sz="2400" kern="1200" dirty="0"/>
        </a:p>
      </dsp:txBody>
      <dsp:txXfrm rot="-5400000">
        <a:off x="3486795" y="2489157"/>
        <a:ext cx="6145450" cy="985165"/>
      </dsp:txXfrm>
    </dsp:sp>
    <dsp:sp modelId="{516281F7-5637-4314-A4FC-4E4A8131CACE}">
      <dsp:nvSpPr>
        <dsp:cNvPr id="0" name=""/>
        <dsp:cNvSpPr/>
      </dsp:nvSpPr>
      <dsp:spPr>
        <a:xfrm>
          <a:off x="0" y="2408786"/>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en-US" sz="2800" b="1" kern="1200"/>
            <a:t>医疗保险优势计划开放投保期</a:t>
          </a:r>
          <a:endParaRPr lang="en-US" sz="2800" kern="1200" dirty="0"/>
        </a:p>
      </dsp:txBody>
      <dsp:txXfrm>
        <a:off x="55939" y="2464725"/>
        <a:ext cx="3374916" cy="1034028"/>
      </dsp:txXfrm>
    </dsp:sp>
    <dsp:sp modelId="{37F1C8C0-D261-4943-BCB4-27BC5B30E72A}">
      <dsp:nvSpPr>
        <dsp:cNvPr id="0" name=""/>
        <dsp:cNvSpPr/>
      </dsp:nvSpPr>
      <dsp:spPr>
        <a:xfrm rot="5400000">
          <a:off x="6040289" y="1085569"/>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530" lvl="1" indent="0" algn="l" defTabSz="1066800" rtl="0">
            <a:lnSpc>
              <a:spcPct val="90000"/>
            </a:lnSpc>
            <a:spcBef>
              <a:spcPct val="0"/>
            </a:spcBef>
            <a:spcAft>
              <a:spcPct val="15000"/>
            </a:spcAft>
            <a:buNone/>
          </a:pPr>
          <a:r>
            <a:rPr lang="en-US" sz="2400" kern="1200"/>
            <a:t>当满足某些资格时，可能会促使您更改您的医疗保险</a:t>
          </a:r>
        </a:p>
      </dsp:txBody>
      <dsp:txXfrm rot="-5400000">
        <a:off x="3486795" y="3692359"/>
        <a:ext cx="6145450" cy="985165"/>
      </dsp:txXfrm>
    </dsp:sp>
    <dsp:sp modelId="{3723CD6B-A69C-4F10-A21F-85660CBFA7BD}">
      <dsp:nvSpPr>
        <dsp:cNvPr id="0" name=""/>
        <dsp:cNvSpPr/>
      </dsp:nvSpPr>
      <dsp:spPr>
        <a:xfrm>
          <a:off x="0" y="3611988"/>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en-US" sz="2800" b="1" kern="1200"/>
            <a:t>特殊投保期</a:t>
          </a:r>
          <a:endParaRPr lang="en-US" sz="2800" kern="1200"/>
        </a:p>
      </dsp:txBody>
      <dsp:txXfrm>
        <a:off x="55939" y="3667927"/>
        <a:ext cx="3374916" cy="1034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5ADF-57F8-45EB-9552-D925D1D8D8C2}">
      <dsp:nvSpPr>
        <dsp:cNvPr id="0" name=""/>
        <dsp:cNvSpPr/>
      </dsp:nvSpPr>
      <dsp:spPr>
        <a:xfrm>
          <a:off x="0" y="392825"/>
          <a:ext cx="9300684" cy="136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124968" rIns="721836" bIns="170688" numCol="1" spcCol="1270" rtlCol="0" anchor="t" anchorCtr="0">
          <a:noAutofit/>
        </a:bodyPr>
        <a:lstStyle/>
        <a:p>
          <a:pPr marL="228600" lvl="1" indent="-228600" algn="l" defTabSz="1066800" rtl="0">
            <a:lnSpc>
              <a:spcPct val="90000"/>
            </a:lnSpc>
            <a:spcBef>
              <a:spcPct val="0"/>
            </a:spcBef>
            <a:spcAft>
              <a:spcPct val="15000"/>
            </a:spcAft>
            <a:buChar char="•"/>
          </a:pPr>
          <a:r>
            <a:rPr lang="en-US" sz="2400" kern="1200"/>
            <a:t>帮助支付医疗保险B部分的保险费</a:t>
          </a:r>
        </a:p>
        <a:p>
          <a:pPr marL="228600" lvl="1" indent="-228600" algn="l" defTabSz="1066800" rtl="0">
            <a:lnSpc>
              <a:spcPct val="90000"/>
            </a:lnSpc>
            <a:spcBef>
              <a:spcPct val="0"/>
            </a:spcBef>
            <a:spcAft>
              <a:spcPct val="15000"/>
            </a:spcAft>
            <a:buChar char="•"/>
          </a:pPr>
          <a:r>
            <a:rPr lang="en-US" sz="2400" kern="1200"/>
            <a:t>也可能帮助支付医疗保险共付费用和免赔额</a:t>
          </a:r>
        </a:p>
      </dsp:txBody>
      <dsp:txXfrm>
        <a:off x="0" y="392825"/>
        <a:ext cx="9300684" cy="1360800"/>
      </dsp:txXfrm>
    </dsp:sp>
    <dsp:sp modelId="{2DA11BB7-A651-4E79-9794-A5A3B7C17E48}">
      <dsp:nvSpPr>
        <dsp:cNvPr id="0" name=""/>
        <dsp:cNvSpPr/>
      </dsp:nvSpPr>
      <dsp:spPr>
        <a:xfrm>
          <a:off x="465034" y="43473"/>
          <a:ext cx="7671622" cy="437911"/>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rtlCol="0" anchor="ctr" anchorCtr="0">
          <a:noAutofit/>
        </a:bodyPr>
        <a:lstStyle/>
        <a:p>
          <a:pPr marL="0" lvl="0" indent="0" algn="l" defTabSz="1244600" rtl="0">
            <a:lnSpc>
              <a:spcPct val="90000"/>
            </a:lnSpc>
            <a:spcBef>
              <a:spcPct val="0"/>
            </a:spcBef>
            <a:spcAft>
              <a:spcPct val="35000"/>
            </a:spcAft>
            <a:buNone/>
          </a:pPr>
          <a:r>
            <a:rPr lang="en-US" sz="2800" b="1" kern="120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医疗保险储蓄计划</a:t>
          </a:r>
          <a:r>
            <a:rPr lang="en-US" sz="2800" b="1" kern="1200" dirty="0">
              <a:solidFill>
                <a:schemeClr val="bg1"/>
              </a:solidFill>
              <a:hlinkClick xmlns:r="http://schemas.openxmlformats.org/officeDocument/2006/relationships" r:id="rId1"/>
            </a:rPr>
            <a:t> </a:t>
          </a:r>
          <a:endParaRPr lang="en-US" sz="2800" kern="1200" dirty="0">
            <a:solidFill>
              <a:schemeClr val="bg1"/>
            </a:solidFill>
          </a:endParaRPr>
        </a:p>
      </dsp:txBody>
      <dsp:txXfrm>
        <a:off x="486411" y="64850"/>
        <a:ext cx="7628868" cy="395157"/>
      </dsp:txXfrm>
    </dsp:sp>
    <dsp:sp modelId="{E128DCBD-F30F-44C5-90CA-4777D044AE2F}">
      <dsp:nvSpPr>
        <dsp:cNvPr id="0" name=""/>
        <dsp:cNvSpPr/>
      </dsp:nvSpPr>
      <dsp:spPr>
        <a:xfrm>
          <a:off x="0" y="2394214"/>
          <a:ext cx="9300684" cy="1701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124968" rIns="721836" bIns="170688" numCol="1" spcCol="1270" rtlCol="0" anchor="t" anchorCtr="0">
          <a:noAutofit/>
        </a:bodyPr>
        <a:lstStyle/>
        <a:p>
          <a:pPr marL="228600" lvl="1" indent="-228600" algn="l" defTabSz="1066800" rtl="0">
            <a:lnSpc>
              <a:spcPct val="90000"/>
            </a:lnSpc>
            <a:spcBef>
              <a:spcPct val="0"/>
            </a:spcBef>
            <a:spcAft>
              <a:spcPct val="15000"/>
            </a:spcAft>
            <a:buChar char="•"/>
          </a:pPr>
          <a:r>
            <a:rPr lang="en-US" sz="2400" kern="1200"/>
            <a:t>医疗保险处方药保险援助计划。</a:t>
          </a:r>
        </a:p>
        <a:p>
          <a:pPr marL="228600" lvl="1" indent="-228600" algn="l" defTabSz="1066800" rtl="0">
            <a:lnSpc>
              <a:spcPct val="90000"/>
            </a:lnSpc>
            <a:spcBef>
              <a:spcPct val="0"/>
            </a:spcBef>
            <a:spcAft>
              <a:spcPct val="15000"/>
            </a:spcAft>
            <a:buChar char="•"/>
          </a:pPr>
          <a:r>
            <a:rPr lang="en-US" sz="2400" kern="1200"/>
            <a:t>根据收入和资产，减少D部分的保险费、免赔额和共付费用。</a:t>
          </a:r>
        </a:p>
      </dsp:txBody>
      <dsp:txXfrm>
        <a:off x="0" y="2394214"/>
        <a:ext cx="9300684" cy="1701000"/>
      </dsp:txXfrm>
    </dsp:sp>
    <dsp:sp modelId="{5C328C96-D91F-4CCB-9D95-C0651D0CF141}">
      <dsp:nvSpPr>
        <dsp:cNvPr id="0" name=""/>
        <dsp:cNvSpPr/>
      </dsp:nvSpPr>
      <dsp:spPr>
        <a:xfrm>
          <a:off x="464580" y="1786025"/>
          <a:ext cx="7693074" cy="696749"/>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rtlCol="0" anchor="ctr" anchorCtr="0">
          <a:noAutofit/>
        </a:bodyPr>
        <a:lstStyle/>
        <a:p>
          <a:pPr marL="0" lvl="0" indent="0" algn="l" defTabSz="1244600" rtl="0">
            <a:lnSpc>
              <a:spcPct val="90000"/>
            </a:lnSpc>
            <a:spcBef>
              <a:spcPct val="0"/>
            </a:spcBef>
            <a:spcAft>
              <a:spcPct val="35000"/>
            </a:spcAft>
            <a:buNone/>
          </a:pPr>
          <a:r>
            <a:rPr lang="en-US" sz="2800" b="1" kern="1200" dirty="0" err="1">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额外援助计划（低收入人士补贴</a:t>
          </a:r>
          <a:r>
            <a:rPr lang="en-US" sz="2800" b="1"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a:t>
          </a:r>
          <a:endParaRPr lang="en-US" sz="2800" kern="1200" dirty="0">
            <a:solidFill>
              <a:schemeClr val="bg1"/>
            </a:solidFill>
          </a:endParaRPr>
        </a:p>
      </dsp:txBody>
      <dsp:txXfrm>
        <a:off x="498592" y="1820037"/>
        <a:ext cx="7625050" cy="628725"/>
      </dsp:txXfrm>
    </dsp:sp>
    <dsp:sp modelId="{DBEE6CB2-8397-4670-B430-48325A9FF035}">
      <dsp:nvSpPr>
        <dsp:cNvPr id="0" name=""/>
        <dsp:cNvSpPr/>
      </dsp:nvSpPr>
      <dsp:spPr>
        <a:xfrm>
          <a:off x="0" y="4562350"/>
          <a:ext cx="9300684" cy="661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124968" rIns="721836" bIns="170688" numCol="1" spcCol="1270" rtlCol="0" anchor="t" anchorCtr="0">
          <a:noAutofit/>
        </a:bodyPr>
        <a:lstStyle/>
        <a:p>
          <a:pPr marL="228600" lvl="1" indent="-228600" algn="l" defTabSz="1066800" rtl="0">
            <a:lnSpc>
              <a:spcPct val="90000"/>
            </a:lnSpc>
            <a:spcBef>
              <a:spcPct val="0"/>
            </a:spcBef>
            <a:spcAft>
              <a:spcPct val="15000"/>
            </a:spcAft>
            <a:buNone/>
          </a:pPr>
          <a:r>
            <a:rPr lang="en-US" sz="2400" kern="1200"/>
            <a:t>援助水平取决于年收入。</a:t>
          </a:r>
        </a:p>
      </dsp:txBody>
      <dsp:txXfrm>
        <a:off x="0" y="4562350"/>
        <a:ext cx="9300684" cy="661500"/>
      </dsp:txXfrm>
    </dsp:sp>
    <dsp:sp modelId="{CDEAA6E9-2779-4085-BF73-AFDFA0ECACA1}">
      <dsp:nvSpPr>
        <dsp:cNvPr id="0" name=""/>
        <dsp:cNvSpPr/>
      </dsp:nvSpPr>
      <dsp:spPr>
        <a:xfrm>
          <a:off x="464580" y="4127614"/>
          <a:ext cx="7838116" cy="52329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rtlCol="0" anchor="ctr" anchorCtr="0">
          <a:noAutofit/>
        </a:bodyPr>
        <a:lstStyle/>
        <a:p>
          <a:pPr marL="0" lvl="0" indent="0" algn="l" defTabSz="1244600" rtl="0">
            <a:lnSpc>
              <a:spcPct val="90000"/>
            </a:lnSpc>
            <a:spcBef>
              <a:spcPct val="0"/>
            </a:spcBef>
            <a:spcAft>
              <a:spcPct val="35000"/>
            </a:spcAft>
            <a:buNone/>
          </a:pPr>
          <a:r>
            <a:rPr lang="en-US" sz="2800" b="1" kern="1200" dirty="0" err="1">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老年护理处方药援助计划</a:t>
          </a:r>
          <a:endParaRPr lang="en-US" sz="2800" kern="1200" dirty="0">
            <a:solidFill>
              <a:schemeClr val="bg1"/>
            </a:solidFill>
          </a:endParaRPr>
        </a:p>
      </dsp:txBody>
      <dsp:txXfrm>
        <a:off x="490125" y="4153159"/>
        <a:ext cx="7787026" cy="47220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pPr rtl="0"/>
            <a:fld id="{F4AEF1D8-FE66-40DE-BEA9-F264C3085218}" type="datetimeFigureOut">
              <a:rPr lang="en-US" smtClean="0"/>
              <a:t>8/5/2025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pPr rtl="0"/>
            <a:fld id="{F449BC52-0936-42A9-932D-B81989AEBC12}"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rtl="0"/>
            <a:fld id="{5FF3E348-6D6C-44E4-93D9-F56BB53943EC}" type="datetimeFigureOut">
              <a:rPr lang="en-US" smtClean="0"/>
              <a:t>8/5/2025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rtl="0"/>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7C9C807D-BE9E-427D-9F45-69604B66C09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medicare.gov/basics/costs/medicare-cos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大家好，欢迎收看本期的“欢迎参加联邦医疗保险”教育系列讲座。  </a:t>
            </a:r>
          </a:p>
          <a:p>
            <a:pPr rtl="0"/>
            <a:endParaRPr lang="en-US" dirty="0"/>
          </a:p>
          <a:p>
            <a:pPr rtl="0"/>
            <a:r>
              <a:rPr lang="en-US"/>
              <a:t>该计划由威斯康星州卫生服务部（WDHS）提供，该部门负责运营威斯康星州健康保险援助计划（SHIP），这是为医疗保险参保人员提供的一项地方性公共服务。每个州都有州健康保险援助计划（SHIP）。在威斯康星州，您可以咨询当地的州健康保险援助计划（SHIP）的顾问或拨打我们的免费求助热线来获得免费公正的医疗保险帮助服务。</a:t>
            </a:r>
          </a:p>
          <a:p>
            <a:pPr rtl="0"/>
            <a:endParaRPr lang="en-US" b="1" dirty="0"/>
          </a:p>
          <a:p>
            <a:pPr rtl="0"/>
            <a:r>
              <a:rPr lang="en-US" b="0"/>
              <a:t>为下载该演示文稿的幻灯片，您可以点击YouTube视频中的链接或访问：gwaar.org/educational-videos-for-medicare-outreach。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“欢迎参加联邦医疗保险”计划的第1部分内容到此结束。我希望这些信息能对您有所帮助。本教育系列接下来将会讨论医疗保险的基础知识，包括医疗保险的A部分和B部分。</a:t>
            </a:r>
            <a:endParaRPr 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本演示文稿是由威斯康星州健康保险援助计划（SHIP）为您提供，该计划是为医疗保险参保人员提供免费公正帮助的一项地方性公共服务。如果您对医疗保险有任何疑问，请立即拨打我们的免费求助热线或联系当地的州健康保险援助计划（SHIP）的医疗保险顾问。您不必单独行动！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大家好，欢迎收看本期的“欢迎参加联邦医疗保险”教育系列讲座。  </a:t>
            </a:r>
          </a:p>
          <a:p>
            <a:pPr rtl="0"/>
            <a:endParaRPr lang="en-US" dirty="0"/>
          </a:p>
          <a:p>
            <a:pPr rtl="0"/>
            <a:r>
              <a:rPr lang="en-US"/>
              <a:t>该计划由威斯康星州卫生服务部（WDHS）提供，该部门负责运营威斯康星州健康保险援助计划（SHIP），这是为医疗保险参保人员提供的一项地方性公共服务。每个州都有州健康保险援助计划（SHIP）。在威斯康星州，您可以咨询当地的州健康保险援助计划（SHIP）的顾问或拨打我们的免费求助热线来获得免费公正的医疗保险帮助服务。</a:t>
            </a:r>
          </a:p>
          <a:p>
            <a:pPr rtl="0"/>
            <a:endParaRPr lang="en-US" b="1" dirty="0"/>
          </a:p>
          <a:p>
            <a:pPr rtl="0"/>
            <a:r>
              <a:rPr lang="en-US" b="0"/>
              <a:t>为下载该演示文稿的幻灯片，您可以点击YouTube视频中的链接或访问：gwaar.org/educational-videos-for-medicare-outreach。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该项目得到了联邦社区生活管理局（ACL）的拨款支持。</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该计划将对医疗保险进行概述，内容分为六部分：</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a:t>您可以在您的《您与医疗保险手册》中找到更多详细信息，该手册将会寄给医疗保险参保人员，也可以在Medicare.gov网站上找到。为了便于理解，建议您按顺序查看本系列的各部分内容。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en-US" dirty="0"/>
          </a:p>
          <a:p>
            <a:pPr rtl="0"/>
            <a:r>
              <a:rPr lang="en-US"/>
              <a:t>欢迎收看本教育系列的第2部分内容。在上一节中，我们讨论了如何以及何时投保，现在让我们回顾一下医疗保险的一些基础知识。</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这张图表简单描述了医疗保险所涵盖的各部分的内容。 </a:t>
            </a:r>
          </a:p>
          <a:p>
            <a:pPr rtl="0"/>
            <a:r>
              <a:rPr lang="en-US"/>
              <a:t>	A部分：涵盖在医院住院期间发生的治疗费用、专业护理机构护理费用，以及临终关怀费用、家庭保健费用和您在住院期间可能会发生的输血费用等。</a:t>
            </a:r>
          </a:p>
          <a:p>
            <a:pPr rtl="0"/>
            <a:r>
              <a:rPr lang="en-US"/>
              <a:t>	B部分：涵盖医生服务、门诊护理、家庭保健和一些预防性服务等费用。</a:t>
            </a:r>
          </a:p>
          <a:p>
            <a:pPr rtl="0"/>
            <a:r>
              <a:rPr lang="en-US"/>
              <a:t>	（</a:t>
            </a:r>
            <a:r>
              <a:rPr lang="en-US" b="1" i="1"/>
              <a:t>A部分和B部分被视为</a:t>
            </a:r>
            <a:r>
              <a:rPr lang="en-GB" b="1" i="1"/>
              <a:t>传统医疗保险。）</a:t>
            </a:r>
          </a:p>
          <a:p>
            <a:pPr rtl="0"/>
            <a:r>
              <a:rPr lang="en-US"/>
              <a:t>	医疗保险优势计划（也称为C部分）：是传统医疗保险的一种替代方案。它们由与联邦医疗保险签订合同的私人保险公司进行管理。这些计划包括A部分和B部分，通常还包括D部分。</a:t>
            </a:r>
          </a:p>
          <a:p>
            <a:pPr rtl="0"/>
            <a:r>
              <a:rPr lang="en-US"/>
              <a:t>	D部分：涵盖处方药的费用。这些计划由私人保险公司根据联邦医疗保险的相关规定进行运营。 </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让我们进一步地讨论一下A部分的福利。</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A部分涵盖以下费用：</a:t>
            </a:r>
          </a:p>
          <a:p>
            <a:pPr marL="171450" marR="0" lvl="0"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t>在医院或专业护理机构住院治疗期间发生的护理费用。它还涵盖您在住院期间可能会发生的输血费用、家庭保健费用和临终关怀费用等。</a:t>
            </a:r>
          </a:p>
          <a:p>
            <a:pPr marL="171450" marR="0" lvl="0"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t>它不包括</a:t>
            </a:r>
          </a:p>
          <a:p>
            <a:pPr marL="628650" marR="0" lvl="1"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t>私人护理</a:t>
            </a:r>
          </a:p>
          <a:p>
            <a:pPr marL="628650" marR="0" lvl="1"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t>单人病房</a:t>
            </a:r>
          </a:p>
          <a:p>
            <a:pPr marL="628650" marR="0" lvl="1"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t>电视或电话费（如果医院单独收费的话）</a:t>
            </a:r>
          </a:p>
          <a:p>
            <a:pPr marL="628650" marR="0" lvl="1"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t>个人护理用品，如剃须刀或拖鞋袜等</a:t>
            </a:r>
          </a:p>
          <a:p>
            <a:pPr marL="628650" marR="0" lvl="1"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t>或者疗养院的监护服务（非专业护理）</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大多数人无需支付A部分的保险费。向社会保障管理局纳税少于10年的人可能需要支付保险费。</a:t>
            </a:r>
          </a:p>
          <a:p>
            <a:pPr rtl="0"/>
            <a:r>
              <a:rPr lang="en-US"/>
              <a:t>A部分有免赔额。</a:t>
            </a:r>
            <a:r>
              <a:rPr lang="en-US" i="1"/>
              <a:t>免赔额根据受益期（持续60天）进行确定。</a:t>
            </a:r>
            <a:r>
              <a:rPr lang="en-US"/>
              <a:t>受益期从您作为住院病人入住医院或专业护理机构的那一天开始算。当您连续60天没有接受过任何住院医院或专业护理机构的护理时，受益期结束。如果您是在一个受益期结束之后住进医院或专业护理机构的，则将开始一个新的受益期。 </a:t>
            </a:r>
          </a:p>
          <a:p>
            <a:pPr rtl="0"/>
            <a:r>
              <a:rPr lang="en-US"/>
              <a:t>您必须为每个受益期支付A部分规定的医院住院免赔金额。受益期可以跨越日历年。</a:t>
            </a:r>
          </a:p>
          <a:p>
            <a:pPr rtl="0"/>
            <a:endParaRPr lang="en-US" dirty="0"/>
          </a:p>
          <a:p>
            <a:pPr rtl="0"/>
            <a:r>
              <a:rPr lang="en-US"/>
              <a:t>当您在医院或专业护理机构住院时，您可能还需要每天支付一定数额的费用或“共付费用”。</a:t>
            </a:r>
          </a:p>
          <a:p>
            <a:pPr rtl="0"/>
            <a:endParaRPr lang="en-US" dirty="0"/>
          </a:p>
          <a:p>
            <a:pPr rtl="0"/>
            <a:r>
              <a:rPr lang="en-US"/>
              <a:t>家庭保健或临终关怀不需要支付共付费用。您必须满足某些要求才能获得家庭医疗保健或临终关怀服务保险。</a:t>
            </a:r>
          </a:p>
          <a:p>
            <a:pPr marL="171450" indent="-171450" rtl="0">
              <a:buFont typeface="Arial" panose="020B0604020202090204" pitchFamily="34" charset="0"/>
              <a:buChar char="•"/>
            </a:pPr>
            <a:endParaRPr lang="en-US" dirty="0"/>
          </a:p>
          <a:p>
            <a:pPr marL="171450" indent="-171450" rtl="0">
              <a:buFont typeface="Arial" panose="020B0604020202090204" pitchFamily="34" charset="0"/>
              <a:buChar char="•"/>
            </a:pPr>
            <a:r>
              <a:rPr lang="en-US"/>
              <a:t>传统医疗保险没有自付费用上限。（我们将在下一节讨论医疗保险补充（或称作Medigap）保险以及它的保险范围。）</a:t>
            </a:r>
          </a:p>
          <a:p>
            <a:pPr marL="171450" indent="-171450" rtl="0">
              <a:buFont typeface="Arial" panose="020B0604020202090204" pitchFamily="34" charset="0"/>
              <a:buChar char="•"/>
            </a:pPr>
            <a:endParaRPr lang="en-US" dirty="0"/>
          </a:p>
          <a:p>
            <a:pPr marL="0" indent="0" rtl="0">
              <a:buFont typeface="Arial" panose="020B0604020202090204" pitchFamily="34" charset="0"/>
              <a:buNone/>
            </a:pPr>
            <a:r>
              <a:rPr lang="en-US"/>
              <a:t>请注意，费用每年都会发生变化。要查看当前A部分医院保险的费用，请访问</a:t>
            </a:r>
            <a:r>
              <a:rPr lang="en-US" sz="1800" u="sng">
                <a:solidFill>
                  <a:srgbClr val="1F3864"/>
                </a:solidFill>
                <a:effectLst/>
                <a:latin typeface="Calibri" charset="0"/>
                <a:ea typeface="Calibri" charset="0"/>
                <a:hlinkClick r:id="rId3"/>
              </a:rPr>
              <a:t>www.medicare.gov/basics/costs/medicare-costs</a:t>
            </a:r>
            <a:r>
              <a:rPr lang="en-US" sz="1800" u="sng">
                <a:solidFill>
                  <a:srgbClr val="1F3864"/>
                </a:solidFill>
                <a:effectLst/>
                <a:latin typeface="Calibri" charset="0"/>
                <a:ea typeface="Calibri" charset="0"/>
              </a:rPr>
              <a:t>。</a:t>
            </a:r>
            <a:endParaRPr lang="en-US" dirty="0"/>
          </a:p>
          <a:p>
            <a:pPr marL="171450" indent="-171450" rtl="0">
              <a:buFont typeface="Arial" panose="020B060402020209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这张图表显示了与住院相关的A部分费用。</a:t>
            </a:r>
          </a:p>
          <a:p>
            <a:pPr marL="171450" indent="-171450" rtl="0">
              <a:buFont typeface="Arial" panose="020B0604020202090204" pitchFamily="34" charset="0"/>
              <a:buChar char="•"/>
            </a:pPr>
            <a:r>
              <a:rPr lang="en-US"/>
              <a:t>在医院的前60天，患者必须支付A部分的免赔额；医疗保险支付剩余的承保费用。</a:t>
            </a:r>
          </a:p>
          <a:p>
            <a:pPr marL="171450" indent="-171450" rtl="0">
              <a:buFont typeface="Arial" panose="020B0604020202090204" pitchFamily="34" charset="0"/>
              <a:buChar char="•"/>
            </a:pPr>
            <a:r>
              <a:rPr lang="en-US"/>
              <a:t>在第61-90天，患者必须每天支付一定数额的费用，称为共付费用。这个数额每个日历年都会发生变化。医疗保险支付剩余部分。</a:t>
            </a:r>
          </a:p>
          <a:p>
            <a:pPr marL="171450" indent="-171450" rtl="0">
              <a:buFont typeface="Arial" panose="020B0604020202090204" pitchFamily="34" charset="0"/>
              <a:buChar char="•"/>
            </a:pPr>
            <a:r>
              <a:rPr lang="en-US"/>
              <a:t>在第91-150天，患者须每日支付金额固定且较高的共付费用，医疗保险支付剩余部分。</a:t>
            </a:r>
          </a:p>
          <a:p>
            <a:pPr rtl="0"/>
            <a:endParaRPr lang="en-US"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90204" pitchFamily="34" charset="0"/>
              <a:buNone/>
              <a:defRPr/>
            </a:pPr>
            <a:r>
              <a:rPr lang="en-US"/>
              <a:t>要查看当前医疗保险A部分医院住院保险的费用，请访问</a:t>
            </a:r>
            <a:r>
              <a:rPr lang="en-US" sz="1800" u="sng">
                <a:solidFill>
                  <a:srgbClr val="1F3864"/>
                </a:solidFill>
                <a:effectLst/>
                <a:latin typeface="Calibri" charset="0"/>
                <a:ea typeface="Calibri" charset="0"/>
                <a:hlinkClick r:id="rId3"/>
              </a:rPr>
              <a:t>www.medicare.gov/basics/costs/medicare-costs</a:t>
            </a:r>
            <a:r>
              <a:rPr lang="en-US" sz="1800" u="sng">
                <a:solidFill>
                  <a:srgbClr val="1F3864"/>
                </a:solidFill>
                <a:effectLst/>
                <a:latin typeface="Calibri" charset="0"/>
                <a:ea typeface="Calibri" charset="0"/>
              </a:rPr>
              <a:t> </a:t>
            </a:r>
            <a:endParaRPr lang="en-US" dirty="0"/>
          </a:p>
          <a:p>
            <a:pPr marL="171450" indent="-171450" rtl="0">
              <a:buFont typeface="Arial" panose="020B060402020209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该项目得到了联邦社区生活管理局（ACL）的拨款支持。</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在医院住院至少持续三天以后，医疗保险A部分可能会涵盖在专业护理机构的住院治疗费用。 </a:t>
            </a:r>
          </a:p>
          <a:p>
            <a:pPr marL="171450" indent="-171450" rtl="0">
              <a:buFont typeface="Arial" panose="020B0604020202090204" pitchFamily="34" charset="0"/>
              <a:buChar char="•"/>
            </a:pPr>
            <a:r>
              <a:rPr lang="en-US"/>
              <a:t>在达到住院免赔额后，医疗保险支付前20天的所有承保费用。</a:t>
            </a:r>
          </a:p>
          <a:p>
            <a:pPr marL="171450" indent="-171450" rtl="0">
              <a:buFont typeface="Arial" panose="020B0604020202090204" pitchFamily="34" charset="0"/>
              <a:buChar char="•"/>
            </a:pPr>
            <a:r>
              <a:rPr lang="en-US"/>
              <a:t>在第21–100天，您须每天支付一定的金额（每日共付费用），医疗保险支付剩余部分。</a:t>
            </a:r>
          </a:p>
          <a:p>
            <a:pPr marL="171450" indent="-171450" rtl="0">
              <a:buFont typeface="Arial" panose="020B0604020202090204" pitchFamily="34" charset="0"/>
              <a:buChar char="•"/>
            </a:pPr>
            <a:r>
              <a:rPr lang="en-US"/>
              <a:t>医疗保险不承担第100天以后的任何费用。 </a:t>
            </a:r>
          </a:p>
          <a:p>
            <a:pPr marL="0" indent="0" rtl="0">
              <a:buFont typeface="Arial" panose="020B0604020202090204" pitchFamily="34" charset="0"/>
              <a:buNone/>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要查看当前A部分的共付费用，请访问</a:t>
            </a:r>
            <a:r>
              <a:rPr lang="en-US" sz="1800" u="sng">
                <a:solidFill>
                  <a:srgbClr val="1F3864"/>
                </a:solidFill>
                <a:effectLst/>
                <a:latin typeface="Calibri" charset="0"/>
                <a:ea typeface="Calibri" charset="0"/>
                <a:hlinkClick r:id="rId3"/>
              </a:rPr>
              <a:t>www.medicare.gov/basics/costs/medicare-costs</a:t>
            </a:r>
            <a:r>
              <a:rPr lang="en-US" sz="1800" u="sng">
                <a:solidFill>
                  <a:srgbClr val="1F3864"/>
                </a:solidFill>
                <a:effectLst/>
                <a:latin typeface="Calibri" charset="0"/>
                <a:ea typeface="Calibri" charset="0"/>
              </a:rPr>
              <a:t> </a:t>
            </a:r>
            <a:endParaRPr lang="en-US" dirty="0"/>
          </a:p>
          <a:p>
            <a:pPr rtl="0"/>
            <a:endParaRPr lang="en-US" altLang="en-US" dirty="0"/>
          </a:p>
          <a:p>
            <a:pPr marL="0" indent="0" rtl="0">
              <a:buFont typeface="Arial" panose="020B0604020202090204" pitchFamily="34" charset="0"/>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决定您的住院状态是一个复杂的过程，取决于您医生的判断以及您对医院医疗护理的必要需求。  </a:t>
            </a:r>
          </a:p>
          <a:p>
            <a:pPr marL="171450" indent="-171450" rtl="0">
              <a:buFont typeface="Arial" panose="020B0604020202090204" pitchFamily="34" charset="0"/>
              <a:buChar char="•"/>
            </a:pPr>
            <a:r>
              <a:rPr lang="en-US"/>
              <a:t>如果您凭医嘱正式入院的，那么，您就是住院病人。  </a:t>
            </a:r>
          </a:p>
          <a:p>
            <a:pPr marL="171450" indent="-171450" rtl="0">
              <a:buFont typeface="Arial" panose="020B0604020202090204" pitchFamily="34" charset="0"/>
              <a:buChar char="•"/>
            </a:pPr>
            <a:r>
              <a:rPr lang="en-US"/>
              <a:t>如果医生没有开具住院证，那么，您就是门诊病人。去急诊室就诊被视为门诊。</a:t>
            </a:r>
          </a:p>
          <a:p>
            <a:pPr marL="171450" indent="-171450" rtl="0">
              <a:buFont typeface="Arial" panose="020B0604020202090204" pitchFamily="34" charset="0"/>
              <a:buChar char="•"/>
            </a:pPr>
            <a:r>
              <a:rPr lang="en-US"/>
              <a:t>如果您在医院接受“观察”，即使您在医院过夜，您也是门诊病人。医疗保险A部分不支付任何费用。在您支付免赔额、共同保险和共付费用之后，B部分支付医生服务和医院门诊服务的费用。</a:t>
            </a:r>
          </a:p>
          <a:p>
            <a:pPr marL="171450" indent="-171450" rtl="0">
              <a:buFont typeface="Arial" panose="020B0604020202090204" pitchFamily="34" charset="0"/>
              <a:buChar char="•"/>
            </a:pPr>
            <a:r>
              <a:rPr lang="en-US"/>
              <a:t>对于在观察期收到的药品，您可能需要自付费用并向您的药品计划管理处提交理赔申请表以获得报销。您可以从D部分计划管理当局索要一份网络外药房理赔表。</a:t>
            </a:r>
          </a:p>
          <a:p>
            <a:pPr rtl="0"/>
            <a:endParaRPr lang="en-US" altLang="en-US" dirty="0"/>
          </a:p>
          <a:p>
            <a:pPr marL="171450" marR="0" lvl="0" indent="-171450" algn="l" defTabSz="914400" rtl="0" eaLnBrk="1" fontAlgn="auto" latinLnBrk="0" hangingPunct="1">
              <a:lnSpc>
                <a:spcPct val="110000"/>
              </a:lnSpc>
              <a:spcBef>
                <a:spcPts val="580"/>
              </a:spcBef>
              <a:spcAft>
                <a:spcPts val="0"/>
              </a:spcAft>
              <a:buClrTx/>
              <a:buSzTx/>
              <a:buFont typeface="Arial" panose="020B0604020202090204" pitchFamily="34" charset="0"/>
              <a:buChar char="•"/>
              <a:defRPr/>
            </a:pPr>
            <a:r>
              <a:rPr lang="en-US"/>
              <a:t>如果您在医院停留的时间超过了几个小时，请向您的医生或医院工作人员询问您的状况。如果您的观察停留时间超过了24小时，医院必须向您提供一份关于您身体状况的通知书。</a:t>
            </a:r>
          </a:p>
          <a:p>
            <a:pPr marL="171450" marR="0" lvl="0" indent="-171450" algn="l" defTabSz="914400" rtl="0" eaLnBrk="1" fontAlgn="auto" latinLnBrk="0" hangingPunct="1">
              <a:lnSpc>
                <a:spcPct val="110000"/>
              </a:lnSpc>
              <a:spcBef>
                <a:spcPts val="580"/>
              </a:spcBef>
              <a:spcAft>
                <a:spcPts val="0"/>
              </a:spcAft>
              <a:buClrTx/>
              <a:buSzTx/>
              <a:buFont typeface="Arial" panose="020B0604020202090204" pitchFamily="34" charset="0"/>
              <a:buChar char="•"/>
              <a:defRP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医疗保险B部分。</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B部分涵盖必要的医疗门诊服务和用品，包括：</a:t>
            </a:r>
          </a:p>
          <a:p>
            <a:pPr rtl="0"/>
            <a:endParaRPr lang="en-US" dirty="0"/>
          </a:p>
          <a:p>
            <a:pPr marL="342900" indent="-342900" rtl="0">
              <a:spcBef>
                <a:spcPts val="450"/>
              </a:spcBef>
              <a:buFont typeface="Wingdings" panose="05000000000000000000" pitchFamily="2" charset="2"/>
              <a:buChar char="§"/>
            </a:pPr>
            <a:r>
              <a:rPr lang="en-US" sz="1200">
                <a:solidFill>
                  <a:prstClr val="black"/>
                </a:solidFill>
              </a:rPr>
              <a:t>医生服务</a:t>
            </a:r>
          </a:p>
          <a:p>
            <a:pPr marL="342900" indent="-342900" rtl="0">
              <a:spcBef>
                <a:spcPts val="450"/>
              </a:spcBef>
              <a:buFont typeface="Wingdings" panose="05000000000000000000" pitchFamily="2" charset="2"/>
              <a:buChar char="§"/>
            </a:pPr>
            <a:r>
              <a:rPr lang="en-US" sz="1200">
                <a:solidFill>
                  <a:prstClr val="black"/>
                </a:solidFill>
              </a:rPr>
              <a:t>门诊医疗和外科服务及用品</a:t>
            </a:r>
          </a:p>
          <a:p>
            <a:pPr marL="342900" indent="-342900" rtl="0">
              <a:spcBef>
                <a:spcPts val="450"/>
              </a:spcBef>
              <a:buFont typeface="Wingdings" panose="05000000000000000000" pitchFamily="2" charset="2"/>
              <a:buChar char="§"/>
            </a:pPr>
            <a:r>
              <a:rPr lang="en-US" sz="1200">
                <a:solidFill>
                  <a:prstClr val="black"/>
                </a:solidFill>
              </a:rPr>
              <a:t>临床实验室检查</a:t>
            </a:r>
          </a:p>
          <a:p>
            <a:pPr marL="342900" indent="-342900" rtl="0">
              <a:spcBef>
                <a:spcPts val="450"/>
              </a:spcBef>
              <a:buFont typeface="Wingdings" panose="05000000000000000000" pitchFamily="2" charset="2"/>
              <a:buChar char="§"/>
            </a:pPr>
            <a:r>
              <a:rPr lang="en-US" sz="1200">
                <a:solidFill>
                  <a:prstClr val="black"/>
                </a:solidFill>
              </a:rPr>
              <a:t>耐用医疗设备（可能需要某些医疗服务机构）</a:t>
            </a:r>
          </a:p>
          <a:p>
            <a:pPr marL="342900" indent="-342900" rtl="0">
              <a:spcBef>
                <a:spcPts val="450"/>
              </a:spcBef>
              <a:buFont typeface="Wingdings" panose="05000000000000000000" pitchFamily="2" charset="2"/>
              <a:buChar char="§"/>
            </a:pPr>
            <a:r>
              <a:rPr lang="en-US" sz="1200">
                <a:solidFill>
                  <a:prstClr val="black"/>
                </a:solidFill>
              </a:rPr>
              <a:t>糖尿病检测用品</a:t>
            </a:r>
          </a:p>
          <a:p>
            <a:pPr marL="342900" indent="-342900" rtl="0">
              <a:spcBef>
                <a:spcPts val="450"/>
              </a:spcBef>
              <a:buFont typeface="Wingdings" panose="05000000000000000000" pitchFamily="2" charset="2"/>
              <a:buChar char="§"/>
            </a:pPr>
            <a:r>
              <a:rPr lang="en-US" sz="1200">
                <a:solidFill>
                  <a:prstClr val="black"/>
                </a:solidFill>
              </a:rPr>
              <a:t>预防性服务（如接种流感疫苗和年度健康检查等），以及</a:t>
            </a:r>
          </a:p>
          <a:p>
            <a:pPr marL="342900" indent="-342900" rtl="0">
              <a:spcBef>
                <a:spcPts val="450"/>
              </a:spcBef>
              <a:buFont typeface="Wingdings" panose="05000000000000000000" pitchFamily="2" charset="2"/>
              <a:buChar char="§"/>
            </a:pPr>
            <a:r>
              <a:rPr lang="en-US" sz="1200">
                <a:solidFill>
                  <a:prstClr val="black"/>
                </a:solidFill>
              </a:rPr>
              <a:t>居家护理</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要享受联邦医疗保险B部分的医疗保险，您需要每月支付保险费。每月的保险费每年都会发生变化。 </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收入较高的医疗保险参保人员每月支付的医疗保险B部分的保险费也较高。这些与收入相关的月度保险费率被称为与收入相关的月度调整金额（IRMAA），会影响大约5%的医疗保险参保人员。社会保障部使用您两年前的美国国税局（IRS）记录来确定您是否需要支付更高的B部分保险费。   </a:t>
            </a:r>
          </a:p>
          <a:p>
            <a:pPr rtl="0"/>
            <a:endParaRPr lang="en-US" dirty="0"/>
          </a:p>
          <a:p>
            <a:pPr rtl="0"/>
            <a:r>
              <a:rPr lang="en-US"/>
              <a:t>B部分保险费可能会从您每月的社会保障支票中扣除。如果您的B部分保险费未从您的支票中扣除，医疗保险可能会向您开具账单。医疗保险轻松付（Medicare Easy Pay）允许人们每月从一个储蓄账户或支票账户中自动扣除他们的医疗保险费。</a:t>
            </a:r>
          </a:p>
          <a:p>
            <a:pPr rtl="0"/>
            <a:endParaRPr lang="en-US" dirty="0"/>
          </a:p>
          <a:p>
            <a:pPr rtl="0"/>
            <a:r>
              <a:rPr lang="en-US"/>
              <a:t>B部分有</a:t>
            </a:r>
            <a:r>
              <a:rPr lang="en-US" b="1"/>
              <a:t>年度</a:t>
            </a:r>
            <a:r>
              <a:rPr lang="en-US"/>
              <a:t>免赔额。  </a:t>
            </a:r>
          </a:p>
          <a:p>
            <a:pPr rtl="0"/>
            <a:endParaRPr lang="en-US" dirty="0"/>
          </a:p>
          <a:p>
            <a:pPr rtl="0"/>
            <a:r>
              <a:rPr lang="en-US"/>
              <a:t>对于大多数承保服务（如医生服务和一些预防性服务等），只要医疗服务机构接受医疗保险的委付，医疗保险将支付80%的费用，而您需要支付共同保险，即剩余的20%。这意味着医疗服务机构接受医疗保险支付的费用为全额费用。如果医疗服务机构不“接受委付”的，他们可以再向您收取15%的费用。 </a:t>
            </a:r>
          </a:p>
          <a:p>
            <a:pPr rtl="0"/>
            <a:endParaRPr lang="en-US" dirty="0"/>
          </a:p>
          <a:p>
            <a:pPr rtl="0"/>
            <a:r>
              <a:rPr lang="en-US"/>
              <a:t>*许多医疗保险的预防性服务都是全额覆盖的，不需要自付任何费用。</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要查看当前医疗保险B部分医疗保险的费用，请访问</a:t>
            </a:r>
            <a:r>
              <a:rPr lang="en-US" sz="1800" u="sng">
                <a:solidFill>
                  <a:srgbClr val="1F3864"/>
                </a:solidFill>
                <a:effectLst/>
                <a:latin typeface="Calibri" charset="0"/>
                <a:ea typeface="Calibri" charset="0"/>
                <a:hlinkClick r:id="rId3"/>
              </a:rPr>
              <a:t>www.medicare.gov/basics/costs/medicare-costs</a:t>
            </a:r>
            <a:r>
              <a:rPr lang="en-US" sz="1800" u="sng">
                <a:solidFill>
                  <a:srgbClr val="1F3864"/>
                </a:solidFill>
                <a:effectLst/>
                <a:latin typeface="Calibri" charset="0"/>
                <a:ea typeface="Calibri" charset="0"/>
              </a:rPr>
              <a:t> </a:t>
            </a: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indent="266700" algn="just"/>
            <a:r>
              <a:rPr lang="zh-CN" altLang="zh-CN" sz="1200" kern="100" dirty="0">
                <a:effectLst/>
                <a:latin typeface="Times New Roman" panose="02020503050405090304" pitchFamily="18" charset="0"/>
                <a:ea typeface="宋体" pitchFamily="2" charset="-122"/>
                <a:cs typeface="Times New Roman" panose="02020503050405090304" pitchFamily="18" charset="0"/>
              </a:rPr>
              <a:t>收入较高的医疗保险参保人员每月支付的医疗保险</a:t>
            </a:r>
            <a:r>
              <a:rPr lang="en-US" altLang="zh-CN" sz="1200" kern="100" dirty="0">
                <a:effectLst/>
                <a:latin typeface="Times New Roman" panose="02020503050405090304" pitchFamily="18" charset="0"/>
                <a:ea typeface="宋体" pitchFamily="2" charset="-122"/>
                <a:cs typeface="Times New Roman" panose="02020503050405090304" pitchFamily="18" charset="0"/>
              </a:rPr>
              <a:t>B</a:t>
            </a:r>
            <a:r>
              <a:rPr lang="zh-CN" altLang="zh-CN" sz="1200" kern="100" dirty="0">
                <a:effectLst/>
                <a:latin typeface="Times New Roman" panose="02020503050405090304" pitchFamily="18" charset="0"/>
                <a:ea typeface="宋体" pitchFamily="2" charset="-122"/>
                <a:cs typeface="Times New Roman" panose="02020503050405090304" pitchFamily="18" charset="0"/>
              </a:rPr>
              <a:t>部分的保险费也较高。这些与收入相关的月度保险费率被称为与收入相关的月度调整金额（</a:t>
            </a:r>
            <a:r>
              <a:rPr lang="en-US" altLang="zh-CN" sz="1200" kern="100" dirty="0">
                <a:effectLst/>
                <a:latin typeface="Times New Roman" panose="02020503050405090304" pitchFamily="18" charset="0"/>
                <a:ea typeface="宋体" pitchFamily="2" charset="-122"/>
                <a:cs typeface="Times New Roman" panose="02020503050405090304" pitchFamily="18" charset="0"/>
              </a:rPr>
              <a:t>IRMAA</a:t>
            </a:r>
            <a:r>
              <a:rPr lang="zh-CN" altLang="zh-CN" sz="1200" kern="100" dirty="0">
                <a:effectLst/>
                <a:latin typeface="Times New Roman" panose="02020503050405090304" pitchFamily="18" charset="0"/>
                <a:ea typeface="宋体" pitchFamily="2" charset="-122"/>
                <a:cs typeface="Times New Roman" panose="02020503050405090304" pitchFamily="18" charset="0"/>
              </a:rPr>
              <a:t>），会影响大约</a:t>
            </a:r>
            <a:r>
              <a:rPr lang="en-US" altLang="zh-CN" sz="1200" kern="100" dirty="0">
                <a:effectLst/>
                <a:latin typeface="Times New Roman" panose="02020503050405090304" pitchFamily="18" charset="0"/>
                <a:ea typeface="宋体" pitchFamily="2" charset="-122"/>
                <a:cs typeface="Times New Roman" panose="02020503050405090304" pitchFamily="18" charset="0"/>
              </a:rPr>
              <a:t>5%</a:t>
            </a:r>
            <a:r>
              <a:rPr lang="zh-CN" altLang="zh-CN" sz="1200" kern="100" dirty="0">
                <a:effectLst/>
                <a:latin typeface="Times New Roman" panose="02020503050405090304" pitchFamily="18" charset="0"/>
                <a:ea typeface="宋体" pitchFamily="2" charset="-122"/>
                <a:cs typeface="Times New Roman" panose="02020503050405090304" pitchFamily="18" charset="0"/>
              </a:rPr>
              <a:t>的医疗保险参保人员。</a:t>
            </a:r>
          </a:p>
          <a:p>
            <a:pPr indent="266700" algn="just"/>
            <a:r>
              <a:rPr lang="zh-CN" altLang="zh-CN" sz="1200" kern="100" dirty="0">
                <a:effectLst/>
                <a:latin typeface="Times New Roman" panose="02020503050405090304" pitchFamily="18" charset="0"/>
                <a:ea typeface="宋体" pitchFamily="2" charset="-122"/>
                <a:cs typeface="Times New Roman" panose="02020503050405090304" pitchFamily="18" charset="0"/>
              </a:rPr>
              <a:t>该图表显示了高收入人群应缴纳的</a:t>
            </a:r>
            <a:r>
              <a:rPr lang="en-US" altLang="zh-CN" sz="1200" kern="100" dirty="0">
                <a:effectLst/>
                <a:latin typeface="Times New Roman" panose="02020503050405090304" pitchFamily="18" charset="0"/>
                <a:ea typeface="宋体" pitchFamily="2" charset="-122"/>
                <a:cs typeface="Times New Roman" panose="02020503050405090304" pitchFamily="18" charset="0"/>
              </a:rPr>
              <a:t>B</a:t>
            </a:r>
            <a:r>
              <a:rPr lang="zh-CN" altLang="zh-CN" sz="1200" kern="100" dirty="0">
                <a:effectLst/>
                <a:latin typeface="Times New Roman" panose="02020503050405090304" pitchFamily="18" charset="0"/>
                <a:ea typeface="宋体" pitchFamily="2" charset="-122"/>
                <a:cs typeface="Times New Roman" panose="02020503050405090304" pitchFamily="18" charset="0"/>
              </a:rPr>
              <a:t>部分保险费金额。该金额基于您两年前的纳税申报表而定。如果您想要查看您的</a:t>
            </a:r>
            <a:r>
              <a:rPr lang="en-US" altLang="zh-CN" sz="1200" kern="100" dirty="0">
                <a:effectLst/>
                <a:latin typeface="Times New Roman" panose="02020503050405090304" pitchFamily="18" charset="0"/>
                <a:ea typeface="宋体" pitchFamily="2" charset="-122"/>
                <a:cs typeface="Times New Roman" panose="02020503050405090304" pitchFamily="18" charset="0"/>
              </a:rPr>
              <a:t>B</a:t>
            </a:r>
            <a:r>
              <a:rPr lang="zh-CN" altLang="zh-CN" sz="1200" kern="100" dirty="0">
                <a:effectLst/>
                <a:latin typeface="Times New Roman" panose="02020503050405090304" pitchFamily="18" charset="0"/>
                <a:ea typeface="宋体" pitchFamily="2" charset="-122"/>
                <a:cs typeface="Times New Roman" panose="02020503050405090304" pitchFamily="18" charset="0"/>
              </a:rPr>
              <a:t>部分保险费的应付金额，请访问</a:t>
            </a:r>
            <a:r>
              <a:rPr lang="en-US" altLang="zh-CN" sz="1200" kern="100" dirty="0">
                <a:effectLst/>
                <a:latin typeface="Times New Roman" panose="02020503050405090304" pitchFamily="18" charset="0"/>
                <a:ea typeface="宋体" pitchFamily="2" charset="-122"/>
                <a:cs typeface="Times New Roman" panose="02020503050405090304" pitchFamily="18" charset="0"/>
              </a:rPr>
              <a:t>www.medicare.gov/basics/costs/medicare-costs</a:t>
            </a:r>
            <a:r>
              <a:rPr lang="zh-CN" altLang="zh-CN" sz="1200" kern="100">
                <a:effectLst/>
                <a:latin typeface="Times New Roman" panose="02020503050405090304" pitchFamily="18" charset="0"/>
                <a:ea typeface="宋体" pitchFamily="2" charset="-122"/>
                <a:cs typeface="Times New Roman" panose="02020503050405090304" pitchFamily="18" charset="0"/>
              </a:rPr>
              <a:t>。</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医疗保险B部分涵盖两种预防性检查（一种是“欢迎参加联邦医疗保险”检查，另一种是年度健康检查），以及一系列额外的筛查和服务，旨在帮助预防疾病并在治疗效果最佳时尽早地发现医疗问题。 </a:t>
            </a:r>
          </a:p>
          <a:p>
            <a:pPr rtl="0"/>
            <a:r>
              <a:rPr lang="en-US"/>
              <a:t>这些预防性服务的详细资料可以在《您与医疗保险手册》中找到。  </a:t>
            </a:r>
          </a:p>
          <a:p>
            <a:pPr rtl="0"/>
            <a:endParaRPr lang="en-US" dirty="0"/>
          </a:p>
          <a:p>
            <a:pPr rtl="0"/>
            <a:r>
              <a:rPr lang="en-US"/>
              <a:t>我们鼓励您查看这些服务，并与您的医生讨论您的个人预防计划。</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15000"/>
              </a:lnSpc>
              <a:spcBef>
                <a:spcPct val="0"/>
              </a:spcBef>
              <a:spcAft>
                <a:spcPts val="600"/>
              </a:spcAft>
            </a:pPr>
            <a:r>
              <a:rPr lang="en-US" b="1">
                <a:latin typeface="Times New Roman" panose="02020503050405090304" pitchFamily="18" charset="0"/>
                <a:cs typeface="Times New Roman" panose="02020503050405090304" pitchFamily="18" charset="0"/>
              </a:rPr>
              <a:t>您的“欢迎参加联邦医疗保险”检查</a:t>
            </a:r>
            <a:r>
              <a:rPr lang="en-US">
                <a:latin typeface="Times New Roman" panose="02020503050405090304" pitchFamily="18" charset="0"/>
                <a:cs typeface="Times New Roman" panose="02020503050405090304" pitchFamily="18" charset="0"/>
              </a:rPr>
              <a:t>的承保期限是在您参加B部分计划后的前12个月内。</a:t>
            </a:r>
            <a:r>
              <a:rPr lang="en-US" b="1">
                <a:latin typeface="Times New Roman" panose="02020503050405090304" pitchFamily="18" charset="0"/>
                <a:cs typeface="Times New Roman" panose="02020503050405090304" pitchFamily="18" charset="0"/>
              </a:rPr>
              <a:t>请务必注意，这不是体检。</a:t>
            </a:r>
            <a:r>
              <a:rPr lang="en-US">
                <a:latin typeface="Times New Roman" panose="02020503050405090304" pitchFamily="18" charset="0"/>
                <a:cs typeface="Times New Roman" panose="02020503050405090304" pitchFamily="18" charset="0"/>
              </a:rPr>
              <a:t>这次检查包括此处列出的项目以及回顾与您的健康相关的病史和社会史。</a:t>
            </a:r>
            <a:r>
              <a:rPr lang="en-US"/>
              <a:t>当您预约时，请告知医生办公室您想安排“欢迎参加联邦医疗保险”预防性检查。此次检查由医疗保险承保，包括免赔额和共付费用。但是，如果您接受额外的检查或服务，您可能需要支付共同保险和B部分的免赔额。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lnSpc>
                <a:spcPct val="115000"/>
              </a:lnSpc>
              <a:spcBef>
                <a:spcPct val="0"/>
              </a:spcBef>
              <a:spcAft>
                <a:spcPts val="600"/>
              </a:spcAft>
              <a:buFont typeface="Arial" panose="020B0604020202090204" pitchFamily="34" charset="0"/>
              <a:buNone/>
            </a:pPr>
            <a:r>
              <a:rPr lang="en-US">
                <a:latin typeface="Times New Roman" panose="02020503050405090304" pitchFamily="18" charset="0"/>
                <a:ea typeface="Calibri" charset="0"/>
                <a:cs typeface="Times New Roman" panose="02020503050405090304" pitchFamily="18" charset="0"/>
              </a:rPr>
              <a:t>一旦您参加B部分计划超过了12个月，医疗保险将承保</a:t>
            </a:r>
            <a:r>
              <a:rPr lang="en-US" b="1">
                <a:latin typeface="Times New Roman" panose="02020503050405090304" pitchFamily="18" charset="0"/>
                <a:ea typeface="Calibri" charset="0"/>
                <a:cs typeface="Times New Roman" panose="02020503050405090304" pitchFamily="18" charset="0"/>
              </a:rPr>
              <a:t>每年一次的“健康”检查</a:t>
            </a:r>
            <a:r>
              <a:rPr lang="en-US">
                <a:latin typeface="Times New Roman" panose="02020503050405090304" pitchFamily="18" charset="0"/>
                <a:ea typeface="Calibri" charset="0"/>
                <a:cs typeface="Times New Roman" panose="02020503050405090304" pitchFamily="18" charset="0"/>
              </a:rPr>
              <a:t>。 </a:t>
            </a:r>
          </a:p>
          <a:p>
            <a:pPr marL="171450" indent="-171450" rtl="0">
              <a:lnSpc>
                <a:spcPct val="115000"/>
              </a:lnSpc>
              <a:spcBef>
                <a:spcPct val="0"/>
              </a:spcBef>
              <a:spcAft>
                <a:spcPts val="600"/>
              </a:spcAft>
              <a:buFont typeface="Arial" panose="020B0604020202090204" pitchFamily="34" charset="0"/>
              <a:buChar char="•"/>
            </a:pPr>
            <a:r>
              <a:rPr lang="en-US">
                <a:latin typeface="Times New Roman" panose="02020503050405090304" pitchFamily="18" charset="0"/>
                <a:ea typeface="Calibri" charset="0"/>
                <a:cs typeface="Times New Roman" panose="02020503050405090304" pitchFamily="18" charset="0"/>
              </a:rPr>
              <a:t>这次检查的主要焦点是根据您当前的健康状况和风险因素制定和更新预防计划。您将被要求完成一份“健康风险评估”，以帮助您的医疗服务机构制定一份个性化的预防计划。 </a:t>
            </a:r>
          </a:p>
          <a:p>
            <a:pPr rtl="0">
              <a:lnSpc>
                <a:spcPct val="115000"/>
              </a:lnSpc>
              <a:spcBef>
                <a:spcPct val="0"/>
              </a:spcBef>
              <a:spcAft>
                <a:spcPts val="600"/>
              </a:spcAft>
            </a:pPr>
            <a:endParaRPr lang="en-US" altLang="en-US" dirty="0">
              <a:latin typeface="Times New Roman" panose="02020503050405090304" pitchFamily="18" charset="0"/>
              <a:cs typeface="Times New Roman" panose="02020503050405090304" pitchFamily="18" charset="0"/>
            </a:endParaRPr>
          </a:p>
          <a:p>
            <a:pPr marL="171450" indent="-171450" rtl="0">
              <a:lnSpc>
                <a:spcPct val="115000"/>
              </a:lnSpc>
              <a:spcBef>
                <a:spcPct val="0"/>
              </a:spcBef>
              <a:spcAft>
                <a:spcPts val="600"/>
              </a:spcAft>
              <a:buFont typeface="Arial" panose="020B0604020202090204" pitchFamily="34" charset="0"/>
              <a:buChar char="•"/>
            </a:pPr>
            <a:r>
              <a:rPr lang="en-US"/>
              <a:t>医疗保险每12个月免费承保一次“健康”检查，包括免赔额和共付费用。但是，如果您接受额外的检查或服务，您可能需要支付共同保险和B部分的免赔额。  </a:t>
            </a:r>
          </a:p>
          <a:p>
            <a:pPr marL="171450" indent="-171450" rtl="0">
              <a:lnSpc>
                <a:spcPct val="115000"/>
              </a:lnSpc>
              <a:spcBef>
                <a:spcPct val="0"/>
              </a:spcBef>
              <a:spcAft>
                <a:spcPts val="600"/>
              </a:spcAft>
              <a:buFont typeface="Arial" panose="020B0604020202090204" pitchFamily="34" charset="0"/>
              <a:buChar char="•"/>
            </a:pPr>
            <a:endParaRPr lang="en-US" altLang="en-US" dirty="0"/>
          </a:p>
          <a:p>
            <a:pPr marL="171450" marR="0" lvl="0" indent="-171450" algn="l" defTabSz="914400" rtl="0" eaLnBrk="0" fontAlgn="base" latinLnBrk="0" hangingPunct="0">
              <a:lnSpc>
                <a:spcPct val="115000"/>
              </a:lnSpc>
              <a:spcBef>
                <a:spcPct val="0"/>
              </a:spcBef>
              <a:spcAft>
                <a:spcPts val="600"/>
              </a:spcAft>
              <a:buClrTx/>
              <a:buSzTx/>
              <a:buFont typeface="Arial" panose="020B0604020202090204" pitchFamily="34" charset="0"/>
              <a:buChar char="•"/>
              <a:defRPr/>
            </a:pPr>
            <a:r>
              <a:rPr lang="en-US">
                <a:latin typeface="Times New Roman" panose="02020503050405090304" pitchFamily="18" charset="0"/>
                <a:ea typeface="Calibri" charset="0"/>
                <a:cs typeface="Times New Roman" panose="02020503050405090304" pitchFamily="18" charset="0"/>
              </a:rPr>
              <a:t>您应该要求按姓名进行</a:t>
            </a:r>
            <a:r>
              <a:rPr lang="en-US" i="1">
                <a:latin typeface="Times New Roman" panose="02020503050405090304" pitchFamily="18" charset="0"/>
                <a:ea typeface="Calibri" charset="0"/>
                <a:cs typeface="Times New Roman" panose="02020503050405090304" pitchFamily="18" charset="0"/>
              </a:rPr>
              <a:t>年度健康检查</a:t>
            </a:r>
            <a:r>
              <a:rPr lang="en-US">
                <a:latin typeface="Times New Roman" panose="02020503050405090304" pitchFamily="18" charset="0"/>
                <a:ea typeface="Calibri" charset="0"/>
                <a:cs typeface="Times New Roman" panose="02020503050405090304" pitchFamily="18" charset="0"/>
              </a:rPr>
              <a:t>。</a:t>
            </a:r>
            <a:r>
              <a:rPr lang="en-US" b="1">
                <a:latin typeface="Times New Roman" panose="02020503050405090304" pitchFamily="18" charset="0"/>
                <a:ea typeface="Calibri" charset="0"/>
                <a:cs typeface="Times New Roman" panose="02020503050405090304" pitchFamily="18" charset="0"/>
              </a:rPr>
              <a:t>此外，年度健康检查</a:t>
            </a:r>
            <a:r>
              <a:rPr lang="en-US">
                <a:latin typeface="Times New Roman" panose="02020503050405090304" pitchFamily="18" charset="0"/>
                <a:ea typeface="Calibri" charset="0"/>
                <a:cs typeface="Times New Roman" panose="02020503050405090304" pitchFamily="18" charset="0"/>
              </a:rPr>
              <a:t>不是体检。</a:t>
            </a:r>
            <a:r>
              <a:rPr lang="en-US" b="1">
                <a:latin typeface="Times New Roman" panose="02020503050405090304" pitchFamily="18" charset="0"/>
                <a:ea typeface="Calibri" charset="0"/>
                <a:cs typeface="Times New Roman" panose="02020503050405090304" pitchFamily="18" charset="0"/>
              </a:rPr>
              <a:t>医疗保险不涵盖体检。</a:t>
            </a:r>
            <a:r>
              <a:rPr lang="en-US">
                <a:latin typeface="Times New Roman" panose="02020503050405090304" pitchFamily="18" charset="0"/>
                <a:ea typeface="Calibri" charset="0"/>
                <a:cs typeface="Times New Roman" panose="02020503050405090304" pitchFamily="18" charset="0"/>
              </a:rPr>
              <a:t>如果您安排了体检，您可能需要支付体检的全部费用。</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“欢迎参加联邦医疗保险”计划的第1部分内容到此结束。我希望这些信息能对您有所帮助。本教育系列接下来将会讨论医疗保险的基础知识，包括医疗保险的A部分和B部分。</a:t>
            </a:r>
            <a:endParaRPr 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本演示文稿是由威斯康星州健康保险援助计划（SHIP）为您提供，该计划是为医疗保险参保人员提供免费公正帮助的一项地方性公共服务。如果您对医疗保险有任何疑问，请立即拨打我们的免费求助热线或联系当地的州健康保险援助计划（SHIP）的医疗保险顾问。您不必单独行动！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该计划将对医疗保险进行概述，内容分为六部分：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solidFill>
                  <a:srgbClr val="FF0000"/>
                </a:solidFill>
              </a:rPr>
              <a:t>第1部分：参加医疗保险</a:t>
            </a:r>
          </a:p>
          <a:p>
            <a:pPr marL="171450" marR="0" lvl="0"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solidFill>
                  <a:srgbClr val="FF0000"/>
                </a:solidFill>
              </a:rPr>
              <a:t>第2部分： 医疗保险基础知识；A部分，B部分 </a:t>
            </a:r>
          </a:p>
          <a:p>
            <a:pPr marL="171450" marR="0" lvl="0"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solidFill>
                  <a:srgbClr val="FF0000"/>
                </a:solidFill>
              </a:rPr>
              <a:t>第3部分：您的保险选择、传统医疗保险和医疗保险补充保险（Medigap）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solidFill>
                  <a:srgbClr val="FF0000"/>
                </a:solidFill>
              </a:rPr>
              <a:t>第4部分：医疗保险优势计划（C部分）；其他保险类型 </a:t>
            </a:r>
          </a:p>
          <a:p>
            <a:pPr marL="171450" marR="0" lvl="0"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solidFill>
                  <a:srgbClr val="FF0000"/>
                </a:solidFill>
              </a:rPr>
              <a:t>第5部分：医疗保险D部分（处方药保险）、威斯康星州老年护理和年度开放投保时间</a:t>
            </a:r>
          </a:p>
          <a:p>
            <a:pPr marL="171450" marR="0" lvl="0"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solidFill>
                  <a:srgbClr val="FF0000"/>
                </a:solidFill>
              </a:rPr>
              <a:t>第6部分：帮助收入有限人员，保护自己和防止欺诈，资源与评论</a:t>
            </a:r>
          </a:p>
          <a:p>
            <a:pPr marL="0" marR="0" lvl="0" indent="0" algn="l" defTabSz="914400" rtl="0" eaLnBrk="1" fontAlgn="auto" latinLnBrk="0" hangingPunct="1">
              <a:lnSpc>
                <a:spcPct val="100000"/>
              </a:lnSpc>
              <a:spcBef>
                <a:spcPts val="0"/>
              </a:spcBef>
              <a:spcAft>
                <a:spcPts val="0"/>
              </a:spcAft>
              <a:buClrTx/>
              <a:buSzTx/>
              <a:buFontTx/>
              <a:buNone/>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a:t>您可以在您的《您与医疗保险手册》中找到更多详细信息，该手册将会寄给医疗保险参保人员，也可以在Medicare.gov网站上找到。为了便于理解，建议您按顺序查看本系列的各部分内容。 </a:t>
            </a:r>
            <a:endParaRPr lang="en-US" b="1" dirty="0">
              <a:solidFill>
                <a:srgbClr val="FF0000"/>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大家好，欢迎收看本期的“欢迎参加联邦医疗保险”教育系列讲座。  </a:t>
            </a:r>
          </a:p>
          <a:p>
            <a:pPr rtl="0"/>
            <a:endParaRPr lang="en-US" dirty="0"/>
          </a:p>
          <a:p>
            <a:pPr rtl="0"/>
            <a:r>
              <a:rPr lang="en-US"/>
              <a:t>该计划由威斯康星州卫生服务部（WDHS）提供，该部门负责运营威斯康星州健康保险援助计划（SHIP），这是为医疗保险参保人员提供的一项地方性公共服务。每个州都有州健康保险援助计划（SHIP）。在威斯康星州，您可以咨询当地的州健康保险援助计划（SHIP）的顾问或拨打我们的免费求助热线来获得免费公正的医疗保险帮助服务。</a:t>
            </a:r>
          </a:p>
          <a:p>
            <a:pPr rtl="0"/>
            <a:endParaRPr lang="en-US" b="1" dirty="0"/>
          </a:p>
          <a:p>
            <a:pPr rtl="0"/>
            <a:r>
              <a:rPr lang="en-US" b="0"/>
              <a:t>为下载该演示文稿的幻灯片，您可以点击YouTube视频中的链接或访问：gwaar.org/educational-videos-for-medicare-outreach。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该项目得到了联邦社区生活管理局（ACL）的拨款支持。</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该计划将对医疗保险进行概述，内容分为六部分：</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a:t>您可以在您的《您与医疗保险手册》中找到更多详细信息，该手册将会寄给医疗保险参保人员，也可以在Medicare.gov网站上找到。为了便于理解，建议您按顺序查看本系列的各部分内容。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欢迎收看本教育系列的第3部分内容。</a:t>
            </a:r>
          </a:p>
          <a:p>
            <a:pPr rtl="0"/>
            <a:endParaRPr lang="en-US" dirty="0"/>
          </a:p>
          <a:p>
            <a:pPr rtl="0"/>
            <a:r>
              <a:rPr lang="en-US"/>
              <a:t>在本节中，您将了解您的医疗保险选择、传统医疗保险和医疗保险补充（Medigap）保险等的有关内容。</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625"/>
              </a:spcBef>
              <a:defRPr/>
            </a:pPr>
            <a:r>
              <a:rPr lang="en-US"/>
              <a:t>有两种主要的方式来参加医疗保险</a:t>
            </a:r>
            <a:r>
              <a:rPr lang="en-US">
                <a:latin typeface="Calibri" charset="0"/>
              </a:rPr>
              <a:t>：</a:t>
            </a:r>
            <a:r>
              <a:rPr lang="en-US"/>
              <a:t>传统医疗保险或医疗保险优势计划。您可以选择您想参加医疗保险的方式。</a:t>
            </a:r>
          </a:p>
          <a:p>
            <a:pPr rtl="0">
              <a:spcBef>
                <a:spcPts val="625"/>
              </a:spcBef>
              <a:defRPr/>
            </a:pPr>
            <a:endParaRPr lang="en-US" dirty="0"/>
          </a:p>
          <a:p>
            <a:pPr marL="239395" indent="-239395" rtl="0">
              <a:spcBef>
                <a:spcPts val="625"/>
              </a:spcBef>
              <a:buFont typeface="Wingdings" panose="05000000000000000000" pitchFamily="2" charset="2"/>
              <a:buChar char="§"/>
              <a:defRPr/>
            </a:pPr>
            <a:r>
              <a:rPr lang="en-US" b="1"/>
              <a:t>传统医疗保险</a:t>
            </a:r>
            <a:r>
              <a:rPr lang="en-US"/>
              <a:t>包括A部分及B部分。我们讨论了传统医疗保险中的一些缺口，例如免赔额和共同保险等，您可以参加其他的保险来帮助您弥补这些缺口：  </a:t>
            </a:r>
          </a:p>
          <a:p>
            <a:pPr marL="696595" lvl="1" indent="-239395" rtl="0">
              <a:spcBef>
                <a:spcPts val="625"/>
              </a:spcBef>
              <a:buFont typeface="Wingdings" panose="05000000000000000000" pitchFamily="2" charset="2"/>
              <a:buChar char="§"/>
              <a:defRPr/>
            </a:pPr>
            <a:r>
              <a:rPr lang="en-US"/>
              <a:t>您可以购买医疗保险补充（Medigap）保险，以帮助弥补传统医疗保险的缺口。</a:t>
            </a:r>
          </a:p>
          <a:p>
            <a:pPr marL="696595" lvl="1" indent="-239395" rtl="0">
              <a:spcBef>
                <a:spcPts val="625"/>
              </a:spcBef>
              <a:buFont typeface="Wingdings" panose="05000000000000000000" pitchFamily="2" charset="2"/>
              <a:buChar char="§"/>
              <a:defRPr/>
            </a:pPr>
            <a:r>
              <a:rPr lang="en-US"/>
              <a:t>您还可以选择在医疗保险处方药计划（PDP）中购买医疗保险处方药保险（D部分）。 </a:t>
            </a:r>
          </a:p>
          <a:p>
            <a:pPr marL="696595" lvl="1" indent="-239395" rtl="0">
              <a:spcBef>
                <a:spcPts val="625"/>
              </a:spcBef>
              <a:buFont typeface="Wingdings" panose="05000000000000000000" pitchFamily="2" charset="2"/>
              <a:buChar char="§"/>
              <a:defRPr/>
            </a:pPr>
            <a:r>
              <a:rPr lang="en-US"/>
              <a:t>威斯康星州的老年护理计划是另一种选择，可以单独使用，也可以作为D部分的补充。</a:t>
            </a:r>
          </a:p>
          <a:p>
            <a:pPr marL="239395" indent="-239395" rtl="0">
              <a:spcBef>
                <a:spcPts val="625"/>
              </a:spcBef>
              <a:buFont typeface="Wingdings" panose="05000000000000000000" pitchFamily="2" charset="2"/>
              <a:buChar char="§"/>
              <a:defRPr/>
            </a:pPr>
            <a:endParaRPr lang="en-US" dirty="0"/>
          </a:p>
          <a:p>
            <a:pPr marL="239395" indent="-239395" rtl="0">
              <a:spcBef>
                <a:spcPts val="625"/>
              </a:spcBef>
              <a:buFont typeface="Wingdings" panose="05000000000000000000" pitchFamily="2" charset="2"/>
              <a:buChar char="§"/>
            </a:pPr>
            <a:r>
              <a:rPr lang="en-US" b="1"/>
              <a:t>医疗保险优势</a:t>
            </a:r>
            <a:r>
              <a:rPr lang="en-GB" b="1"/>
              <a:t>计划</a:t>
            </a:r>
            <a:r>
              <a:rPr lang="en-GB"/>
              <a:t>（也称为C部分）是获得医疗保险福利的另一种方式。它们由医疗保险批准的私人保险公司提供的。有不同类型的优势计划，如健康维护组织（HMO）计划或优选医疗服务机构（PPO）计划等，它们涵盖A部分和B部分的服务和用品。大多数医疗保险优势计划包括医疗保险处方药保险。如果</a:t>
            </a:r>
            <a:r>
              <a:rPr lang="en-GB" b="1"/>
              <a:t>某些</a:t>
            </a:r>
            <a:r>
              <a:rPr lang="en-GB"/>
              <a:t>类型的计划</a:t>
            </a:r>
            <a:r>
              <a:rPr lang="en-GB" i="1"/>
              <a:t>尚未</a:t>
            </a:r>
            <a:r>
              <a:rPr lang="en-GB"/>
              <a:t>包括药品保险的话，您可以在其中增加药品保险。） </a:t>
            </a:r>
          </a:p>
          <a:p>
            <a:pPr marL="239395" indent="-239395" rtl="0">
              <a:spcBef>
                <a:spcPts val="625"/>
              </a:spcBef>
              <a:buFont typeface="Wingdings" panose="05000000000000000000" pitchFamily="2" charset="2"/>
              <a:buChar char="§"/>
            </a:pPr>
            <a:r>
              <a:rPr lang="en-US"/>
              <a:t>而且，老年护理计划也可以与医疗保险优势计划一起使用。我们稍后会详细讨论。（医疗保险补充保险（Medigap）与医疗保险优势计划不兼容，因此，如果您参加了医疗保险优势计划，则您不能使用医疗保险补充保险（Medigap）来支付自付费用。）</a:t>
            </a:r>
          </a:p>
          <a:p>
            <a:pPr marL="249555" rtl="0">
              <a:spcBef>
                <a:spcPts val="625"/>
              </a:spcBef>
            </a:pPr>
            <a:endParaRPr lang="en-US" dirty="0"/>
          </a:p>
          <a:p>
            <a:pPr marL="249555" rtl="0">
              <a:spcBef>
                <a:spcPts val="625"/>
              </a:spcBef>
            </a:pPr>
            <a:r>
              <a:rPr lang="en-US"/>
              <a:t>我们从此图表左侧的“传统医疗保险”项目开始，然后我们将会了解医疗保险补充保险（Medigap）是如何与之配合使用的。</a:t>
            </a:r>
          </a:p>
          <a:p>
            <a:pPr rtl="0">
              <a:spcBef>
                <a:spcPts val="625"/>
              </a:spcBef>
              <a:defRPr/>
            </a:pP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同样，传统医疗保险包括A部分及B部分。 </a:t>
            </a:r>
          </a:p>
          <a:p>
            <a:pPr marL="0" marR="0" lvl="0" indent="0" algn="l" defTabSz="914400" rtl="0" eaLnBrk="1" fontAlgn="auto" latinLnBrk="0" hangingPunct="1">
              <a:lnSpc>
                <a:spcPct val="100000"/>
              </a:lnSpc>
              <a:spcBef>
                <a:spcPts val="0"/>
              </a:spcBef>
              <a:spcAft>
                <a:spcPts val="0"/>
              </a:spcAft>
              <a:buClrTx/>
              <a:buSzTx/>
              <a:buFontTx/>
              <a:buNone/>
              <a:defRPr/>
            </a:pPr>
            <a:r>
              <a:rPr lang="en-US"/>
              <a:t>您可以去任何已加入医疗保险服务并接受新的医疗保险参保患者的医生、医院或其他医疗服务机构那里就诊。</a:t>
            </a:r>
            <a:r>
              <a:rPr lang="en-US">
                <a:solidFill>
                  <a:prstClr val="black"/>
                </a:solidFill>
              </a:rPr>
              <a:t>费用受他们是否接受</a:t>
            </a:r>
            <a:r>
              <a:rPr lang="en-US" b="1">
                <a:solidFill>
                  <a:prstClr val="black"/>
                </a:solidFill>
              </a:rPr>
              <a:t>委付</a:t>
            </a:r>
            <a:r>
              <a:rPr lang="en-US"/>
              <a:t>的影响</a:t>
            </a:r>
            <a:r>
              <a:rPr lang="en-US">
                <a:solidFill>
                  <a:prstClr val="black"/>
                </a:solidFill>
              </a:rPr>
              <a:t>，这是</a:t>
            </a:r>
            <a:r>
              <a:rPr lang="en-US"/>
              <a:t>您的医生或其他医疗服务机构签订的一份合同，即表示同意接受医疗保险批准的服务费收取标准，并且不会向您收取超过医疗保险免赔额和共同保险的费用。</a:t>
            </a:r>
          </a:p>
          <a:p>
            <a:pPr rtl="0"/>
            <a:endParaRPr lang="en-US" dirty="0"/>
          </a:p>
          <a:p>
            <a:pPr marL="171450" indent="-171450" rtl="0">
              <a:buFont typeface="Arial" panose="020B0604020202090204" pitchFamily="34" charset="0"/>
              <a:buChar char="•"/>
            </a:pPr>
            <a:r>
              <a:rPr lang="en-US"/>
              <a:t>参加了传统医疗保险后，您可以选择购买医疗保险补充保险（Medigap），以帮助支付传统医疗保险未涵盖的一些费用。 </a:t>
            </a:r>
          </a:p>
          <a:p>
            <a:pPr marL="171450" indent="-171450" rtl="0">
              <a:buFont typeface="Arial" panose="020B0604020202090204" pitchFamily="34" charset="0"/>
              <a:buChar char="•"/>
            </a:pPr>
            <a:r>
              <a:rPr lang="en-US"/>
              <a:t>您还可以选择在医疗保险处方药计划（PDP）中购买医疗保险处方药保险（D部分）。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传统医疗保险不涵盖</a:t>
            </a:r>
          </a:p>
          <a:p>
            <a:pPr marL="171450" indent="-171450" rtl="0">
              <a:buFont typeface="Arial" panose="020B0604020202090204" pitchFamily="34" charset="0"/>
              <a:buChar char="•"/>
            </a:pPr>
            <a:r>
              <a:rPr lang="en-US"/>
              <a:t>针灸</a:t>
            </a:r>
          </a:p>
          <a:p>
            <a:pPr marL="171450" indent="-171450" rtl="0">
              <a:buFont typeface="Arial" panose="020B0604020202090204" pitchFamily="34" charset="0"/>
              <a:buChar char="•"/>
            </a:pPr>
            <a:r>
              <a:rPr lang="en-US"/>
              <a:t>大多数的牙科护理或义齿安装</a:t>
            </a:r>
          </a:p>
          <a:p>
            <a:pPr marL="171450" indent="-171450" rtl="0">
              <a:buFont typeface="Arial" panose="020B0604020202090204" pitchFamily="34" charset="0"/>
              <a:buChar char="•"/>
            </a:pPr>
            <a:r>
              <a:rPr lang="en-US"/>
              <a:t>整容手术</a:t>
            </a:r>
          </a:p>
          <a:p>
            <a:pPr marL="171450" indent="-171450" rtl="0">
              <a:buFont typeface="Arial" panose="020B0604020202090204" pitchFamily="34" charset="0"/>
              <a:buChar char="•"/>
            </a:pPr>
            <a:r>
              <a:rPr lang="en-US"/>
              <a:t>美国境外的医疗保健服务</a:t>
            </a:r>
          </a:p>
          <a:p>
            <a:pPr marL="171450" indent="-171450" rtl="0">
              <a:buFont typeface="Arial" panose="020B0604020202090204" pitchFamily="34" charset="0"/>
              <a:buChar char="•"/>
            </a:pPr>
            <a:r>
              <a:rPr lang="en-US"/>
              <a:t>助听器 </a:t>
            </a:r>
          </a:p>
          <a:p>
            <a:pPr marL="171450" indent="-171450" rtl="0">
              <a:buFont typeface="Arial" panose="020B0604020202090204" pitchFamily="34" charset="0"/>
              <a:buChar char="•"/>
            </a:pPr>
            <a:r>
              <a:rPr lang="en-US"/>
              <a:t>长期护理</a:t>
            </a:r>
          </a:p>
          <a:p>
            <a:pPr marL="171450" indent="-171450" rtl="0">
              <a:buFont typeface="Arial" panose="020B0604020202090204" pitchFamily="34" charset="0"/>
              <a:buChar char="•"/>
            </a:pPr>
            <a:r>
              <a:rPr lang="en-US"/>
              <a:t>大多数的常规足部护理</a:t>
            </a:r>
          </a:p>
          <a:p>
            <a:pPr marL="171450" indent="-171450" rtl="0">
              <a:buFont typeface="Arial" panose="020B0604020202090204" pitchFamily="34" charset="0"/>
              <a:buChar char="•"/>
            </a:pPr>
            <a:r>
              <a:rPr lang="en-US"/>
              <a:t>常规眼部护理和大多数的眼镜</a:t>
            </a:r>
          </a:p>
          <a:p>
            <a:pPr marL="171450" indent="-171450" rtl="0">
              <a:buFont typeface="Arial" panose="020B0604020202090204" pitchFamily="34" charset="0"/>
              <a:buChar char="•"/>
            </a:pPr>
            <a:r>
              <a:rPr lang="en-US"/>
              <a:t>常规体检</a:t>
            </a:r>
          </a:p>
          <a:p>
            <a:pPr rtl="0"/>
            <a:endParaRPr lang="en-US" dirty="0"/>
          </a:p>
          <a:p>
            <a:pPr rtl="0"/>
            <a:r>
              <a:rPr lang="en-US"/>
              <a:t>如果您需要这些服务，您必须自己支付费用，除非您有其他保险（包括医疗补助（Medicaid）等）来支付费用。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医疗保险补充保险（Medigap）。</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90204" pitchFamily="34" charset="0"/>
              <a:buChar char="•"/>
            </a:pPr>
            <a:r>
              <a:rPr lang="en-US"/>
              <a:t>医疗保险补充保险（Medigap）是由保险业监理专员批准和监管的私人保险，有助于填补传统医疗保险的空白（如共付费用、共同保险和免赔额等）。 </a:t>
            </a:r>
          </a:p>
          <a:p>
            <a:pPr marL="171450" indent="-171450" rtl="0">
              <a:buFont typeface="Arial" panose="020B0604020202090204" pitchFamily="34" charset="0"/>
              <a:buChar char="•"/>
            </a:pPr>
            <a:r>
              <a:rPr lang="en-US"/>
              <a:t>您必须参加了A部分和B部分以后才能购买医疗保险补充保险（Medigap）。</a:t>
            </a:r>
          </a:p>
          <a:p>
            <a:pPr marL="171450" indent="-171450" rtl="0">
              <a:buFont typeface="Arial" panose="020B0604020202090204" pitchFamily="34" charset="0"/>
              <a:buChar char="•"/>
            </a:pPr>
            <a:r>
              <a:rPr lang="en-US"/>
              <a:t>您每月为医疗保险补充保险（Medigap）支付保险费，费用金额取决于保险公司、选择的福利选项、您的年龄和居住地等。</a:t>
            </a:r>
          </a:p>
          <a:p>
            <a:pPr marL="171450" indent="-171450" rtl="0">
              <a:buFont typeface="Arial" panose="020B0604020202090204" pitchFamily="34" charset="0"/>
              <a:buChar char="•"/>
            </a:pPr>
            <a:r>
              <a:rPr lang="en-US"/>
              <a:t>一旦医疗保险支付了医疗保险批准的医疗费用中的份额以后，那么，您的医疗保险补充保险（Medigap）将支付其份额。 </a:t>
            </a:r>
          </a:p>
          <a:p>
            <a:pPr marL="171450" indent="-171450" rtl="0">
              <a:buFont typeface="Arial" panose="020B0604020202090204" pitchFamily="34" charset="0"/>
              <a:buChar char="•"/>
            </a:pPr>
            <a:r>
              <a:rPr lang="en-US"/>
              <a:t>医疗保险补充保险（Medigap）不涵盖处方药。</a:t>
            </a:r>
          </a:p>
          <a:p>
            <a:pPr marL="171450" indent="-171450" rtl="0">
              <a:buFont typeface="Arial" panose="020B0604020202090204" pitchFamily="34" charset="0"/>
              <a:buChar char="•"/>
            </a:pPr>
            <a:r>
              <a:rPr lang="en-US"/>
              <a:t>无需每年审查您的保险范围。</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有不同类型的医疗保险补充保险（Medigap）。  </a:t>
            </a:r>
          </a:p>
          <a:p>
            <a:pPr marL="171450" indent="-171450" rtl="0">
              <a:buFont typeface="Arial" panose="020B0604020202090204" pitchFamily="34" charset="0"/>
              <a:buChar char="•"/>
            </a:pPr>
            <a:r>
              <a:rPr lang="en-US"/>
              <a:t>使用传统的医疗保险补充保险（Medigap），费用可能取决于：</a:t>
            </a:r>
          </a:p>
          <a:p>
            <a:pPr marL="628650" lvl="1" indent="-171450" rtl="0">
              <a:buFont typeface="Arial" panose="020B0604020202090204" pitchFamily="34" charset="0"/>
              <a:buChar char="•"/>
            </a:pPr>
            <a:r>
              <a:rPr lang="en-US"/>
              <a:t>达到年龄：您的保险费随着年龄的增长而增加。或者，</a:t>
            </a:r>
          </a:p>
          <a:p>
            <a:pPr marL="628650" lvl="1" indent="-171450" rtl="0">
              <a:buFont typeface="Arial" panose="020B0604020202090204" pitchFamily="34" charset="0"/>
              <a:buChar char="•"/>
            </a:pPr>
            <a:r>
              <a:rPr lang="en-US"/>
              <a:t>投保年龄：保险费设定为您购买保单时的年龄，不会因为您年龄的增长而增加。保险费可能会因为其他原因而增加，并且每年可能会因为生活费用的调整而增加。 </a:t>
            </a:r>
          </a:p>
          <a:p>
            <a:pPr marL="171450" indent="-171450" rtl="0">
              <a:buFont typeface="Arial" panose="020B0604020202090204" pitchFamily="34" charset="0"/>
              <a:buChar char="•"/>
            </a:pPr>
            <a:r>
              <a:rPr lang="en-US"/>
              <a:t>还有费用分摊保险，</a:t>
            </a:r>
          </a:p>
          <a:p>
            <a:pPr marL="171450" indent="-171450" rtl="0">
              <a:buFont typeface="Arial" panose="020B0604020202090204" pitchFamily="34" charset="0"/>
              <a:buChar char="•"/>
            </a:pPr>
            <a:r>
              <a:rPr lang="en-US"/>
              <a:t>高免赔额保险，以及 </a:t>
            </a:r>
          </a:p>
          <a:p>
            <a:pPr marL="171450" indent="-171450" rtl="0">
              <a:buFont typeface="Arial" panose="020B0604020202090204" pitchFamily="34" charset="0"/>
              <a:buChar char="•"/>
            </a:pPr>
            <a:r>
              <a:rPr lang="en-US"/>
              <a:t>医疗保险选择保险</a:t>
            </a:r>
          </a:p>
          <a:p>
            <a:pPr rtl="0"/>
            <a:endParaRPr lang="en-US" dirty="0"/>
          </a:p>
          <a:p>
            <a:pPr rtl="0"/>
            <a:r>
              <a:rPr lang="en-US"/>
              <a:t>有关更多详情，您可以向威斯康星州保险业监理专员办公室索取一份刊物，其名称为：《威斯康星州医疗保险参保人员健康保险指南》或者您可以在他们的网站上进行查看。（联系方式将在稍后的幻灯片中进行分享。）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第1部分，参加医疗保险。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eaLnBrk="1" hangingPunct="1">
              <a:spcBef>
                <a:spcPct val="15000"/>
              </a:spcBef>
            </a:pPr>
            <a:r>
              <a:rPr lang="en-US" b="1"/>
              <a:t>医疗保险补充保险（Medigap）的基本福利</a:t>
            </a:r>
            <a:r>
              <a:rPr lang="en-US"/>
              <a:t>：包括在医疗保险B部分向大多数服务支付费用之后剩余的20%的共同保险，用于住院和专业护理的A部分共付费用、额外的精神病护理费用、前3品脱的血液费用（如果需要），以及40次额外的家庭保健检查费用。</a:t>
            </a:r>
          </a:p>
          <a:p>
            <a:pPr rtl="0" eaLnBrk="1" hangingPunct="1">
              <a:spcBef>
                <a:spcPct val="15000"/>
              </a:spcBef>
            </a:pPr>
            <a:endParaRPr lang="en-US" altLang="en-US" sz="800" dirty="0"/>
          </a:p>
          <a:p>
            <a:pPr rtl="0" eaLnBrk="1" hangingPunct="1">
              <a:spcBef>
                <a:spcPct val="15000"/>
              </a:spcBef>
            </a:pPr>
            <a:r>
              <a:rPr lang="en-US" b="1"/>
              <a:t>在威斯康星州出售的所有医疗保险补充保险（Medigap）必须包括一些额外的福利：</a:t>
            </a:r>
            <a:r>
              <a:rPr lang="en-US"/>
              <a:t>这包括医疗保险未承保的常规/依照惯例收取的脊椎按摩护理费用，以及30天的医疗保险未承保的无需事先住院的专业护理机构护理费用。</a:t>
            </a:r>
            <a:endParaRPr lang="en-US" altLang="en-US" i="1" dirty="0"/>
          </a:p>
          <a:p>
            <a:pPr rtl="0" eaLnBrk="1" hangingPunct="1">
              <a:spcBef>
                <a:spcPct val="15000"/>
              </a:spcBef>
            </a:pPr>
            <a:endParaRPr lang="en-US" altLang="en-US" sz="800" b="1" dirty="0"/>
          </a:p>
          <a:p>
            <a:pPr rtl="0"/>
            <a:r>
              <a:rPr lang="en-US"/>
              <a:t>同样，威斯康星州规定的强制性福利仅适用于在威斯康星州</a:t>
            </a:r>
            <a:r>
              <a:rPr lang="en-US" i="1"/>
              <a:t>发行的</a:t>
            </a:r>
            <a:r>
              <a:rPr lang="en-US"/>
              <a:t>保险。</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重要的是要确定您可能想通过医疗保险补充保险（Medigap）购买哪些“可选附加险”或额外福利。</a:t>
            </a:r>
          </a:p>
          <a:p>
            <a:pPr rtl="0"/>
            <a:endParaRPr lang="en-US" dirty="0"/>
          </a:p>
          <a:p>
            <a:pPr rtl="0"/>
            <a:r>
              <a:rPr lang="en-US"/>
              <a:t>如果您选择了A部分免赔额附加险，该免赔额将由您的医疗保险补充保险（Medigap）为您支付。</a:t>
            </a:r>
          </a:p>
          <a:p>
            <a:pPr rtl="0"/>
            <a:r>
              <a:rPr lang="en-US"/>
              <a:t>您还可以决定是否需要购买B部分附加险来支付免赔额、共付费用或超额费用、额外的家庭健康或紧急出国旅行费用。请注意，自2020年1月1日起，B部分免赔额附加险不再适用于新获得医疗保险参保资格的人员。它仍然适用于在2020年1月1日之前符合条件的人员。）</a:t>
            </a:r>
          </a:p>
          <a:p>
            <a:pPr rtl="0"/>
            <a:endParaRPr lang="en-US" dirty="0"/>
          </a:p>
          <a:p>
            <a:pPr rtl="0"/>
            <a:r>
              <a:rPr lang="en-US"/>
              <a:t>在比较不同保险的费用之前，请务必确定您想要哪些附加险。</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如果您有兴趣购买医疗保险补充保险（Medigap），可以采取以下步骤：</a:t>
            </a:r>
          </a:p>
          <a:p>
            <a:pPr rtl="0"/>
            <a:endParaRPr lang="en-US" dirty="0"/>
          </a:p>
          <a:p>
            <a:pPr marL="342900" indent="-342900" rtl="0">
              <a:spcAft>
                <a:spcPts val="1200"/>
              </a:spcAft>
              <a:buFont typeface="Wingdings" panose="05000000000000000000" pitchFamily="2" charset="2"/>
              <a:buChar char="§"/>
              <a:defRPr/>
            </a:pPr>
            <a:r>
              <a:rPr lang="en-US" sz="1200"/>
              <a:t>步骤1：	确定您想要哪些福利（或附加险）。</a:t>
            </a:r>
          </a:p>
          <a:p>
            <a:pPr marL="342900" indent="-342900" rtl="0">
              <a:spcAft>
                <a:spcPts val="1200"/>
              </a:spcAft>
              <a:buFont typeface="Wingdings" panose="05000000000000000000" pitchFamily="2" charset="2"/>
              <a:buChar char="§"/>
              <a:defRPr/>
            </a:pPr>
            <a:r>
              <a:rPr lang="en-US" sz="1200"/>
              <a:t>第2步：	找出有哪些保险公司在您所在的州出售医疗保险补充保险（Medigap）。 </a:t>
            </a:r>
          </a:p>
          <a:p>
            <a:pPr marL="342900" indent="-342900" rtl="0">
              <a:spcAft>
                <a:spcPts val="1200"/>
              </a:spcAft>
              <a:buFont typeface="Wingdings" panose="05000000000000000000" pitchFamily="2" charset="2"/>
              <a:buChar char="§"/>
              <a:defRPr/>
            </a:pPr>
            <a:r>
              <a:rPr lang="en-US" sz="1200"/>
              <a:t>第3步：	致电销售医疗保险补充保险（Medigap）的保险公司并比较费用。</a:t>
            </a:r>
          </a:p>
          <a:p>
            <a:pPr marL="342900" indent="-342900" rtl="0">
              <a:buFont typeface="Wingdings" panose="05000000000000000000" pitchFamily="2" charset="2"/>
              <a:buChar char="§"/>
              <a:defRPr/>
            </a:pPr>
            <a:r>
              <a:rPr lang="en-US" sz="1200"/>
              <a:t>步骤4：	购买医疗保险补充保险（Medigap）。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640"/>
              </a:spcBef>
              <a:tabLst>
                <a:tab pos="659130" algn="r"/>
              </a:tabLst>
            </a:pPr>
            <a:r>
              <a:rPr lang="en-US">
                <a:ea typeface="Times New Roman" panose="02020503050405090304"/>
              </a:rPr>
              <a:t>购买医疗保险补充保险（Medigap）的最佳时间是在您的医疗保险补充保险（Medigap）开放投保期间。这段时间持续6个月，从您年满65周岁</a:t>
            </a:r>
            <a:r>
              <a:rPr lang="en-US" b="1" u="sng">
                <a:ea typeface="Times New Roman" panose="02020503050405090304"/>
              </a:rPr>
              <a:t>并且</a:t>
            </a:r>
            <a:r>
              <a:rPr lang="en-US">
                <a:ea typeface="Times New Roman" panose="02020503050405090304"/>
              </a:rPr>
              <a:t>参加了医疗保险B部分的当月的第一天开始。如果您在您的医疗保险补充保险（Medigap）开放投保期间申请，这被视为您的“保证出单期”，您可以购买公司出售的任何医疗保险补充保险（Medigap），即使您有健康问题，价格也与健康人相同。</a:t>
            </a:r>
            <a:r>
              <a:rPr lang="en-US"/>
              <a:t>如果您没有在6个月的开放投保期内购买任何保险，保险公司可以根据您的健康状况拒绝承保。</a:t>
            </a:r>
          </a:p>
          <a:p>
            <a:pPr rtl="0">
              <a:spcBef>
                <a:spcPts val="640"/>
              </a:spcBef>
              <a:tabLst>
                <a:tab pos="659130" algn="r"/>
              </a:tabLst>
            </a:pPr>
            <a:endParaRPr lang="en-US" dirty="0">
              <a:ea typeface="Times New Roman" panose="02020503050405090304"/>
            </a:endParaRPr>
          </a:p>
          <a:p>
            <a:pPr rtl="0">
              <a:spcBef>
                <a:spcPts val="640"/>
              </a:spcBef>
              <a:tabLst>
                <a:tab pos="659130" algn="r"/>
              </a:tabLst>
            </a:pPr>
            <a:r>
              <a:rPr lang="en-US">
                <a:ea typeface="Times New Roman" panose="02020503050405090304"/>
              </a:rPr>
              <a:t>虽然保险公司不能让您去等您的</a:t>
            </a:r>
            <a:r>
              <a:rPr lang="en-US" b="1">
                <a:ea typeface="Times New Roman" panose="02020503050405090304"/>
              </a:rPr>
              <a:t>保险</a:t>
            </a:r>
            <a:r>
              <a:rPr lang="en-US">
                <a:ea typeface="Times New Roman" panose="02020503050405090304"/>
              </a:rPr>
              <a:t>开始投保，但它可以让您去等与既往病史相关的保险。请记住，对于医疗保险承保的服务，即使医疗保险补充保险（Medigap）未涵盖您的自付费用，传统医疗保险仍将继续承保该服务。您可以在保险公司向您出售医疗保险补充保险（Medigap）时随时购买。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还记得关于延迟投保B部分的规定吗？如果您因为您或您的配偶仍在工作并且基于工作关系您参加了团体健康保险而延迟投保B部分的话，您的医疗保险补充保险（Medigap）的开放投保期也会延迟，直到您投保了B部分。  </a:t>
            </a:r>
          </a:p>
          <a:p>
            <a:pPr rtl="0"/>
            <a:endParaRPr lang="en-US" dirty="0"/>
          </a:p>
          <a:p>
            <a:pPr rtl="0"/>
            <a:r>
              <a:rPr lang="en-US"/>
              <a:t>一旦您的保险终止或您的雇佣关系结束并且您投保了B部分，您医疗保险补充保险（Medigap）的6个月开放投保期就开始了。</a:t>
            </a:r>
          </a:p>
          <a:p>
            <a:pPr rtl="0"/>
            <a:endParaRPr lang="en-US" dirty="0"/>
          </a:p>
          <a:p>
            <a:pPr rtl="0"/>
            <a:r>
              <a:rPr lang="en-US"/>
              <a:t>对于那些可能因为残疾而享有医疗保险的人员，您将在年满65周岁时获得第二次的开放投保期。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在以下的其他时间段里，保证您可以买到一份医疗保险补充保险（Medigap），并且不会被拒保：</a:t>
            </a:r>
          </a:p>
          <a:p>
            <a:pPr rtl="0"/>
            <a:endParaRPr lang="en-US" dirty="0"/>
          </a:p>
          <a:p>
            <a:pPr marL="800100" lvl="1" indent="-342900" rtl="0">
              <a:buFont typeface="Wingdings" panose="05000000000000000000" pitchFamily="2" charset="2"/>
              <a:buChar char="§"/>
              <a:defRPr/>
            </a:pPr>
            <a:r>
              <a:rPr lang="en-US" sz="2000">
                <a:cs typeface="Arial" panose="020B0604020202090204" pitchFamily="34" charset="0"/>
              </a:rPr>
              <a:t>如果您的医疗保险优势计划终止或停止在您的服务区域提供护理保险服务。</a:t>
            </a:r>
          </a:p>
          <a:p>
            <a:pPr marL="800100" lvl="1" indent="-342900" rtl="0">
              <a:buFont typeface="Wingdings" panose="05000000000000000000" pitchFamily="2" charset="2"/>
              <a:buChar char="§"/>
              <a:defRPr/>
            </a:pPr>
            <a:r>
              <a:rPr lang="en-US" sz="2000">
                <a:cs typeface="Arial" panose="020B0604020202090204" pitchFamily="34" charset="0"/>
              </a:rPr>
              <a:t>如果您搬离了该计划的服务区域。</a:t>
            </a:r>
          </a:p>
          <a:p>
            <a:pPr marL="800100" lvl="1" indent="-342900" rtl="0">
              <a:buFont typeface="Wingdings" panose="05000000000000000000" pitchFamily="2" charset="2"/>
              <a:buChar char="§"/>
              <a:defRPr/>
            </a:pPr>
            <a:r>
              <a:rPr lang="en-US" sz="2000">
                <a:cs typeface="Arial" panose="020B0604020202090204" pitchFamily="34" charset="0"/>
              </a:rPr>
              <a:t>如果您部分或全部的雇主团体健康保险被终止了。  </a:t>
            </a:r>
            <a:endParaRPr lang="en-US" sz="2000" b="1" i="1" dirty="0">
              <a:cs typeface="Arial" panose="020B0604020202090204" pitchFamily="34" charset="0"/>
            </a:endParaRPr>
          </a:p>
          <a:p>
            <a:pPr marL="800100" lvl="1" indent="-342900" rtl="0">
              <a:buFont typeface="Wingdings" panose="05000000000000000000" pitchFamily="2" charset="2"/>
              <a:buChar char="§"/>
              <a:defRPr/>
            </a:pPr>
            <a:r>
              <a:rPr lang="en-US" sz="2000">
                <a:cs typeface="Arial" panose="020B0604020202090204" pitchFamily="34" charset="0"/>
              </a:rPr>
              <a:t>如果您的雇主团体健康保险的保险费与12个月内的保险费相比增加了25%以上。</a:t>
            </a:r>
          </a:p>
          <a:p>
            <a:pPr marL="800100" lvl="1" indent="-342900" rtl="0">
              <a:buFont typeface="Wingdings" panose="05000000000000000000" pitchFamily="2" charset="2"/>
              <a:buChar char="§"/>
              <a:defRPr/>
            </a:pPr>
            <a:r>
              <a:rPr lang="en-US" sz="2000">
                <a:cs typeface="Arial" panose="020B0604020202090204" pitchFamily="34" charset="0"/>
              </a:rPr>
              <a:t>如果您正处于医疗保险优势计划的试行期。</a:t>
            </a:r>
            <a:r>
              <a:rPr lang="en-US" sz="2000" i="1">
                <a:cs typeface="Arial" panose="020B0604020202090204" pitchFamily="34" charset="0"/>
              </a:rPr>
              <a:t>（您第一次参加医疗保险优势计划时的12个月期间内。一生只有1个试行期。）</a:t>
            </a:r>
          </a:p>
          <a:p>
            <a:pPr rtl="0"/>
            <a:r>
              <a:rPr lang="en-US"/>
              <a:t>为了确保医疗保险补充保险（Medigap）的出单，您必须在其他保险终止之后的63天内提出申请。</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如果您有疑问或想了解更多有关医疗保险补充保险（Medigap）的信息，您可以拨打威斯康星州医疗保险补充保险（Medigap）求助热线：1-800-242-1060。</a:t>
            </a:r>
          </a:p>
          <a:p>
            <a:pPr rtl="0"/>
            <a:endParaRPr lang="en-US" dirty="0"/>
          </a:p>
          <a:p>
            <a:pPr rtl="0"/>
            <a:r>
              <a:rPr lang="en-US"/>
              <a:t>欲索取有关威斯康星州已批准发行保险的信息或刊物，请拨打电话：1-800-236-8517与威斯康星州保险业监理专员进行联系，或在线进行查找：oci.wi.gov。</a:t>
            </a:r>
          </a:p>
          <a:p>
            <a:pPr rtl="0"/>
            <a:endParaRPr lang="en-US" dirty="0"/>
          </a:p>
          <a:p>
            <a:pPr rtl="0"/>
            <a:r>
              <a:rPr lang="en-US"/>
              <a:t>您也可以拨打电话：1-800-633-4227与联邦医疗保险进行联系或访问联邦医疗保险的网站进行查找：www.medicare.gov。</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“欢迎参加联邦医疗保险”计划的第1部分内容到此结束。我希望这些信息能对您有所帮助。本教育系列接下来将会讨论医疗保险的基础知识，包括医疗保险的A部分和B部分。</a:t>
            </a:r>
            <a:endParaRPr 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本演示文稿是由威斯康星州健康保险援助计划（SHIP）为您提供，该计划是为医疗保险参保人员提供免费公正帮助的一项地方性公共服务。如果您对医疗保险有任何疑问，请立即拨打我们的免费求助热线或联系当地的州健康保险援助计划（SHIP）的医疗保险顾问。您不必单独行动！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大家好，欢迎收看本期的“欢迎参加联邦医疗保险”教育系列讲座。  </a:t>
            </a:r>
          </a:p>
          <a:p>
            <a:pPr rtl="0"/>
            <a:endParaRPr lang="en-US" dirty="0"/>
          </a:p>
          <a:p>
            <a:pPr rtl="0"/>
            <a:r>
              <a:rPr lang="en-US"/>
              <a:t>该计划由威斯康星州卫生服务部（WDHS）提供，该部门负责运营威斯康星州健康保险援助计划（SHIP），这是为医疗保险参保人员提供的一项地方性公共服务。每个州都有州健康保险援助计划（SHIP）。在威斯康星州，您可以咨询当地的州健康保险援助计划（SHIP）的顾问或拨打我们的免费求助热线来获得免费公正的医疗保险帮助服务。</a:t>
            </a:r>
          </a:p>
          <a:p>
            <a:pPr rtl="0"/>
            <a:endParaRPr lang="en-US" b="1" dirty="0"/>
          </a:p>
          <a:p>
            <a:pPr rtl="0"/>
            <a:r>
              <a:rPr lang="en-US" b="0"/>
              <a:t>为下载该演示文稿的幻灯片，您可以点击YouTube视频中的链接或访问：gwaar.org/educational-videos-for-medicare-outreach。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该项目得到了联邦社区生活管理局（ACL）的拨款支持。</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您首先要了解的是如何以及何时参加联邦医疗保险。</a:t>
            </a:r>
          </a:p>
          <a:p>
            <a:pPr marL="342900" indent="-342900" algn="l" rtl="0">
              <a:spcAft>
                <a:spcPts val="1200"/>
              </a:spcAft>
              <a:buFont typeface="Wingdings" panose="05000000000000000000" pitchFamily="2" charset="2"/>
              <a:buChar char="§"/>
            </a:pPr>
            <a:r>
              <a:rPr lang="en-US" sz="2200">
                <a:cs typeface="Arial" panose="020B0604020202090204" pitchFamily="34" charset="0"/>
              </a:rPr>
              <a:t>如果您已经参加了社会保障计划或铁路退休计划，那您将在您年满65周岁当月的第一天自动加入医疗保险A部分和B部分。</a:t>
            </a:r>
          </a:p>
          <a:p>
            <a:pPr marL="342900" indent="-342900" algn="l" rtl="0">
              <a:spcAft>
                <a:spcPts val="1200"/>
              </a:spcAft>
              <a:buFont typeface="Wingdings" panose="05000000000000000000" pitchFamily="2" charset="2"/>
              <a:buChar char="§"/>
            </a:pPr>
            <a:r>
              <a:rPr lang="en-US" sz="2200">
                <a:cs typeface="Arial" panose="020B0604020202090204" pitchFamily="34" charset="0"/>
              </a:rPr>
              <a:t>如果您接近65周岁且目前没有参加过社会保障计划，则您需要在您的</a:t>
            </a:r>
            <a:r>
              <a:rPr lang="en-US" sz="2200" i="1">
                <a:cs typeface="Arial" panose="020B0604020202090204" pitchFamily="34" charset="0"/>
              </a:rPr>
              <a:t>首次投保期</a:t>
            </a:r>
            <a:r>
              <a:rPr lang="en-US" sz="2200">
                <a:cs typeface="Arial" panose="020B0604020202090204" pitchFamily="34" charset="0"/>
              </a:rPr>
              <a:t>内投保</a:t>
            </a:r>
            <a:r>
              <a:rPr lang="en-US" sz="2200" b="1">
                <a:cs typeface="Arial" panose="020B0604020202090204" pitchFamily="34" charset="0"/>
              </a:rPr>
              <a:t>社会保障计划</a:t>
            </a:r>
            <a:r>
              <a:rPr lang="en-US" sz="2200">
                <a:cs typeface="Arial" panose="020B0604020202090204" pitchFamily="34" charset="0"/>
              </a:rPr>
              <a:t>的A部分和B部分。（更多详情，请参见下一张幻灯片。）</a:t>
            </a:r>
          </a:p>
          <a:p>
            <a:pPr marL="800100" lvl="1" indent="-342900" algn="l" rtl="0">
              <a:lnSpc>
                <a:spcPct val="110000"/>
              </a:lnSpc>
              <a:spcBef>
                <a:spcPts val="0"/>
              </a:spcBef>
              <a:spcAft>
                <a:spcPts val="600"/>
              </a:spcAft>
              <a:buFont typeface="Wingdings" panose="05000000000000000000" pitchFamily="2" charset="2"/>
              <a:buChar char="§"/>
            </a:pPr>
            <a:r>
              <a:rPr lang="en-US" sz="2200">
                <a:cs typeface="Arial" panose="020B0604020202090204" pitchFamily="34" charset="0"/>
              </a:rPr>
              <a:t>网上投保，请访问</a:t>
            </a:r>
            <a:r>
              <a:rPr lang="en-US" sz="2200" b="1">
                <a:cs typeface="Arial" panose="020B0604020202090204" pitchFamily="34" charset="0"/>
              </a:rPr>
              <a:t>ssa.gov</a:t>
            </a:r>
            <a:r>
              <a:rPr lang="en-US" sz="2200">
                <a:cs typeface="Arial" panose="020B0604020202090204" pitchFamily="34" charset="0"/>
              </a:rPr>
              <a:t>或 </a:t>
            </a:r>
          </a:p>
          <a:p>
            <a:pPr marL="800100" lvl="1" indent="-342900" algn="l" rtl="0">
              <a:lnSpc>
                <a:spcPct val="110000"/>
              </a:lnSpc>
              <a:spcBef>
                <a:spcPts val="0"/>
              </a:spcBef>
              <a:spcAft>
                <a:spcPts val="600"/>
              </a:spcAft>
              <a:buFont typeface="Wingdings" panose="05000000000000000000" pitchFamily="2" charset="2"/>
              <a:buChar char="§"/>
            </a:pPr>
            <a:r>
              <a:rPr lang="en-US" sz="2200"/>
              <a:t>致电社会保障部：</a:t>
            </a:r>
            <a:r>
              <a:rPr lang="en-US" sz="2200" b="1"/>
              <a:t>1-800-772-1213</a:t>
            </a:r>
            <a:r>
              <a:rPr lang="en-US" sz="2200" b="0"/>
              <a:t>（有听力障碍和TTY用户，请拨打</a:t>
            </a:r>
            <a:r>
              <a:rPr lang="en-US" sz="2200"/>
              <a:t>1-800-325-0778</a:t>
            </a:r>
            <a:r>
              <a:rPr lang="en-US" sz="3600" b="0" i="0">
                <a:solidFill>
                  <a:srgbClr val="212121"/>
                </a:solidFill>
                <a:effectLst/>
                <a:latin typeface="ui-sans-serif"/>
              </a:rPr>
              <a:t>）</a:t>
            </a:r>
            <a:endParaRPr lang="en-US" altLang="en-US" sz="2200" b="1" dirty="0">
              <a:cs typeface="Arial" panose="020B0604020202090204" pitchFamily="34" charset="0"/>
            </a:endParaRPr>
          </a:p>
          <a:p>
            <a:pPr marL="800100" lvl="1" indent="-342900" algn="l" rtl="0">
              <a:lnSpc>
                <a:spcPct val="110000"/>
              </a:lnSpc>
              <a:spcBef>
                <a:spcPts val="0"/>
              </a:spcBef>
              <a:spcAft>
                <a:spcPts val="600"/>
              </a:spcAft>
              <a:buFont typeface="Wingdings" panose="05000000000000000000" pitchFamily="2" charset="2"/>
              <a:buChar char="§"/>
            </a:pPr>
            <a:r>
              <a:rPr lang="en-US" sz="2200" i="1">
                <a:cs typeface="Arial" panose="020B0604020202090204" pitchFamily="34" charset="0"/>
              </a:rPr>
              <a:t>或访问您当地的社会保障办公室</a:t>
            </a:r>
            <a:endParaRPr lang="en-US" altLang="en-US" sz="2200" dirty="0">
              <a:solidFill>
                <a:srgbClr val="FF0000"/>
              </a:solidFill>
              <a:cs typeface="Arial" panose="020B0604020202090204" pitchFamily="34" charset="0"/>
            </a:endParaRPr>
          </a:p>
          <a:p>
            <a:pPr marL="342900" indent="-342900" algn="l" rtl="0">
              <a:spcAft>
                <a:spcPts val="1200"/>
              </a:spcAft>
              <a:buFont typeface="Wingdings" panose="05000000000000000000" pitchFamily="2" charset="2"/>
              <a:buChar char="§"/>
            </a:pPr>
            <a:r>
              <a:rPr lang="en-US" sz="2200">
                <a:cs typeface="Arial" panose="020B0604020202090204" pitchFamily="34" charset="0"/>
              </a:rPr>
              <a:t>如果您未满65周岁且有残疾，在连续24个月领取社会保障残疾保险（也称为SSDI）后，您将自动加入联邦医疗保险。</a:t>
            </a:r>
          </a:p>
          <a:p>
            <a:pPr rtl="0"/>
            <a:endParaRPr lang="en-US" dirty="0"/>
          </a:p>
          <a:p>
            <a:pPr rtl="0"/>
            <a:r>
              <a:rPr lang="en-US"/>
              <a:t>提示：如果您在</a:t>
            </a:r>
            <a:r>
              <a:rPr lang="en-US" b="1"/>
              <a:t>Medicare.gov</a:t>
            </a:r>
            <a:r>
              <a:rPr lang="en-US"/>
              <a:t>注册了，您可以</a:t>
            </a:r>
            <a:r>
              <a:rPr lang="en-US" sz="1200" b="0" kern="1200">
                <a:solidFill>
                  <a:schemeClr val="tx1"/>
                </a:solidFill>
                <a:effectLst/>
                <a:latin typeface="+mn-lt"/>
                <a:ea typeface="+mn-ea"/>
                <a:cs typeface="+mn-cs"/>
              </a:rPr>
              <a:t>使用它来管理您有关传统医疗保险福利政策的个人信息。这是一个免费、安全的网站，您可以轻松地在线上查看您的保险范围、投保状态和医疗保险理赔等相关信息。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该计划将对医疗保险进行概述，内容分为六部分：</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a:t>您可以在您的《您与医疗保险手册》中找到更多详细信息，该手册将会寄给医疗保险参保人员，也可以在Medicare.gov网站上找到。为了便于理解，建议您按顺序查看本系列的各部分内容。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欢迎收看本教育系列的第4部分内容。在本节中，您将了解医疗保险优势计划（也称为医疗保险C部分）以及一些有关其他类型健康保险的简要信息。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让我们回顾一下显示保险选择的图表。医疗保险优势计划是获得医疗保险的另一种方式。</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医疗保险优势计划涵盖所有A部分和B部分的服务和用品，通常还包括D部分。它们由联邦医疗保险批准的私人保险公司运营。您必须同时拥有A部分和B部分才能加入医疗保险优势计划。对于大多数计划，您需要使用计划网络中的医生、医院和其他医疗服务机构，否则您将支付更多或全部的费用。医疗服务机构可以在一年中的任何时间加入或离开计划网络。如果发生这种情况，您可能需要选择一个新的医疗服务机构。如果发生这种情况，您通常不能在这一年内更改计划。</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0" i="0"/>
              <a:t>医疗保险优势计划有多种类型。</a:t>
            </a:r>
            <a:r>
              <a:rPr lang="en-US" b="1" i="0"/>
              <a:t>医疗保险健康维护组织（HMO）</a:t>
            </a:r>
            <a:r>
              <a:rPr lang="en-US" b="0" i="0"/>
              <a:t>计划提供有医疗服务机构网络，您可以在计划网络内的医生或医院那里获得护理和服务。如果您在网络之外就医，您可能需要支付全部费用。</a:t>
            </a:r>
            <a:r>
              <a:rPr lang="en-US" b="1" i="0"/>
              <a:t>医疗保险优选医疗服务机构（PPO）</a:t>
            </a:r>
            <a:r>
              <a:rPr lang="en-US" b="0" i="0"/>
              <a:t>计划也有一个医生和医院网络，但如果有了医疗保险优选医疗服务机构（PPO）计划，您还可以从网络外医疗服务机构那里获得承保服务，通常费用会更高。</a:t>
            </a:r>
          </a:p>
          <a:p>
            <a:pPr rtl="0"/>
            <a:r>
              <a:rPr lang="en-US" b="1" i="0"/>
              <a:t>医疗保险私人按服务收费（PFFS）</a:t>
            </a:r>
            <a:r>
              <a:rPr lang="en-US" b="0" i="0"/>
              <a:t>计划允许您前往任何接受该计划付款条款并同意为您提供治疗的经联邦医疗保险批准的医生或医院那里就诊。您还可以查看所有那些始终同意为计划成员提供治疗服务的网络内医疗服务机构的名单。您也可以选择一家能接受计划条款的网络外医疗服务机构，但您可能需要支付更多的费用。</a:t>
            </a:r>
          </a:p>
          <a:p>
            <a:pPr rtl="0"/>
            <a:r>
              <a:rPr lang="en-US" b="1" i="0"/>
              <a:t>医疗保险特殊需求计划（SNP）</a:t>
            </a:r>
            <a:r>
              <a:rPr lang="en-US" b="0" i="0"/>
              <a:t>旨在提供重点护理管理、加入该计划的医疗服务机构的特殊专业知识以及为特定群体量身定制的福利，包括：住在特定机构（如疗养院等）的人员、有资格同时享受医疗保险和医疗补助的人员，以及患有特定慢性病或致残疾病的人员。</a:t>
            </a:r>
          </a:p>
          <a:p>
            <a:pPr rtl="0"/>
            <a:r>
              <a:rPr lang="en-US" b="1" i="0"/>
              <a:t>医疗保险</a:t>
            </a:r>
            <a:r>
              <a:rPr lang="en-GB" b="1" i="0"/>
              <a:t>医疗储蓄账户（MSA）计划</a:t>
            </a:r>
            <a:r>
              <a:rPr lang="en-GB" b="0" i="0"/>
              <a:t>将高免赔额健康计划与银行账户相结合。医疗保险将钱存入账户，您用这笔钱支付您的医疗保健服务费用。</a:t>
            </a:r>
            <a:r>
              <a:rPr lang="en-US" b="0" i="1"/>
              <a:t>**</a:t>
            </a:r>
            <a:r>
              <a:rPr lang="en-US" i="1"/>
              <a:t>您可以在未承保处方药的医疗保险私人按服务收费（PFFS）计划或医疗保险医疗储蓄账户（MSA）计划中增加D部分计划。您不能将D部分保险增加到尚无药品保险的医疗保险健康维护组织（HMO）计划或医疗保险优选医疗服务机构（PPO）计划之中。 </a:t>
            </a:r>
            <a:endParaRPr lang="en-US" b="0" i="1"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625" indent="-174625" rtl="0">
              <a:buFont typeface="Wingdings" panose="05000000000000000000" pitchFamily="2" charset="2"/>
              <a:buChar char="§"/>
            </a:pPr>
            <a:r>
              <a:rPr lang="en-US"/>
              <a:t>如果您参加了医疗保险优势计划，您 </a:t>
            </a:r>
          </a:p>
          <a:p>
            <a:pPr marL="354330" lvl="1" indent="-176530" rtl="0">
              <a:buFont typeface="Arial" panose="020B0604020202090204" pitchFamily="34" charset="0"/>
              <a:buChar char="•"/>
            </a:pPr>
            <a:r>
              <a:rPr lang="en-US"/>
              <a:t>仍将在医疗保险中享有相同的权利和保护。</a:t>
            </a:r>
          </a:p>
          <a:p>
            <a:pPr marL="354330" lvl="1" indent="-176530" rtl="0">
              <a:buFont typeface="Arial" panose="020B0604020202090204" pitchFamily="34" charset="0"/>
              <a:buChar char="•"/>
            </a:pPr>
            <a:r>
              <a:rPr lang="en-US"/>
              <a:t>您必须遵守计划中关于如何获得服务的规定（例如，您是否需要转诊才能看专家，或者您是否必须前往网络中的医疗服务机构处就诊。这些规定每年都可能发生变化。）</a:t>
            </a:r>
          </a:p>
          <a:p>
            <a:pPr marL="354330" lvl="1" indent="-176530" rtl="0">
              <a:buFont typeface="Arial" panose="020B0604020202090204" pitchFamily="34" charset="0"/>
              <a:buChar char="•"/>
            </a:pPr>
            <a:r>
              <a:rPr lang="en-US"/>
              <a:t>您可以选择涵盖处方药的保险计划。 </a:t>
            </a:r>
          </a:p>
          <a:p>
            <a:pPr marL="354330" marR="0" lvl="1" indent="-17653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t>对于化疗、透析和专业护理机构护理等服务，医疗保险优势计划的收费不能高于传统医疗保险</a:t>
            </a:r>
          </a:p>
          <a:p>
            <a:pPr marL="354330" marR="0" lvl="1" indent="-17653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t>每个医疗保险优势计划可能会有不同的福利和费用分摊。</a:t>
            </a:r>
          </a:p>
          <a:p>
            <a:pPr marL="354330" lvl="1" indent="-176530" rtl="0">
              <a:buFont typeface="Arial" panose="020B0604020202090204" pitchFamily="34" charset="0"/>
              <a:buChar char="•"/>
            </a:pPr>
            <a:r>
              <a:rPr lang="en-US"/>
              <a:t>您可以选择包含额外福利的计划，例如（传统医疗保险未承保的）视力或牙科福利等</a:t>
            </a:r>
          </a:p>
          <a:p>
            <a:pPr marL="174625" indent="-174625" rtl="0" fontAlgn="base">
              <a:buFont typeface="Wingdings" panose="05000000000000000000" pitchFamily="2" charset="2"/>
              <a:buChar char="§"/>
            </a:pPr>
            <a:endParaRPr lang="en-US" b="1" dirty="0"/>
          </a:p>
          <a:p>
            <a:pPr marL="174625" indent="-174625" rtl="0" fontAlgn="base">
              <a:buFont typeface="Wingdings" panose="05000000000000000000" pitchFamily="2" charset="2"/>
              <a:buChar char="§"/>
            </a:pPr>
            <a:r>
              <a:rPr lang="en-US" b="1"/>
              <a:t>您不能将医疗保险补充保险（Medigap）与医疗保险优势计划一起使用。</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590"/>
              </a:spcBef>
            </a:pPr>
            <a:r>
              <a:rPr lang="en-US">
                <a:ea typeface="Arial" panose="020B0604020202090204" pitchFamily="34" charset="0"/>
                <a:cs typeface="Arial" panose="020B0604020202090204" pitchFamily="34" charset="0"/>
              </a:rPr>
              <a:t>如果您参加医疗保险优势计划，您需要每月继续支付医疗保险B部分的保险费。（收入和资源有限的人员可能会有资格通过针对这种情况而设计的福利计划获得医疗保险费用援助。这将在本教育系列的第5部分内容中进行讨论。）</a:t>
            </a:r>
          </a:p>
          <a:p>
            <a:pPr rtl="0">
              <a:spcBef>
                <a:spcPts val="590"/>
              </a:spcBef>
            </a:pPr>
            <a:endParaRPr lang="en-US" dirty="0">
              <a:ea typeface="Arial" panose="020B0604020202090204" pitchFamily="34" charset="0"/>
              <a:cs typeface="Arial" panose="020B0604020202090204" pitchFamily="34" charset="0"/>
            </a:endParaRPr>
          </a:p>
          <a:p>
            <a:pPr rtl="0">
              <a:spcBef>
                <a:spcPts val="0"/>
              </a:spcBef>
            </a:pPr>
            <a:r>
              <a:rPr lang="en-US">
                <a:ea typeface="Arial" panose="020B0604020202090204" pitchFamily="34" charset="0"/>
                <a:cs typeface="Arial" panose="020B0604020202090204" pitchFamily="34" charset="0"/>
              </a:rPr>
              <a:t>您可能还需要支付其他的费用，例如</a:t>
            </a:r>
          </a:p>
          <a:p>
            <a:pPr marL="167640" indent="-167640" rtl="0">
              <a:spcBef>
                <a:spcPts val="0"/>
              </a:spcBef>
              <a:buFont typeface="Wingdings" panose="05000000000000000000" pitchFamily="2" charset="2"/>
              <a:buChar char="§"/>
            </a:pPr>
            <a:r>
              <a:rPr lang="en-US">
                <a:ea typeface="Arial" panose="020B0604020202090204" pitchFamily="34" charset="0"/>
                <a:cs typeface="Arial" panose="020B0604020202090204" pitchFamily="34" charset="0"/>
              </a:rPr>
              <a:t>每月向该计划支付额外的保险费</a:t>
            </a:r>
          </a:p>
          <a:p>
            <a:pPr marL="167640" indent="-167640" rtl="0">
              <a:spcBef>
                <a:spcPts val="0"/>
              </a:spcBef>
              <a:buFont typeface="Wingdings" panose="05000000000000000000" pitchFamily="2" charset="2"/>
              <a:buChar char="§"/>
            </a:pPr>
            <a:r>
              <a:rPr lang="en-US">
                <a:ea typeface="Arial" panose="020B0604020202090204" pitchFamily="34" charset="0"/>
                <a:cs typeface="Arial" panose="020B0604020202090204" pitchFamily="34" charset="0"/>
              </a:rPr>
              <a:t>免赔额、共同保险和共付费用</a:t>
            </a:r>
          </a:p>
          <a:p>
            <a:pPr marL="384175" lvl="1" indent="-165735" rtl="0">
              <a:spcBef>
                <a:spcPts val="0"/>
              </a:spcBef>
              <a:buFont typeface="Arial" panose="020B0604020202090204" pitchFamily="34" charset="0"/>
              <a:buChar char="•"/>
            </a:pPr>
            <a:r>
              <a:rPr lang="en-US">
                <a:ea typeface="Arial" panose="020B0604020202090204" pitchFamily="34" charset="0"/>
                <a:cs typeface="Arial" panose="020B0604020202090204" pitchFamily="34" charset="0"/>
              </a:rPr>
              <a:t>这些费用</a:t>
            </a:r>
          </a:p>
          <a:p>
            <a:pPr marL="552450" lvl="1" indent="-165100" rtl="0">
              <a:spcBef>
                <a:spcPts val="0"/>
              </a:spcBef>
              <a:buSzPct val="50000"/>
              <a:buFont typeface="Wingdings" panose="05000000000000000000" pitchFamily="2" charset="2"/>
              <a:buChar char="q"/>
            </a:pPr>
            <a:r>
              <a:rPr lang="en-US">
                <a:ea typeface="Arial" panose="020B0604020202090204" pitchFamily="34" charset="0"/>
                <a:cs typeface="Arial" panose="020B0604020202090204" pitchFamily="34" charset="0"/>
              </a:rPr>
              <a:t>不同于传统医疗保险 </a:t>
            </a:r>
          </a:p>
          <a:p>
            <a:pPr marL="552450" lvl="1" indent="-165100" rtl="0">
              <a:spcBef>
                <a:spcPts val="0"/>
              </a:spcBef>
              <a:buSzPct val="50000"/>
              <a:buFont typeface="Wingdings" panose="05000000000000000000" pitchFamily="2" charset="2"/>
              <a:buChar char="q"/>
            </a:pPr>
            <a:r>
              <a:rPr lang="en-US">
                <a:ea typeface="Arial" panose="020B0604020202090204" pitchFamily="34" charset="0"/>
                <a:cs typeface="Arial" panose="020B0604020202090204" pitchFamily="34" charset="0"/>
              </a:rPr>
              <a:t>因计划而异</a:t>
            </a:r>
          </a:p>
          <a:p>
            <a:pPr marL="552450" lvl="1" indent="-165100" rtl="0">
              <a:spcBef>
                <a:spcPts val="0"/>
              </a:spcBef>
              <a:buSzPct val="50000"/>
              <a:buFont typeface="Wingdings" panose="05000000000000000000" pitchFamily="2" charset="2"/>
              <a:buChar char="q"/>
            </a:pPr>
            <a:r>
              <a:rPr lang="en-US">
                <a:ea typeface="Arial" panose="020B0604020202090204" pitchFamily="34" charset="0"/>
                <a:cs typeface="Arial" panose="020B0604020202090204" pitchFamily="34" charset="0"/>
              </a:rPr>
              <a:t>如果您看的医生不在网络内，费用可能会更高</a:t>
            </a:r>
          </a:p>
          <a:p>
            <a:pPr marL="385445" indent="-165100" rtl="0">
              <a:spcBef>
                <a:spcPts val="0"/>
              </a:spcBef>
              <a:buSzPct val="100000"/>
              <a:buFont typeface="Arial" panose="020B0604020202090204" pitchFamily="34" charset="0"/>
              <a:buChar char="•"/>
            </a:pPr>
            <a:r>
              <a:rPr lang="en-US">
                <a:ea typeface="Arial" panose="020B0604020202090204" pitchFamily="34" charset="0"/>
                <a:cs typeface="Arial" panose="020B0604020202090204" pitchFamily="34" charset="0"/>
              </a:rPr>
              <a:t>所有的医疗保险优势计划都设有自付费用上限。</a:t>
            </a:r>
            <a:r>
              <a:rPr lang="en-US"/>
              <a:t>一旦您达到了这个限额，您将无需为承保的服务支付任何费用。限额在不同的医疗保险优势计划之间可能会有所不同，并且每年都会发生变化。这是您在选择计划时应该考虑的问题。</a:t>
            </a:r>
          </a:p>
          <a:p>
            <a:pPr marL="220345" indent="0" rtl="0">
              <a:spcBef>
                <a:spcPts val="0"/>
              </a:spcBef>
              <a:buSzPct val="100000"/>
              <a:buFont typeface="Arial" panose="020B0604020202090204" pitchFamily="34" charset="0"/>
              <a:buNone/>
            </a:pPr>
            <a:endParaRPr lang="en-US" dirty="0"/>
          </a:p>
          <a:p>
            <a:pPr marL="220345" marR="0" lvl="0" indent="0" algn="l" defTabSz="914400" rtl="0" eaLnBrk="1" fontAlgn="auto" latinLnBrk="0" hangingPunct="1">
              <a:lnSpc>
                <a:spcPct val="100000"/>
              </a:lnSpc>
              <a:spcBef>
                <a:spcPts val="0"/>
              </a:spcBef>
              <a:spcAft>
                <a:spcPts val="0"/>
              </a:spcAft>
              <a:buClrTx/>
              <a:buSzPct val="100000"/>
              <a:buFont typeface="Arial" panose="020B0604020202090204" pitchFamily="34" charset="0"/>
              <a:buNone/>
              <a:defRPr/>
            </a:pPr>
            <a:r>
              <a:rPr lang="en-US"/>
              <a:t>要查看当前医疗保险优势计划C部分的费用，请登陆</a:t>
            </a:r>
            <a:r>
              <a:rPr lang="en-US" sz="1800" u="sng">
                <a:solidFill>
                  <a:srgbClr val="1F3864"/>
                </a:solidFill>
                <a:effectLst/>
                <a:latin typeface="Calibri" charset="0"/>
                <a:ea typeface="Calibri" charset="0"/>
                <a:hlinkClick r:id="rId3"/>
              </a:rPr>
              <a:t>www.medicare.gov</a:t>
            </a:r>
            <a:r>
              <a:rPr lang="en-US" sz="1800" u="sng">
                <a:solidFill>
                  <a:srgbClr val="1F3864"/>
                </a:solidFill>
                <a:effectLst/>
                <a:latin typeface="Calibri" charset="0"/>
                <a:ea typeface="Calibri" charset="0"/>
              </a:rPr>
              <a:t>，并在不同的计划之间进行比较。</a:t>
            </a:r>
            <a:endParaRPr lang="en-US" dirty="0"/>
          </a:p>
          <a:p>
            <a:pPr marL="220345" indent="0" rtl="0">
              <a:spcBef>
                <a:spcPts val="0"/>
              </a:spcBef>
              <a:buSzPct val="100000"/>
              <a:buFont typeface="Arial" panose="020B0604020202090204" pitchFamily="34" charset="0"/>
              <a:buNone/>
            </a:pPr>
            <a:endParaRPr lang="en-US" dirty="0"/>
          </a:p>
          <a:p>
            <a:pPr marL="385445" indent="-165100" rtl="0">
              <a:spcBef>
                <a:spcPts val="590"/>
              </a:spcBef>
              <a:buSzPct val="100000"/>
              <a:buFont typeface="Arial" panose="020B060402020209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在决定您的医疗保险范围时，重要的是要考虑医疗保险优势计划的优点和缺点。</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请牢记，医疗保险优势计划可能每年都会对其承保范围、费用和服务区域等进行修改。这些修改将在每年9月底前由该计划发布的《年度变更通知》中进行说明。您应该查看此通知，并考虑该计划在明年是否仍将是您的最佳计划。您可以将您的计划与其他可选计划进行比较，以便在医疗保险年度开放投保期间做出任何变更。这将在本教育系列的第4部分内容中做进一步的讨论。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除我们已经讨论过的类型之外，许多人还通过购买其他类型的健康保险来获得医疗保险。</a:t>
            </a:r>
          </a:p>
          <a:p>
            <a:pPr rtl="0"/>
            <a:endParaRPr lang="en-US" dirty="0"/>
          </a:p>
          <a:p>
            <a:pPr marL="171450" indent="-171450" rtl="0">
              <a:buFont typeface="Arial" panose="020B0604020202090204" pitchFamily="34" charset="0"/>
              <a:buChar char="•"/>
            </a:pPr>
            <a:r>
              <a:rPr lang="en-US"/>
              <a:t>一些雇主提供</a:t>
            </a:r>
            <a:r>
              <a:rPr lang="en-US" b="1"/>
              <a:t>退休人员团体健康保险计划。</a:t>
            </a:r>
          </a:p>
          <a:p>
            <a:pPr marL="628650" lvl="1" indent="-171450" rtl="0">
              <a:buFont typeface="Arial" panose="020B0604020202090204" pitchFamily="34" charset="0"/>
              <a:buChar char="•"/>
            </a:pPr>
            <a:r>
              <a:rPr lang="en-US"/>
              <a:t>如果您的雇主提供了这种类型的保险计划，请务必查看该计划的承保内容，这一点非常重要。</a:t>
            </a:r>
          </a:p>
          <a:p>
            <a:pPr marL="628650" lvl="1" indent="-171450" rtl="0">
              <a:buFont typeface="Arial" panose="020B0604020202090204" pitchFamily="34" charset="0"/>
              <a:buChar char="•"/>
            </a:pPr>
            <a:r>
              <a:rPr lang="en-US"/>
              <a:t>其中一些计划提供可信赖的处方药保险。  </a:t>
            </a:r>
          </a:p>
          <a:p>
            <a:pPr marL="628650" lvl="1" indent="-171450" rtl="0">
              <a:buFont typeface="Arial" panose="020B0604020202090204" pitchFamily="34" charset="0"/>
              <a:buChar char="•"/>
            </a:pPr>
            <a:r>
              <a:rPr lang="en-US"/>
              <a:t>最好的办法是联系您的雇主或工会福利管理员，了解您的保险如何与联邦医疗保险配合使用。</a:t>
            </a:r>
          </a:p>
          <a:p>
            <a:pPr marL="171450" indent="-171450" rtl="0">
              <a:buFont typeface="Arial" panose="020B0604020202090204" pitchFamily="34" charset="0"/>
              <a:buChar char="•"/>
            </a:pPr>
            <a:r>
              <a:rPr lang="en-US"/>
              <a:t>另一种医疗保险是军事保险。这是通过退伍军人管理局（VA）或美军卫生保健计划（TRICARE）提供的。</a:t>
            </a:r>
          </a:p>
          <a:p>
            <a:pPr marL="171450" indent="-171450" rtl="0">
              <a:buFont typeface="Arial" panose="020B0604020202090204" pitchFamily="34" charset="0"/>
              <a:buChar char="•"/>
            </a:pPr>
            <a:r>
              <a:rPr lang="en-US"/>
              <a:t>对于那些收入有限的人员来说，可以通过医疗补助和其他财政援助计划来获得医疗保险。 </a:t>
            </a:r>
          </a:p>
          <a:p>
            <a:pPr marL="0" indent="0" rtl="0">
              <a:buFont typeface="Arial" panose="020B0604020202090204" pitchFamily="34" charset="0"/>
              <a:buNone/>
            </a:pPr>
            <a:endParaRPr lang="en-US" dirty="0"/>
          </a:p>
          <a:p>
            <a:pPr marL="171450" indent="-171450" rtl="0">
              <a:buFont typeface="Arial" panose="020B060402020209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“欢迎参加联邦医疗保险”计划的第1部分内容到此结束。我希望这些信息能对您有所帮助。本教育系列接下来将会讨论医疗保险的基础知识，包括医疗保险的A部分和B部分。</a:t>
            </a:r>
            <a:endParaRPr 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本演示文稿是由威斯康星州健康保险援助计划（SHIP）为您提供，该计划是为医疗保险参保人员提供免费公正帮助的一项地方性公共服务。如果您对医疗保险有任何疑问，请立即拨打我们的免费求助热线或联系当地的州健康保险援助计划（SHIP）的医疗保险顾问。您不必单独行动！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10000"/>
              </a:lnSpc>
              <a:spcBef>
                <a:spcPts val="600"/>
              </a:spcBef>
            </a:pPr>
            <a:r>
              <a:rPr lang="en-US"/>
              <a:t>如果您未能自动加入医疗保险，您第一次参加联邦医疗保险的机会是在您的</a:t>
            </a:r>
            <a:r>
              <a:rPr lang="en-US" b="1"/>
              <a:t>首次投保期</a:t>
            </a:r>
            <a:r>
              <a:rPr lang="en-US"/>
              <a:t>，该阶段持续7个月，包括您年满65周岁之前的3个月、您年满65周岁的当月和您年满65周岁之后的3个月。保险的生效日期取决于您的投保时间。如果您是在前3个月投保的，您的保险将从您年满65周岁当月的第一天起开始生效。如果您是在该时间之后投保的，您的保险将会在一个稍后的日期开始生效，具体取决于您投保的日期。</a:t>
            </a:r>
          </a:p>
          <a:p>
            <a:pPr marL="0" indent="0" rtl="0">
              <a:lnSpc>
                <a:spcPct val="110000"/>
              </a:lnSpc>
              <a:spcBef>
                <a:spcPts val="600"/>
              </a:spcBef>
              <a:buFont typeface="Wingdings" panose="05000000000000000000" pitchFamily="2" charset="2"/>
              <a:buNone/>
            </a:pPr>
            <a:endParaRPr lang="en-US" dirty="0"/>
          </a:p>
          <a:p>
            <a:pPr marL="0" indent="0" rtl="0">
              <a:lnSpc>
                <a:spcPct val="90000"/>
              </a:lnSpc>
              <a:buFont typeface="Wingdings" panose="05000000000000000000" pitchFamily="2" charset="2"/>
              <a:buNone/>
            </a:pPr>
            <a:r>
              <a:rPr lang="en-US" sz="2400" b="1">
                <a:cs typeface="Arial" panose="020B0604020202090204" pitchFamily="34" charset="0"/>
              </a:rPr>
              <a:t>还有一个特殊投保期，</a:t>
            </a:r>
            <a:r>
              <a:rPr lang="en-US" sz="2000">
                <a:cs typeface="Arial" panose="020B0604020202090204" pitchFamily="34" charset="0"/>
              </a:rPr>
              <a:t>如果您因为您或您的配偶仍在工作并且有团体健康保险而在等待加入B部分计划的话，您可以在团体保险计划结束或雇佣关系结束当月之后的8个月内（以先到者为准）投保。</a:t>
            </a:r>
            <a:r>
              <a:rPr lang="en-US" sz="2000" b="1">
                <a:cs typeface="Arial" panose="020B0604020202090204" pitchFamily="34" charset="0"/>
              </a:rPr>
              <a:t>没有罚款。</a:t>
            </a:r>
          </a:p>
          <a:p>
            <a:pPr rtl="0">
              <a:lnSpc>
                <a:spcPct val="90000"/>
              </a:lnSpc>
            </a:pPr>
            <a:endParaRPr lang="en-US" altLang="en-US" sz="2400" b="1" dirty="0">
              <a:cs typeface="Arial" panose="020B0604020202090204" pitchFamily="34" charset="0"/>
            </a:endParaRPr>
          </a:p>
          <a:p>
            <a:pPr marL="0" indent="0" rtl="0">
              <a:lnSpc>
                <a:spcPct val="90000"/>
              </a:lnSpc>
              <a:buFont typeface="Wingdings" panose="05000000000000000000" pitchFamily="2" charset="2"/>
              <a:buNone/>
            </a:pPr>
            <a:r>
              <a:rPr lang="en-US" sz="2400" b="1">
                <a:cs typeface="Arial" panose="020B0604020202090204" pitchFamily="34" charset="0"/>
              </a:rPr>
              <a:t>普通投保时间</a:t>
            </a:r>
            <a:r>
              <a:rPr lang="en-US" sz="2000" b="1">
                <a:cs typeface="Arial" panose="020B0604020202090204" pitchFamily="34" charset="0"/>
              </a:rPr>
              <a:t>为</a:t>
            </a:r>
            <a:r>
              <a:rPr lang="en-US" sz="2000">
                <a:cs typeface="Arial" panose="020B0604020202090204" pitchFamily="34" charset="0"/>
              </a:rPr>
              <a:t>1月1日至3月31日，适用于在首次投保期或特殊投保期内未投保的人员。有</a:t>
            </a:r>
            <a:r>
              <a:rPr lang="en-US" sz="2000" b="1">
                <a:cs typeface="Arial" panose="020B0604020202090204" pitchFamily="34" charset="0"/>
              </a:rPr>
              <a:t>罚款：</a:t>
            </a:r>
            <a:r>
              <a:rPr lang="en-US" sz="2000" b="0">
                <a:cs typeface="Arial" panose="020B0604020202090204" pitchFamily="34" charset="0"/>
              </a:rPr>
              <a:t>这</a:t>
            </a:r>
            <a:r>
              <a:rPr lang="en-US" sz="2000">
                <a:cs typeface="Arial" panose="020B0604020202090204" pitchFamily="34" charset="0"/>
              </a:rPr>
              <a:t>对于您每延迟投保12个月，您B部分的保险费将会增加10%。</a:t>
            </a:r>
            <a:endParaRPr lang="en-US" sz="2000" dirty="0">
              <a:cs typeface="Arial" panose="020B0604020202090204" pitchFamily="34" charset="0"/>
            </a:endParaRPr>
          </a:p>
          <a:p>
            <a:pPr marL="0" indent="0" rtl="0">
              <a:lnSpc>
                <a:spcPct val="90000"/>
              </a:lnSpc>
              <a:buFont typeface="Wingdings" panose="05000000000000000000" pitchFamily="2" charset="2"/>
              <a:buNone/>
            </a:pPr>
            <a:endParaRPr lang="en-US" sz="2000" dirty="0">
              <a:cs typeface="Arial" panose="020B0604020202090204" pitchFamily="34" charset="0"/>
            </a:endParaRPr>
          </a:p>
          <a:p>
            <a:pPr marL="0" indent="0" rtl="0">
              <a:lnSpc>
                <a:spcPct val="90000"/>
              </a:lnSpc>
              <a:buFont typeface="Wingdings" panose="05000000000000000000" pitchFamily="2" charset="2"/>
              <a:buNone/>
            </a:pPr>
            <a:r>
              <a:rPr lang="en-US" sz="2000">
                <a:cs typeface="Arial" panose="020B0604020202090204" pitchFamily="34" charset="0"/>
              </a:rPr>
              <a:t>为免交罚款，请务必在首次投保期或特殊投保期内投保。</a:t>
            </a:r>
            <a:endParaRPr lang="en-US" sz="2000"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大家好，欢迎收看本期的“欢迎参加联邦医疗保险”教育系列讲座。  </a:t>
            </a:r>
          </a:p>
          <a:p>
            <a:pPr rtl="0"/>
            <a:endParaRPr lang="en-US" dirty="0"/>
          </a:p>
          <a:p>
            <a:pPr rtl="0"/>
            <a:r>
              <a:rPr lang="en-US"/>
              <a:t>该计划由威斯康星州卫生服务部（WDHS）提供，该部门负责运营威斯康星州健康保险援助计划（SHIP），这是为医疗保险参保人员提供的一项地方性公共服务。每个州都有州健康保险援助计划（SHIP）。在威斯康星州，您可以咨询当地的州健康保险援助计划（SHIP）的顾问或拨打我们的免费求助热线来获得免费公正的医疗保险帮助服务。</a:t>
            </a:r>
          </a:p>
          <a:p>
            <a:pPr rtl="0"/>
            <a:endParaRPr lang="en-US" b="1" dirty="0"/>
          </a:p>
          <a:p>
            <a:pPr rtl="0"/>
            <a:r>
              <a:rPr lang="en-US" b="0"/>
              <a:t>为下载该演示文稿的幻灯片，您可以点击YouTube视频中的链接或访问：gwaar.org/educational-videos-for-medicare-outreach。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该项目得到了联邦社区生活管理局（ACL）的拨款支持。</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该计划将对医疗保险进行概述，内容分为六部分：</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a:t>您可以在您的《您与医疗保险手册》中找到更多详细信息，该手册将会寄给医疗保险参保人员，也可以在Medicare.gov网站上找到。为了便于理解，建议您按顺序查看本系列的各部分内容。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欢迎收看本教育系列的第5部分内容。在本节中，您将了解处方药保险的有关内容，包括医疗保险D部分和威斯康星州老年护理计划，以及医疗保险的年度开放投保期等。</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请记住，有两种方式可以获得医疗保险D部分处方药保险：通过独立的D部分计划，或通过包括药品保险在内的医疗保险优势计划。并且不要忘记威斯康星州的处方药援助计划，它叫做SeniorCare（老年护理）计划，我们将在几分钟之内谈到它。</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fontAlgn="base">
              <a:spcBef>
                <a:spcPts val="610"/>
              </a:spcBef>
              <a:buFont typeface="Wingdings" panose="05000000000000000000" pitchFamily="2" charset="2"/>
              <a:buChar char="§"/>
            </a:pPr>
            <a:r>
              <a:rPr lang="en-US"/>
              <a:t>医疗保险D部分是医疗保险处方药保险。</a:t>
            </a:r>
          </a:p>
          <a:p>
            <a:pPr marL="171450" indent="-171450" rtl="0" fontAlgn="base">
              <a:spcBef>
                <a:spcPts val="610"/>
              </a:spcBef>
              <a:buFont typeface="Wingdings" panose="05000000000000000000" pitchFamily="2" charset="2"/>
              <a:buChar char="§"/>
            </a:pPr>
            <a:r>
              <a:rPr lang="en-US"/>
              <a:t>如果您选择了传统医疗保险并且想要处方药保险，您必须选择加入医疗保险处方药计划。您通常需要每月支付保险费。</a:t>
            </a:r>
          </a:p>
          <a:p>
            <a:pPr marL="171450" indent="-171450" rtl="0" fontAlgn="base">
              <a:spcBef>
                <a:spcPts val="610"/>
              </a:spcBef>
              <a:buFont typeface="Wingdings" panose="05000000000000000000" pitchFamily="2" charset="2"/>
              <a:buChar char="§"/>
            </a:pPr>
            <a:r>
              <a:rPr lang="en-US"/>
              <a:t>这些计划由与联邦医疗保险签订合同的私人公司运营。</a:t>
            </a:r>
          </a:p>
          <a:p>
            <a:pPr marL="171450" indent="-171450" rtl="0">
              <a:buFont typeface="Wingdings" panose="05000000000000000000" pitchFamily="2" charset="2"/>
              <a:buChar char="§"/>
            </a:pPr>
            <a:r>
              <a:rPr lang="en-US"/>
              <a:t>同样，D部分保险是通过医疗保险处方药计划（PDP）和具有处方药保险的医疗保险优势计划提供的。 </a:t>
            </a:r>
          </a:p>
          <a:p>
            <a:pPr marL="457200" lvl="1" indent="0" algn="l" defTabSz="514350" rtl="0">
              <a:spcBef>
                <a:spcPts val="450"/>
              </a:spcBef>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fontAlgn="base">
              <a:spcBef>
                <a:spcPts val="610"/>
              </a:spcBef>
            </a:pPr>
            <a:r>
              <a:rPr lang="en-US"/>
              <a:t>在某些情况下，您可以参加D部分计划：</a:t>
            </a:r>
          </a:p>
          <a:p>
            <a:pPr rtl="0" fontAlgn="base">
              <a:spcBef>
                <a:spcPts val="610"/>
              </a:spcBef>
            </a:pPr>
            <a:endParaRPr lang="en-US" dirty="0"/>
          </a:p>
          <a:p>
            <a:pPr marL="219075" indent="-219075" defTabSz="514350" rtl="0">
              <a:spcBef>
                <a:spcPts val="450"/>
              </a:spcBef>
              <a:buFont typeface="Wingdings" panose="05000000000000000000" pitchFamily="2" charset="2"/>
              <a:buChar char="§"/>
            </a:pPr>
            <a:r>
              <a:rPr lang="en-US" sz="2200">
                <a:solidFill>
                  <a:prstClr val="black"/>
                </a:solidFill>
              </a:rPr>
              <a:t>您的第一次投保机会是在您的首次投保期间。</a:t>
            </a:r>
          </a:p>
          <a:p>
            <a:pPr marL="676275" lvl="1" indent="-219075" defTabSz="514350" rtl="0">
              <a:spcBef>
                <a:spcPts val="450"/>
              </a:spcBef>
              <a:buFont typeface="Wingdings" panose="05000000000000000000" pitchFamily="2" charset="2"/>
              <a:buChar char="§"/>
            </a:pPr>
            <a:r>
              <a:rPr lang="en-US" sz="2000">
                <a:solidFill>
                  <a:prstClr val="black"/>
                </a:solidFill>
              </a:rPr>
              <a:t>这段时间从您开始参加医疗保险之前的3个</a:t>
            </a:r>
            <a:r>
              <a:rPr lang="en-US" sz="2000">
                <a:cs typeface="Arial" panose="020B0604020202090204" pitchFamily="34" charset="0"/>
              </a:rPr>
              <a:t>月开始，包括您开始参加医疗保险的当月和开始参加医疗保险之后的3个月。</a:t>
            </a:r>
            <a:endParaRPr lang="en-US" sz="2000" dirty="0">
              <a:solidFill>
                <a:prstClr val="black"/>
              </a:solidFill>
            </a:endParaRPr>
          </a:p>
          <a:p>
            <a:pPr marL="219075" indent="-219075" defTabSz="514350" rtl="0">
              <a:spcBef>
                <a:spcPts val="450"/>
              </a:spcBef>
              <a:buFont typeface="Wingdings" panose="05000000000000000000" pitchFamily="2" charset="2"/>
              <a:buChar char="§"/>
            </a:pPr>
            <a:r>
              <a:rPr lang="en-US" sz="2200">
                <a:solidFill>
                  <a:prstClr val="black"/>
                </a:solidFill>
              </a:rPr>
              <a:t>还有一个年度开放投保期</a:t>
            </a:r>
          </a:p>
          <a:p>
            <a:pPr marL="676275" lvl="1" indent="-219075" defTabSz="514350" rtl="0">
              <a:spcBef>
                <a:spcPts val="450"/>
              </a:spcBef>
              <a:buFont typeface="Wingdings" panose="05000000000000000000" pitchFamily="2" charset="2"/>
              <a:buChar char="§"/>
            </a:pPr>
            <a:r>
              <a:rPr lang="en-US" sz="2000">
                <a:cs typeface="Arial" panose="020B0604020202090204" pitchFamily="34" charset="0"/>
              </a:rPr>
              <a:t>从每年的10月15日到12月7日，保险从次年的1月1日起开始生效。 </a:t>
            </a:r>
            <a:endParaRPr lang="en-US" sz="2000" dirty="0">
              <a:solidFill>
                <a:prstClr val="black"/>
              </a:solidFill>
            </a:endParaRPr>
          </a:p>
          <a:p>
            <a:pPr marL="219075" indent="-219075" defTabSz="514350" rtl="0">
              <a:spcBef>
                <a:spcPts val="450"/>
              </a:spcBef>
              <a:buFont typeface="Wingdings" panose="05000000000000000000" pitchFamily="2" charset="2"/>
              <a:buChar char="§"/>
            </a:pPr>
            <a:r>
              <a:rPr lang="en-US" sz="2200">
                <a:solidFill>
                  <a:prstClr val="black"/>
                </a:solidFill>
              </a:rPr>
              <a:t>对于已经加入医疗保险优势计划的人员：有一个医疗保险优势计划开放投保期：从1月1日到3月31日。同样，这仅适用于已经加入医疗保险优势计划的人员。</a:t>
            </a:r>
          </a:p>
          <a:p>
            <a:pPr marL="219075" indent="-219075" defTabSz="514350" rtl="0">
              <a:spcBef>
                <a:spcPts val="450"/>
              </a:spcBef>
              <a:buFont typeface="Wingdings" panose="05000000000000000000" pitchFamily="2" charset="2"/>
              <a:buChar char="§"/>
            </a:pPr>
            <a:r>
              <a:rPr lang="en-US" sz="2200">
                <a:solidFill>
                  <a:prstClr val="black"/>
                </a:solidFill>
              </a:rPr>
              <a:t>也有特殊投保期。</a:t>
            </a:r>
          </a:p>
          <a:p>
            <a:pPr marL="628650" lvl="1" indent="-171450" rtl="0">
              <a:lnSpc>
                <a:spcPct val="110000"/>
              </a:lnSpc>
              <a:buFont typeface="Arial" panose="020B0604020202090204" pitchFamily="34" charset="0"/>
              <a:buChar char="•"/>
            </a:pPr>
            <a:r>
              <a:rPr lang="en-US" b="1"/>
              <a:t>在某些情况下，例如您搬离了计划的服务区域，您可能有资格拥有特殊投保期，这将允许您在其他投保期之外变更您的医疗保险处方药保险。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医疗保险D部分计划的费用包括保险费、免赔额和共付费用或共同保险。</a:t>
            </a:r>
          </a:p>
          <a:p>
            <a:pPr marL="171450" marR="0" lvl="0"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t>费用因计划而异，并且每年都会发生变化。</a:t>
            </a:r>
          </a:p>
          <a:p>
            <a:pPr marL="171450" marR="0" lvl="0"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t>D部分计划可以有免赔额。有些计划可能没有免赔额，或者可能有较低的免赔额。</a:t>
            </a:r>
          </a:p>
          <a:p>
            <a:pPr marL="171450" marR="0" lvl="0"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t>共付费用和共同保险因药品、计划和药房的不同而不同。</a:t>
            </a:r>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因此，您的处方药保险费用将取决于您选择的计划、您服用的处方药、您去的是否是计划网络内的药房，以及您是否获得了额外援助计划来帮助支付您的药费等。（稍后几分钟内，我们将讨论如何查找和比较计划。）</a:t>
            </a:r>
          </a:p>
          <a:p>
            <a:pPr marL="0" marR="0" lvl="0" indent="0" algn="l" defTabSz="914400" rtl="0" eaLnBrk="1" fontAlgn="auto" latinLnBrk="0" hangingPunct="1">
              <a:lnSpc>
                <a:spcPct val="100000"/>
              </a:lnSpc>
              <a:spcBef>
                <a:spcPts val="0"/>
              </a:spcBef>
              <a:spcAft>
                <a:spcPts val="0"/>
              </a:spcAft>
              <a:buClrTx/>
              <a:buSzTx/>
              <a:buFontTx/>
              <a:buNone/>
              <a:defRPr/>
            </a:pPr>
            <a:r>
              <a:rPr lang="en-US" b="1"/>
              <a:t>*请注意：</a:t>
            </a:r>
            <a:r>
              <a:rPr lang="en-US"/>
              <a:t>收入较高的人可能会根据他们在纳税申报中报告的收入水平，在每月保险费的基础上额外支付一笔款项。这仅适用于大约5%的联邦医疗保险参保人员。</a:t>
            </a:r>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费用每年都会发生变化。要查看当前D部分的费用，请访问</a:t>
            </a:r>
            <a:r>
              <a:rPr lang="en-US" sz="1800" u="sng">
                <a:solidFill>
                  <a:srgbClr val="1F3864"/>
                </a:solidFill>
                <a:effectLst/>
                <a:latin typeface="Calibri" charset="0"/>
                <a:ea typeface="Calibri" charset="0"/>
                <a:hlinkClick r:id="rId3"/>
              </a:rPr>
              <a:t>www.medicare.gov</a:t>
            </a:r>
            <a:r>
              <a:rPr lang="en-US"/>
              <a:t>，并在不同的计划之间进行比较。</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D部分延迟投保罚款是您要避免发生的事情！</a:t>
            </a:r>
          </a:p>
          <a:p>
            <a:pPr rtl="0"/>
            <a:endParaRPr lang="en-US" dirty="0"/>
          </a:p>
          <a:p>
            <a:pPr rtl="0"/>
            <a:r>
              <a:rPr lang="en-US"/>
              <a:t>如果您在首次投保期间没有投保D部分，并且您没有其他可信赖的药品保险，您可能会需要支付延迟投保罚款。您每延迟投保一个月，罚款将会是全国平均月保险费的1%。如果您参加了D部分计划，罚款将会被添加到您的每月保险费之中，并且只要您参保，它就会一直持续下去。</a:t>
            </a:r>
          </a:p>
          <a:p>
            <a:pPr rtl="0"/>
            <a:endParaRPr lang="en-US" dirty="0"/>
          </a:p>
          <a:p>
            <a:pPr rtl="0"/>
            <a:r>
              <a:rPr lang="en-US"/>
              <a:t>*可信赖的保险是其他的处方药保险，预计平均支付的费用至少与医疗保险D部分的标准保险费用一样多。退伍军人药品保险和威斯康星州老年护理计划被认为是可信赖的保险。一些类型的雇主保险也被认为是可信赖的保险，但一定要去咨询，这一点很重要。</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1" rtl="0">
              <a:spcBef>
                <a:spcPts val="625"/>
              </a:spcBef>
              <a:defRPr/>
            </a:pPr>
            <a:r>
              <a:rPr lang="en-US" b="0">
                <a:solidFill>
                  <a:prstClr val="black"/>
                </a:solidFill>
              </a:rPr>
              <a:t>这张图表总结了联邦医疗保险D部分的承保阶段。这些数字每年都在发生变化。</a:t>
            </a:r>
          </a:p>
          <a:p>
            <a:pPr marL="0" lvl="1" rtl="0">
              <a:spcBef>
                <a:spcPts val="625"/>
              </a:spcBef>
              <a:defRPr/>
            </a:pPr>
            <a:endParaRPr lang="en-US" b="0">
              <a:solidFill>
                <a:prstClr val="black"/>
              </a:solidFill>
            </a:endParaRPr>
          </a:p>
          <a:p>
            <a:pPr marL="0" lvl="1" rtl="0">
              <a:spcBef>
                <a:spcPts val="625"/>
              </a:spcBef>
              <a:defRPr/>
            </a:pPr>
            <a:r>
              <a:rPr lang="en-US" b="0">
                <a:solidFill>
                  <a:prstClr val="black"/>
                </a:solidFill>
              </a:rPr>
              <a:t>如果您的计划有免赔额，在达到免赔额之前，您将支付全部的药费。</a:t>
            </a:r>
          </a:p>
          <a:p>
            <a:pPr marL="0" lvl="1" rtl="0">
              <a:spcBef>
                <a:spcPts val="625"/>
              </a:spcBef>
              <a:defRPr/>
            </a:pPr>
            <a:endParaRPr lang="en-US" b="0">
              <a:solidFill>
                <a:prstClr val="black"/>
              </a:solidFill>
            </a:endParaRPr>
          </a:p>
          <a:p>
            <a:pPr marL="171450" lvl="1" indent="-171450" rtl="0">
              <a:spcBef>
                <a:spcPts val="625"/>
              </a:spcBef>
              <a:buFont typeface="Arial" panose="020B0604020202090204" pitchFamily="34" charset="0"/>
              <a:buChar char="•"/>
              <a:defRPr/>
            </a:pPr>
            <a:r>
              <a:rPr lang="en-US" b="0">
                <a:solidFill>
                  <a:prstClr val="black"/>
                </a:solidFill>
              </a:rPr>
              <a:t>在您的初始承保期内，您将需要为药物支付共付费用或共同保险金额，这将不超过药费的25%（或精算等效等级结构）。在初始承保期内，一些计划可能会提供低成本的仿制药，共付费用非常低。</a:t>
            </a:r>
          </a:p>
          <a:p>
            <a:pPr marL="171450" lvl="1" indent="-171450" rtl="0">
              <a:spcBef>
                <a:spcPts val="625"/>
              </a:spcBef>
              <a:buFont typeface="Arial" panose="020B0604020202090204" pitchFamily="34" charset="0"/>
              <a:buChar char="•"/>
              <a:defRPr/>
            </a:pPr>
            <a:r>
              <a:rPr lang="en-US" b="0">
                <a:solidFill>
                  <a:prstClr val="black"/>
                </a:solidFill>
              </a:rPr>
              <a:t>如果您的药费总额达到了设定限额（金额每年都会发生变化），您就达到了保险缺口。（药费总额包括您支付的费用和您保险计划支付的药费。） </a:t>
            </a:r>
          </a:p>
          <a:p>
            <a:pPr marL="171450" lvl="1" indent="-171450" rtl="0">
              <a:spcBef>
                <a:spcPts val="625"/>
              </a:spcBef>
              <a:buFont typeface="Arial" panose="020B0604020202090204" pitchFamily="34" charset="0"/>
              <a:buChar char="•"/>
              <a:defRPr/>
            </a:pPr>
            <a:r>
              <a:rPr lang="en-US" b="0">
                <a:solidFill>
                  <a:prstClr val="black"/>
                </a:solidFill>
              </a:rPr>
              <a:t>如果您的药费自费总额达到了设定的限额（金额每年都会发生变化），您就达到了重大疾病保险期，此后直至年底，您将无需支付任何药费。</a:t>
            </a:r>
          </a:p>
          <a:p>
            <a:pPr marL="0" lvl="1" rtl="0">
              <a:spcBef>
                <a:spcPts val="625"/>
              </a:spcBef>
              <a:defRPr/>
            </a:pPr>
            <a:endParaRPr lang="en-US" b="0">
              <a:solidFill>
                <a:prstClr val="black"/>
              </a:solidFill>
            </a:endParaRPr>
          </a:p>
          <a:p>
            <a:pPr marL="0" lvl="1" rtl="0">
              <a:spcBef>
                <a:spcPts val="625"/>
              </a:spcBef>
              <a:defRPr/>
            </a:pPr>
            <a:r>
              <a:rPr lang="en-US" b="0">
                <a:solidFill>
                  <a:prstClr val="black"/>
                </a:solidFill>
              </a:rPr>
              <a:t>对于承保范围内的胰岛素，每月共付费用设有上限。</a:t>
            </a:r>
          </a:p>
          <a:p>
            <a:pPr marL="0" lvl="1" rtl="0">
              <a:spcBef>
                <a:spcPts val="625"/>
              </a:spcBef>
              <a:defRPr/>
            </a:pPr>
            <a:endParaRPr lang="en-US" b="0">
              <a:solidFill>
                <a:prstClr val="black"/>
              </a:solidFill>
            </a:endParaRPr>
          </a:p>
          <a:p>
            <a:pPr marL="0" lvl="1" rtl="0">
              <a:spcBef>
                <a:spcPts val="625"/>
              </a:spcBef>
              <a:defRPr/>
            </a:pPr>
            <a:r>
              <a:rPr lang="en-US" b="0">
                <a:solidFill>
                  <a:prstClr val="black"/>
                </a:solidFill>
              </a:rPr>
              <a:t>费用每年都会发生变化。要查看当前D部分的费用，请访问www.medicare.gov/basics/costs/medicare-costs</a:t>
            </a:r>
          </a:p>
          <a:p>
            <a:pPr marL="0" lvl="1" rtl="0">
              <a:spcBef>
                <a:spcPts val="625"/>
              </a:spcBef>
              <a:defRPr/>
            </a:pPr>
            <a:r>
              <a:rPr lang="en-US" b="0">
                <a:solidFill>
                  <a:prstClr val="black"/>
                </a:solidFill>
              </a:rPr>
              <a:t> 或访问www.medicare.gov去对不同的计划进行比较。</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10000"/>
              </a:lnSpc>
              <a:spcBef>
                <a:spcPts val="600"/>
              </a:spcBef>
            </a:pPr>
            <a:r>
              <a:rPr lang="en-US"/>
              <a:t>现在让我们讨论一下医疗保险和雇主保险。许多人在年满65周岁之后还会继续工作，因此弄清楚这几点很重要。</a:t>
            </a:r>
            <a:r>
              <a:rPr lang="en-US" b="1" i="1"/>
              <a:t>大多数人可以免费获得A部分保险，因此如果他们仍在工作，他们会投保A部分，但可能会在退休之后才投保B部分。</a:t>
            </a:r>
          </a:p>
          <a:p>
            <a:pPr rtl="0">
              <a:lnSpc>
                <a:spcPct val="110000"/>
              </a:lnSpc>
              <a:spcBef>
                <a:spcPts val="600"/>
              </a:spcBef>
            </a:pPr>
            <a:endParaRPr lang="en-US" dirty="0"/>
          </a:p>
          <a:p>
            <a:pPr marL="342900" indent="-342900" rtl="0">
              <a:buFont typeface="Arial" panose="020B0604020202090204" pitchFamily="34" charset="0"/>
              <a:buChar char="•"/>
            </a:pPr>
            <a:r>
              <a:rPr lang="en-US" sz="2400" b="1"/>
              <a:t>如出现以下情况，您可以延迟参加医疗保险，即，</a:t>
            </a:r>
          </a:p>
          <a:p>
            <a:pPr marL="742950" lvl="1" indent="-285750" rtl="0">
              <a:buFont typeface="Arial" panose="020B0604020202090204" pitchFamily="34" charset="0"/>
              <a:buChar char="•"/>
            </a:pPr>
            <a:r>
              <a:rPr lang="en-US"/>
              <a:t>您/您的配偶目前正在工作</a:t>
            </a:r>
            <a:r>
              <a:rPr lang="en-US" b="1" i="1"/>
              <a:t>并且</a:t>
            </a:r>
          </a:p>
          <a:p>
            <a:pPr marL="742950" lvl="1" indent="-285750" rtl="0">
              <a:buFont typeface="Arial" panose="020B0604020202090204" pitchFamily="34" charset="0"/>
              <a:buChar char="•"/>
            </a:pPr>
            <a:r>
              <a:rPr lang="en-US" b="0" i="1"/>
              <a:t>受保于基于该工作的团体健康保险</a:t>
            </a:r>
            <a:r>
              <a:rPr lang="en-US" b="1" i="1"/>
              <a:t>，并且</a:t>
            </a:r>
          </a:p>
          <a:p>
            <a:pPr marL="742950" lvl="1" indent="-285750" rtl="0">
              <a:buFont typeface="Arial" panose="020B0604020202090204" pitchFamily="34" charset="0"/>
              <a:buChar char="•"/>
            </a:pPr>
            <a:r>
              <a:rPr lang="en-US"/>
              <a:t>雇主有超过20名员工（如果员工少于20名，即使您仍在工作，您也应该在您年满65周岁时参加医疗保险，因为医疗保险将被视为主要保险。）</a:t>
            </a:r>
          </a:p>
          <a:p>
            <a:pPr marL="285750" indent="-285750" rtl="0">
              <a:buFont typeface="Arial" panose="020B0604020202090204" pitchFamily="34" charset="0"/>
              <a:buChar char="•"/>
            </a:pPr>
            <a:endParaRPr lang="en-US" dirty="0"/>
          </a:p>
          <a:p>
            <a:pPr marL="342900" indent="-342900" rtl="0">
              <a:buFont typeface="Arial" panose="020B0604020202090204" pitchFamily="34" charset="0"/>
              <a:buChar char="•"/>
            </a:pPr>
            <a:r>
              <a:rPr lang="en-US" sz="2400" b="1"/>
              <a:t>您可以在积极工作的同时随时参加医疗保险</a:t>
            </a:r>
          </a:p>
          <a:p>
            <a:pPr marL="342900" indent="-342900" rtl="0">
              <a:buFont typeface="Arial" panose="020B0604020202090204" pitchFamily="34" charset="0"/>
              <a:buChar char="•"/>
            </a:pPr>
            <a:r>
              <a:rPr lang="en-US" sz="2400" b="1" i="1"/>
              <a:t>请记住，如果您由于目前的工作而延迟参加B部分计划，您必须</a:t>
            </a:r>
            <a:r>
              <a:rPr lang="en-US" sz="2400" b="1"/>
              <a:t>在下列日期之后的8个月内投保：</a:t>
            </a:r>
          </a:p>
          <a:p>
            <a:pPr marL="742950" lvl="1" indent="-285750" rtl="0">
              <a:buFont typeface="Arial" panose="020B0604020202090204" pitchFamily="34" charset="0"/>
              <a:buChar char="•"/>
            </a:pPr>
            <a:r>
              <a:rPr lang="en-US"/>
              <a:t>停止工作（无论您是辞职还是退休），或</a:t>
            </a:r>
          </a:p>
          <a:p>
            <a:pPr marL="742950" lvl="1" indent="-285750" rtl="0">
              <a:buFont typeface="Arial" panose="020B0604020202090204" pitchFamily="34" charset="0"/>
              <a:buChar char="•"/>
            </a:pPr>
            <a:r>
              <a:rPr lang="en-US"/>
              <a:t>因为工作失去健康保险</a:t>
            </a:r>
          </a:p>
          <a:p>
            <a:pPr marL="285750" indent="-285750" rtl="0">
              <a:buFont typeface="Arial" panose="020B0604020202090204" pitchFamily="34" charset="0"/>
              <a:buChar char="•"/>
            </a:pPr>
            <a:endParaRPr lang="en-US" dirty="0"/>
          </a:p>
          <a:p>
            <a:pPr rtl="0"/>
            <a:r>
              <a:rPr lang="en-US" b="1"/>
              <a:t>8个月以后，将会产生延迟投保罚款，而且您需要等到普通投保期间才能投保。</a:t>
            </a:r>
          </a:p>
          <a:p>
            <a:pPr rtl="0">
              <a:lnSpc>
                <a:spcPct val="110000"/>
              </a:lnSpc>
              <a:spcBef>
                <a:spcPts val="600"/>
              </a:spcBef>
            </a:pPr>
            <a:endParaRPr lang="en-US" dirty="0"/>
          </a:p>
          <a:p>
            <a:pPr marL="171450" indent="-171450" rtl="0">
              <a:lnSpc>
                <a:spcPct val="110000"/>
              </a:lnSpc>
              <a:spcBef>
                <a:spcPts val="600"/>
              </a:spcBef>
              <a:buFont typeface="Arial" panose="020B0604020202090204" pitchFamily="34" charset="0"/>
              <a:buChar char="•"/>
            </a:pPr>
            <a:r>
              <a:rPr lang="en-US"/>
              <a:t>请注意，员工失业健康保险（COBRA）和退休人员保险不是有效的雇主保险。这意味着，如果您有员工失业健康保险（COBRA）或退休人员保险，而且您没有在首次投保期间申请参加医疗保险，则将适用延迟投保罚款条款，而且您需要等到普通投保期内才能投保。</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医疗保险D部分计划涵盖：</a:t>
            </a:r>
          </a:p>
          <a:p>
            <a:pPr rtl="0"/>
            <a:endParaRPr lang="en-US" dirty="0"/>
          </a:p>
          <a:p>
            <a:pPr marL="342900" indent="-342900" rtl="0">
              <a:spcAft>
                <a:spcPts val="600"/>
              </a:spcAft>
              <a:buFont typeface="Wingdings" panose="05000000000000000000" pitchFamily="2" charset="2"/>
              <a:buChar char="§"/>
            </a:pPr>
            <a:r>
              <a:rPr lang="en-US" sz="1200">
                <a:cs typeface="Arial" panose="020B0604020202090204" pitchFamily="34" charset="0"/>
              </a:rPr>
              <a:t>处方药。</a:t>
            </a:r>
          </a:p>
          <a:p>
            <a:pPr marL="342900" indent="-342900" rtl="0">
              <a:spcAft>
                <a:spcPts val="600"/>
              </a:spcAft>
              <a:buFont typeface="Wingdings" panose="05000000000000000000" pitchFamily="2" charset="2"/>
              <a:buChar char="§"/>
            </a:pPr>
            <a:r>
              <a:rPr lang="en-US" sz="1200">
                <a:cs typeface="Arial" panose="020B0604020202090204" pitchFamily="34" charset="0"/>
              </a:rPr>
              <a:t>但并非所有药物都包含在所有的计划之中。D部分计划涵盖了其处方列表或承保药物清单中包含的药物。</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defRPr/>
            </a:pPr>
            <a:r>
              <a:rPr lang="en-US" sz="1200">
                <a:cs typeface="Arial" panose="020B0604020202090204" pitchFamily="34" charset="0"/>
              </a:rPr>
              <a:t>D部分计划涵盖胰岛素以及注射胰岛素用的针头和注射器。</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defRPr/>
            </a:pPr>
            <a:r>
              <a:rPr lang="en-US" sz="1200">
                <a:cs typeface="Arial" panose="020B0604020202090204" pitchFamily="34" charset="0"/>
              </a:rPr>
              <a:t>药物必须按照医疗处方使用才能被承保。</a:t>
            </a:r>
          </a:p>
          <a:p>
            <a:pPr marL="342900" indent="-342900" rtl="0">
              <a:spcAft>
                <a:spcPts val="600"/>
              </a:spcAft>
              <a:buFont typeface="Wingdings" panose="05000000000000000000" pitchFamily="2" charset="2"/>
              <a:buChar char="§"/>
            </a:pPr>
            <a:r>
              <a:rPr lang="en-US" sz="1200">
                <a:cs typeface="Arial" panose="020B0604020202090204" pitchFamily="34" charset="0"/>
              </a:rPr>
              <a:t>法律将某些药物排除在D部分的保险范围之外。</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医疗保险D部分未涵盖以下项目。  </a:t>
            </a:r>
          </a:p>
          <a:p>
            <a:pPr rtl="0"/>
            <a:endParaRPr lang="en-US" dirty="0"/>
          </a:p>
          <a:p>
            <a:pPr marL="342900" indent="-342900" rtl="0">
              <a:spcAft>
                <a:spcPts val="600"/>
              </a:spcAft>
              <a:buFont typeface="Wingdings" panose="05000000000000000000" pitchFamily="2" charset="2"/>
              <a:buChar char="§"/>
            </a:pPr>
            <a:r>
              <a:rPr lang="en-US" sz="2200">
                <a:cs typeface="Arial" panose="020B0604020202090204" pitchFamily="34" charset="0"/>
              </a:rPr>
              <a:t>不在计划处方列表中的药物</a:t>
            </a:r>
          </a:p>
          <a:p>
            <a:pPr marL="342900" indent="-342900" rtl="0">
              <a:spcAft>
                <a:spcPts val="600"/>
              </a:spcAft>
              <a:buFont typeface="Wingdings" panose="05000000000000000000" pitchFamily="2" charset="2"/>
              <a:buChar char="§"/>
            </a:pPr>
            <a:r>
              <a:rPr lang="en-US" sz="2200">
                <a:cs typeface="Arial" panose="020B0604020202090204" pitchFamily="34" charset="0"/>
              </a:rPr>
              <a:t>非处方药，柜台销售药品</a:t>
            </a:r>
          </a:p>
          <a:p>
            <a:pPr marL="342900" indent="-342900" rtl="0">
              <a:spcAft>
                <a:spcPts val="600"/>
              </a:spcAft>
              <a:buFont typeface="Wingdings" panose="05000000000000000000" pitchFamily="2" charset="2"/>
              <a:buChar char="§"/>
            </a:pPr>
            <a:r>
              <a:rPr lang="en-US" sz="2200">
                <a:cs typeface="Arial" panose="020B0604020202090204" pitchFamily="34" charset="0"/>
              </a:rPr>
              <a:t>未经美国联邦药品管理局（FDA）批准的药物</a:t>
            </a:r>
          </a:p>
          <a:p>
            <a:pPr marL="342900" indent="-342900" rtl="0">
              <a:spcAft>
                <a:spcPts val="600"/>
              </a:spcAft>
              <a:buFont typeface="Wingdings" panose="05000000000000000000" pitchFamily="2" charset="2"/>
              <a:buChar char="§"/>
            </a:pPr>
            <a:r>
              <a:rPr lang="en-US" sz="2200">
                <a:cs typeface="Arial" panose="020B0604020202090204" pitchFamily="34" charset="0"/>
              </a:rPr>
              <a:t>维生素和矿物质</a:t>
            </a:r>
          </a:p>
          <a:p>
            <a:pPr marL="342900" indent="-342900" rtl="0">
              <a:spcAft>
                <a:spcPts val="600"/>
              </a:spcAft>
              <a:buFont typeface="Wingdings" panose="05000000000000000000" pitchFamily="2" charset="2"/>
              <a:buChar char="§"/>
            </a:pPr>
            <a:r>
              <a:rPr lang="en-US" sz="2200">
                <a:cs typeface="Arial" panose="020B0604020202090204" pitchFamily="34" charset="0"/>
              </a:rPr>
              <a:t>止咳药</a:t>
            </a:r>
          </a:p>
          <a:p>
            <a:pPr marL="342900" indent="-342900" rtl="0">
              <a:spcAft>
                <a:spcPts val="600"/>
              </a:spcAft>
              <a:buFont typeface="Wingdings" panose="05000000000000000000" pitchFamily="2" charset="2"/>
              <a:buChar char="§"/>
            </a:pPr>
            <a:r>
              <a:rPr lang="en-US" sz="2200">
                <a:cs typeface="Arial" panose="020B0604020202090204" pitchFamily="34" charset="0"/>
              </a:rPr>
              <a:t>勃起功能障碍治疗药物</a:t>
            </a:r>
          </a:p>
          <a:p>
            <a:pPr marL="342900" indent="-342900" rtl="0">
              <a:buFont typeface="Wingdings" panose="05000000000000000000" pitchFamily="2" charset="2"/>
              <a:buChar char="§"/>
            </a:pPr>
            <a:r>
              <a:rPr lang="en-US" sz="2200">
                <a:cs typeface="Arial" panose="020B0604020202090204" pitchFamily="34" charset="0"/>
              </a:rPr>
              <a:t>还有美容用药物，包括</a:t>
            </a:r>
          </a:p>
          <a:p>
            <a:pPr marL="800100" lvl="1" indent="-342900" rtl="0">
              <a:buFont typeface="Wingdings" panose="05000000000000000000" pitchFamily="2" charset="2"/>
              <a:buChar char="§"/>
            </a:pPr>
            <a:r>
              <a:rPr lang="en-US" sz="2000">
                <a:cs typeface="Arial" panose="020B0604020202090204" pitchFamily="34" charset="0"/>
              </a:rPr>
              <a:t>减肥或增肥药物，或</a:t>
            </a:r>
          </a:p>
          <a:p>
            <a:pPr marL="800100" lvl="1" indent="-342900" rtl="0">
              <a:buFont typeface="Wingdings" panose="05000000000000000000" pitchFamily="2" charset="2"/>
              <a:buChar char="§"/>
            </a:pPr>
            <a:r>
              <a:rPr lang="en-US" sz="2000">
                <a:cs typeface="Arial" panose="020B0604020202090204" pitchFamily="34" charset="0"/>
              </a:rPr>
              <a:t>治疗脱发的药物</a:t>
            </a:r>
          </a:p>
          <a:p>
            <a:pPr rtl="0"/>
            <a:endParaRPr lang="en-US" dirty="0"/>
          </a:p>
          <a:p>
            <a:pPr rtl="0"/>
            <a:r>
              <a:rPr lang="en-US" b="1" i="1">
                <a:highlight>
                  <a:srgbClr val="FFFF00"/>
                </a:highlight>
              </a:rPr>
              <a:t>另外，请注意，“超说明书”使用的处方药不在D部分的承保范围之内。例如，如果医生针对某种病症开了药，但美国联邦药品管理局（FDA）未批准这种药物用于治疗这种疾病，即使它在计划的处方列表中可用于治疗其他疾病，那么该药物也将不在承保范围之内！</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处方药保险的另一种选择是威斯康星州处方药援助计划，名为SeniorCare（老年护理）。</a:t>
            </a:r>
          </a:p>
          <a:p>
            <a:pPr rtl="0"/>
            <a:endParaRPr lang="en-US" dirty="0"/>
          </a:p>
          <a:p>
            <a:pPr rtl="0"/>
            <a:r>
              <a:rPr lang="en-US"/>
              <a:t>该计划适用于年满65周岁的具有美国公民或合格移民身份的威斯康星州的居民。每月不需要交保险费，每年只需支付30美元的申请费。护理保险被认为是可信赖的处方药保险。</a:t>
            </a:r>
          </a:p>
          <a:p>
            <a:pPr rtl="0"/>
            <a:endParaRPr lang="en-US" dirty="0"/>
          </a:p>
          <a:p>
            <a:pPr rtl="0"/>
            <a:r>
              <a:rPr lang="en-US"/>
              <a:t>您的年收入决定了您的老年护理保险水平。对于SeniorCare等级1中的低收入人员，处方药没有免赔额，他们需要为仿制药支付5美元的共付费用，为品牌药支付15美元的共付费用。了解更多详情或提交申请，请在线联系SeniorCare计划或致电1-800-657-2038。</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solidFill>
                  <a:prstClr val="black"/>
                </a:solidFill>
              </a:rPr>
              <a:t>D部分和医疗保险优势计划的年度开放投保期为每年的10月15日至12月7日。  </a:t>
            </a:r>
          </a:p>
          <a:p>
            <a:pPr marL="0" marR="0" lvl="0" indent="0" algn="l" defTabSz="914400" rtl="0" eaLnBrk="1" fontAlgn="auto" latinLnBrk="0" hangingPunct="1">
              <a:lnSpc>
                <a:spcPct val="100000"/>
              </a:lnSpc>
              <a:spcBef>
                <a:spcPts val="0"/>
              </a:spcBef>
              <a:spcAft>
                <a:spcPts val="0"/>
              </a:spcAft>
              <a:buClrTx/>
              <a:buSzTx/>
              <a:buFontTx/>
              <a:buNone/>
              <a:defRPr/>
            </a:pPr>
            <a:r>
              <a:rPr lang="en-US">
                <a:solidFill>
                  <a:prstClr val="black"/>
                </a:solidFill>
              </a:rPr>
              <a:t>这些计划签订的是一年期合同，有效期为1月1日至12月31日。  </a:t>
            </a:r>
          </a:p>
          <a:p>
            <a:pPr marL="171450" marR="0" lvl="0"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solidFill>
                  <a:prstClr val="black"/>
                </a:solidFill>
              </a:rPr>
              <a:t>这些计划每年都可以更改其计划的细节。他们</a:t>
            </a:r>
            <a:r>
              <a:rPr lang="en-US" b="1">
                <a:solidFill>
                  <a:prstClr val="black"/>
                </a:solidFill>
              </a:rPr>
              <a:t>必须在每年的9月底之前向您发送《变更通知》。 </a:t>
            </a:r>
          </a:p>
          <a:p>
            <a:pPr marL="171450" marR="0" lvl="0"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endParaRPr lang="en-US" dirty="0">
              <a:solidFill>
                <a:prstClr val="black"/>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lang="en-US">
                <a:solidFill>
                  <a:prstClr val="black"/>
                </a:solidFill>
              </a:rPr>
              <a:t>利用年度公开投保期去审查您的计划，并与其他可选计划进行比较，确保您在新的一年中能获得合适的保险。如果您参加新的计划，您的新保险将从1月1日起开始生效。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90204" pitchFamily="34" charset="0"/>
              <a:buNone/>
            </a:pPr>
            <a:r>
              <a:rPr lang="en-US"/>
              <a:t>查找和比较计划的最佳方法是使用医疗保险网站上的计划比较工具，名为计划查找工具（Plan Finder），网址：www.Medicare.gov。  </a:t>
            </a:r>
          </a:p>
          <a:p>
            <a:pPr marL="0" indent="0" rtl="0">
              <a:buFont typeface="Arial" panose="020B0604020202090204" pitchFamily="34" charset="0"/>
              <a:buNone/>
            </a:pPr>
            <a:endParaRPr lang="en-US"/>
          </a:p>
          <a:p>
            <a:pPr marL="0" indent="0" rtl="0">
              <a:buFont typeface="Arial" panose="020B0604020202090204" pitchFamily="34" charset="0"/>
              <a:buNone/>
            </a:pPr>
            <a:r>
              <a:rPr lang="en-US"/>
              <a:t>如果存在医疗保险方面的问题或在比较计划时需要帮助的，您可以直接拨打电话：1-800-633-4227与联邦医疗保险进行联系。</a:t>
            </a:r>
          </a:p>
          <a:p>
            <a:pPr marL="0" indent="0" rtl="0">
              <a:buFont typeface="Arial" panose="020B0604020202090204" pitchFamily="34" charset="0"/>
              <a:buNone/>
            </a:pPr>
            <a:r>
              <a:rPr lang="en-US"/>
              <a:t>您也可以通过以下方式获得帮助：拨打威斯康星州健康保险援助计划（SHIP）/医疗保险补充保险（Medigap）求助热线：1-800-242-1060，</a:t>
            </a:r>
          </a:p>
          <a:p>
            <a:pPr marL="0" indent="0" rtl="0">
              <a:buFont typeface="Arial" panose="020B0604020202090204" pitchFamily="34" charset="0"/>
              <a:buNone/>
            </a:pPr>
            <a:r>
              <a:rPr lang="en-US"/>
              <a:t>或向您当地的州健康保险援助计划（SHIP）顾问进行咨询。您可以联系您所在县的老年和残疾资源中心或拨打州健康保险援助计划（SHIP）的电话来查找您当地的州健康保险援助计划（SHIP）的顾问。</a:t>
            </a:r>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b="0" i="0" u="none"/>
              <a:t>如果您会使用电脑，请</a:t>
            </a:r>
            <a:r>
              <a:rPr lang="en-US"/>
              <a:t>访问</a:t>
            </a:r>
            <a:r>
              <a:rPr lang="en-US" b="1" u="sng"/>
              <a:t>Medicare.gov</a:t>
            </a:r>
            <a:r>
              <a:rPr lang="en-US" b="0" u="none"/>
              <a:t>并点击“查找健康和药物计划（Find Health &amp; Drug Plans）”进行查找。  </a:t>
            </a:r>
          </a:p>
          <a:p>
            <a:pPr marL="0" marR="0" lvl="0" indent="0" algn="l" defTabSz="914400" rtl="0" eaLnBrk="1" fontAlgn="auto" latinLnBrk="0" hangingPunct="1">
              <a:lnSpc>
                <a:spcPct val="100000"/>
              </a:lnSpc>
              <a:spcBef>
                <a:spcPts val="0"/>
              </a:spcBef>
              <a:spcAft>
                <a:spcPts val="0"/>
              </a:spcAft>
              <a:buClrTx/>
              <a:buSzTx/>
              <a:buFontTx/>
              <a:buNone/>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defRPr/>
            </a:pPr>
            <a:r>
              <a:rPr lang="en-US" b="0" u="none"/>
              <a:t>这样，您将会找到名叫计划查找工具（Plan Finder）的医疗保险计划比较工具。计划查找工具将引导您完成查找和比较计划的步骤。通过输入您的具体药物信息、您的药房偏好和您的邮政编码，您将能够估算出您所在地区每个可投保计划的年度保险费用。</a:t>
            </a:r>
            <a:r>
              <a:rPr lang="en-US"/>
              <a:t>您可以通过医疗保险计划查找工具或致电医疗保险在线进行投保，或者，您也可以直接与该计划进行联系。您可以在医疗保险计划查找工具上找到该计划的联系信息。 </a:t>
            </a:r>
            <a:endParaRPr lang="en-US" b="0" u="none" dirty="0"/>
          </a:p>
          <a:p>
            <a:pPr marL="0" marR="0" lvl="0" indent="0" algn="l" defTabSz="914400" rtl="0" eaLnBrk="1" fontAlgn="auto" latinLnBrk="0" hangingPunct="1">
              <a:lnSpc>
                <a:spcPct val="100000"/>
              </a:lnSpc>
              <a:spcBef>
                <a:spcPts val="0"/>
              </a:spcBef>
              <a:spcAft>
                <a:spcPts val="0"/>
              </a:spcAft>
              <a:buClrTx/>
              <a:buSzTx/>
              <a:buFontTx/>
              <a:buNone/>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defRPr/>
            </a:pPr>
            <a:r>
              <a:rPr lang="en-US" b="0" u="none"/>
              <a:t>同样，如果您无法使用电脑，或者您需要在查找和比较计划方面获得帮助，请务必拨打上一张幻灯片中提供的电话号码。  </a:t>
            </a:r>
          </a:p>
          <a:p>
            <a:pPr rtl="0"/>
            <a:endParaRPr lang="en-US" b="0" u="none"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“欢迎参加联邦医疗保险”计划的第1部分内容到此结束。我希望这些信息能对您有所帮助。本教育系列接下来将会讨论医疗保险的基础知识，包括医疗保险的A部分和B部分。</a:t>
            </a:r>
            <a:endParaRPr 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本演示文稿是由威斯康星州健康保险援助计划（SHIP）为您提供，该计划是为医疗保险参保人员提供免费公正帮助的一项地方性公共服务。如果您对医疗保险有任何疑问，请立即拨打我们的免费求助热线或联系当地的州健康保险援助计划（SHIP）的医疗保险顾问。您不必单独行动！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大家好，欢迎收看本期的“欢迎参加联邦医疗保险”教育系列讲座。  </a:t>
            </a:r>
          </a:p>
          <a:p>
            <a:pPr rtl="0"/>
            <a:endParaRPr lang="en-US" dirty="0"/>
          </a:p>
          <a:p>
            <a:pPr rtl="0"/>
            <a:r>
              <a:rPr lang="en-US"/>
              <a:t>该计划由威斯康星州卫生服务部（WDHS）提供，该部门负责运营威斯康星州健康保险援助计划（SHIP），这是为医疗保险参保人员提供的一项地方性公共服务。每个州都有州健康保险援助计划（SHIP）。在威斯康星州，您可以咨询当地的州健康保险援助计划（SHIP）的顾问或拨打我们的免费求助热线来获得免费公正的医疗保险帮助服务。</a:t>
            </a:r>
          </a:p>
          <a:p>
            <a:pPr rtl="0"/>
            <a:endParaRPr lang="en-US" b="1" dirty="0"/>
          </a:p>
          <a:p>
            <a:pPr rtl="0"/>
            <a:r>
              <a:rPr lang="en-US" b="0"/>
              <a:t>为下载该演示文稿的幻灯片，您可以点击YouTube视频中的链接或访问：gwaar.org/educational-videos-for-medicare-outreach。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该项目得到了联邦社区生活管理局（ACL）的拨款支持。</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该计划将对医疗保险进行概述，内容分为六部分：</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a:t>您可以在您的《您与医疗保险手册》中找到更多详细信息，该手册将会寄给医疗保险参保人员，也可以在Medicare.gov网站上找到。为了便于理解，建议您按顺序查看本系列的各部分内容。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defRPr/>
            </a:pPr>
            <a:r>
              <a:rPr lang="en-US" b="1"/>
              <a:t>在做出投保决定之前，请务必收集一些信息：</a:t>
            </a:r>
          </a:p>
          <a:p>
            <a:pPr marL="171450" indent="-171450" rtl="0">
              <a:buFont typeface="Arial" panose="020B0604020202090204" pitchFamily="34" charset="0"/>
              <a:buChar char="•"/>
              <a:defRPr/>
            </a:pPr>
            <a:r>
              <a:rPr lang="en-US"/>
              <a:t>如果您正在工作并且年满65周岁，请咨询您的健康保险和人力资源部门以了解在您符合医疗保险的投保资格之后您需要做些什么。 </a:t>
            </a:r>
          </a:p>
          <a:p>
            <a:pPr marL="171450" indent="-171450" rtl="0">
              <a:buFont typeface="Arial" panose="020B0604020202090204" pitchFamily="34" charset="0"/>
              <a:buChar char="•"/>
              <a:defRPr/>
            </a:pPr>
            <a:r>
              <a:rPr lang="en-US"/>
              <a:t>询问您是需要同时参加A部分和B部分，还是只参加A部分。请记住延迟参加B部分的规则。</a:t>
            </a:r>
          </a:p>
          <a:p>
            <a:pPr marL="171450" indent="-171450" rtl="0">
              <a:buFont typeface="Arial" panose="020B0604020202090204" pitchFamily="34" charset="0"/>
              <a:buChar char="•"/>
              <a:defRPr/>
            </a:pPr>
            <a:r>
              <a:rPr lang="en-US"/>
              <a:t>如果您选择延迟参加B部分，则您需要通过社会保障来完成。然后，您将会有一个特殊投保期。当您的团体保险终止或您的雇佣关系结束时，在此期间您可以申请参加B部分而无需支付罚款。</a:t>
            </a:r>
          </a:p>
          <a:p>
            <a:pPr rtl="0"/>
            <a:endParaRPr lang="en-US" dirty="0"/>
          </a:p>
          <a:p>
            <a:pPr rtl="0"/>
            <a:r>
              <a:rPr lang="en-US"/>
              <a:t>对于任何拥有健康储蓄账户（简称为HSA）的人来说，这里有一个重要的注意事项。</a:t>
            </a:r>
          </a:p>
          <a:p>
            <a:pPr marL="628650" lvl="1" indent="-171450" rtl="0">
              <a:buFont typeface="Arial" panose="020B0604020202090204" pitchFamily="34" charset="0"/>
              <a:buChar char="•"/>
            </a:pPr>
            <a:r>
              <a:rPr lang="en-US"/>
              <a:t>在A部分生效前的六个月内停止向您的健康储蓄账户（简称为HSA）里存款，以避免税收处罚。</a:t>
            </a:r>
          </a:p>
          <a:p>
            <a:pPr marL="628650" lvl="1" indent="-171450" rtl="0">
              <a:buFont typeface="Arial" panose="020B0604020202090204" pitchFamily="34" charset="0"/>
              <a:buChar char="•"/>
            </a:pPr>
            <a:r>
              <a:rPr lang="en-US"/>
              <a:t>一旦您拥有了医疗保险，就不能再向您的健康储蓄账户（简称为HSA）里缴款了。即使您只有A部分。</a:t>
            </a:r>
          </a:p>
          <a:p>
            <a:pPr marL="628650" lvl="1" indent="-171450" rtl="0">
              <a:buFont typeface="Arial" panose="020B0604020202090204" pitchFamily="34" charset="0"/>
              <a:buChar char="•"/>
            </a:pPr>
            <a:r>
              <a:rPr lang="en-US"/>
              <a:t>如果您的雇主提供健康储蓄账户（HSA），请在参加医疗保险A部分或B部分之前联系您的人力资源部。</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欢迎收看本教育系列的第6部分内容。本节内容将包括为收入有限人员设计的医疗保险计划的信息、帮助您保护自己和防止欺诈的技巧，并将以综述和可用资源列表的形式结尾。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许多医疗保险参保人员在支付医疗保健费用和处方药费用方面面临困难。事实上，我们经常听说有人必须在购买食品杂货或支付医疗保健或药物费用之间做出选择。  </a:t>
            </a:r>
          </a:p>
          <a:p>
            <a:pPr rtl="0"/>
            <a:endParaRPr lang="en-US" dirty="0"/>
          </a:p>
          <a:p>
            <a:pPr rtl="0"/>
            <a:r>
              <a:rPr lang="en-US"/>
              <a:t>如果您知道有人处于这种情况，您会想了解一些可以提供帮助的重要医疗保险计划。</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以下三个计划可能会对收入有限的人员有所帮助。</a:t>
            </a:r>
          </a:p>
          <a:p>
            <a:pPr rtl="0"/>
            <a:endParaRPr lang="en-US" dirty="0"/>
          </a:p>
          <a:p>
            <a:pPr rtl="0">
              <a:spcAft>
                <a:spcPts val="600"/>
              </a:spcAft>
              <a:buFont typeface="Wingdings" panose="05000000000000000000" pitchFamily="2" charset="2"/>
              <a:buChar char="§"/>
              <a:defRPr/>
            </a:pPr>
            <a:r>
              <a:rPr lang="en-US" sz="3000" b="1">
                <a:cs typeface="Arial" panose="020B0604020202090204" pitchFamily="34" charset="0"/>
              </a:rPr>
              <a:t>医疗保险储蓄计划会为收入和资源有限的人员提供州政府的帮助。</a:t>
            </a:r>
          </a:p>
          <a:p>
            <a:pPr lvl="1" rtl="0">
              <a:buFont typeface="Wingdings" panose="05000000000000000000" pitchFamily="2" charset="2"/>
              <a:buChar char="§"/>
              <a:defRPr/>
            </a:pPr>
            <a:r>
              <a:rPr lang="en-US" sz="1800">
                <a:cs typeface="Arial" panose="020B0604020202090204" pitchFamily="34" charset="0"/>
              </a:rPr>
              <a:t>如果符合条件，将为您支付医疗保险B部分的保险费。</a:t>
            </a:r>
          </a:p>
          <a:p>
            <a:pPr lvl="1" rtl="0">
              <a:buFont typeface="Wingdings" panose="05000000000000000000" pitchFamily="2" charset="2"/>
              <a:buChar char="§"/>
              <a:defRPr/>
            </a:pPr>
            <a:r>
              <a:rPr lang="en-US" sz="1800">
                <a:cs typeface="Arial" panose="020B0604020202090204" pitchFamily="34" charset="0"/>
              </a:rPr>
              <a:t>根据他们的收入和资产，还会为有些人支付他们的医疗保险共付费用和免赔额。</a:t>
            </a:r>
          </a:p>
          <a:p>
            <a:pPr marL="457200" lvl="1" indent="0" rtl="0">
              <a:buNone/>
              <a:defRPr/>
            </a:pPr>
            <a:endParaRPr lang="en-US" sz="1800" dirty="0">
              <a:cs typeface="Arial" panose="020B0604020202090204" pitchFamily="34" charset="0"/>
            </a:endParaRPr>
          </a:p>
          <a:p>
            <a:pPr rtl="0">
              <a:spcAft>
                <a:spcPts val="600"/>
              </a:spcAft>
              <a:buFont typeface="Wingdings" panose="05000000000000000000" pitchFamily="2" charset="2"/>
              <a:buChar char="§"/>
              <a:defRPr/>
            </a:pPr>
            <a:r>
              <a:rPr lang="en-US" sz="3000" b="1">
                <a:cs typeface="Arial" panose="020B0604020202090204" pitchFamily="34" charset="0"/>
              </a:rPr>
              <a:t>额外援助是一项医疗保险计划，旨在帮助收入和资源有限的人员支付他们的医疗保险处方药费用。 </a:t>
            </a:r>
          </a:p>
          <a:p>
            <a:pPr lvl="1" rtl="0">
              <a:buFont typeface="Wingdings" panose="05000000000000000000" pitchFamily="2" charset="2"/>
              <a:buChar char="§"/>
              <a:defRPr/>
            </a:pPr>
            <a:r>
              <a:rPr lang="en-US" sz="1800">
                <a:cs typeface="Arial" panose="020B0604020202090204" pitchFamily="34" charset="0"/>
              </a:rPr>
              <a:t> 根据他们的收入和资产，会为符合条件的人员支付他们的D部分计划的保险费、免赔额和共付费用。他们也没有保险缺口，没有延迟投保罚款。</a:t>
            </a:r>
          </a:p>
          <a:p>
            <a:pPr marL="457200" lvl="1" indent="0" rtl="0">
              <a:spcBef>
                <a:spcPts val="0"/>
              </a:spcBef>
              <a:buNone/>
              <a:defRPr/>
            </a:pPr>
            <a:endParaRPr lang="en-US" b="1" dirty="0">
              <a:cs typeface="Arial" panose="020B0604020202090204" pitchFamily="34" charset="0"/>
            </a:endParaRPr>
          </a:p>
          <a:p>
            <a:pPr rtl="0">
              <a:buFont typeface="Wingdings" panose="05000000000000000000" pitchFamily="2" charset="2"/>
              <a:buChar char="§"/>
              <a:defRPr/>
            </a:pPr>
            <a:r>
              <a:rPr lang="en-US" sz="3000" b="1">
                <a:cs typeface="Arial" panose="020B0604020202090204" pitchFamily="34" charset="0"/>
              </a:rPr>
              <a:t>  在本教育系列的最后一节中，我们讨论了威斯康星州老年护理计划。这是另一个可以帮助收入有限人员的计划。   </a:t>
            </a:r>
          </a:p>
          <a:p>
            <a:pPr lvl="1" rtl="0">
              <a:buFont typeface="Wingdings" panose="05000000000000000000" pitchFamily="2" charset="2"/>
              <a:buChar char="§"/>
              <a:defRPr/>
            </a:pPr>
            <a:r>
              <a:rPr lang="en-US" sz="1800">
                <a:cs typeface="Arial" panose="020B0604020202090204" pitchFamily="34" charset="0"/>
              </a:rPr>
              <a:t> 同样，该计划的援助水平将取决于一个人的年收入。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每个财政援助计划都有不同的资格要求。点击链接或拨打上述提供的电话号码以了解您是否可以从这些计划中获得帮助。如果您需要帮助，您可以联系当地的福利专家以获得一对一的帮助。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保护自己和防止欺诈。医疗保险欺诈和滥用时有发生，但您可以采取一些重要措施来预防和保护自己。</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威斯康星州老年人医疗保险巡查（SMP）建议您采取以下几个步骤：</a:t>
            </a:r>
          </a:p>
          <a:p>
            <a:pPr rtl="0"/>
            <a:endParaRPr lang="en-US" dirty="0"/>
          </a:p>
          <a:p>
            <a:pPr rtl="0"/>
            <a:r>
              <a:rPr lang="en-US"/>
              <a:t>步骤1：保护自己和他人免受医疗保险欺诈。</a:t>
            </a:r>
          </a:p>
          <a:p>
            <a:pPr rtl="0"/>
            <a:r>
              <a:rPr lang="en-US"/>
              <a:t>除了您的医生或其他加入了医疗保险计划的医疗服务机构之外，不要透露您的医疗保险号码。</a:t>
            </a:r>
          </a:p>
          <a:p>
            <a:pPr rtl="0"/>
            <a:r>
              <a:rPr lang="en-US"/>
              <a:t>应该：像保护信用卡一样保护您的医保卡。当心身份盗用。请注意，医疗保险不会打电话或上门向您推销任何东西。谨慎对待任何“免费的”医疗服务。（请记住，如果某件事听起来好得令人难以置信，它很可能是真的！）并将其传播出去，与朋友和家人分享这些注意事项。</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第2步：通过查看您的《医疗保险摘要通知（MSN）》来判断医疗保险欺诈。</a:t>
            </a:r>
          </a:p>
          <a:p>
            <a:pPr rtl="0"/>
            <a:r>
              <a:rPr lang="en-US"/>
              <a:t>如果您在MyMedicare.gov上注册了，您将能够在线访问您的个人医疗保险信息。  </a:t>
            </a:r>
          </a:p>
          <a:p>
            <a:pPr rtl="0"/>
            <a:r>
              <a:rPr lang="en-US"/>
              <a:t>如果您能获取医生出诊和服务的相关信息，我们还鼓励您坚持写个人健康护理日记。带着它去赴约。然后，您可以将您的《医疗保险摘要通知（MSN）》与您的日记进行比较。</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《医疗保险摘要通知（MSN）》每个季度会向医疗保险参保人员发送一次人。  </a:t>
            </a:r>
            <a:r>
              <a:rPr lang="en-US" i="1"/>
              <a:t> </a:t>
            </a:r>
          </a:p>
          <a:p>
            <a:pPr rtl="0"/>
            <a:endParaRPr lang="en-US" dirty="0"/>
          </a:p>
          <a:p>
            <a:pPr rtl="0"/>
            <a:r>
              <a:rPr lang="en-US"/>
              <a:t>收到后，请务必查看。  </a:t>
            </a:r>
          </a:p>
          <a:p>
            <a:pPr marL="342900" indent="-342900" rtl="0">
              <a:spcAft>
                <a:spcPts val="600"/>
              </a:spcAft>
              <a:buFont typeface="Wingdings" panose="05000000000000000000" pitchFamily="2" charset="2"/>
              <a:buChar char="§"/>
            </a:pPr>
            <a:r>
              <a:rPr lang="en-US" sz="1200">
                <a:cs typeface="Arial" panose="020B0604020202090204" pitchFamily="34" charset="0"/>
              </a:rPr>
              <a:t>这不是一份账单。 </a:t>
            </a:r>
          </a:p>
          <a:p>
            <a:pPr marL="342900" indent="-342900" rtl="0">
              <a:spcAft>
                <a:spcPts val="600"/>
              </a:spcAft>
              <a:buFont typeface="Wingdings" panose="05000000000000000000" pitchFamily="2" charset="2"/>
              <a:buChar char="§"/>
            </a:pPr>
            <a:r>
              <a:rPr lang="en-US" sz="1200">
                <a:cs typeface="Arial" panose="020B0604020202090204" pitchFamily="34" charset="0"/>
              </a:rPr>
              <a:t>请检查以确保姓名、地址和医疗保险号码的准确性。</a:t>
            </a:r>
          </a:p>
          <a:p>
            <a:pPr marL="342900" indent="-342900" rtl="0">
              <a:spcAft>
                <a:spcPts val="600"/>
              </a:spcAft>
              <a:buFont typeface="Wingdings" panose="05000000000000000000" pitchFamily="2" charset="2"/>
              <a:buChar char="§"/>
            </a:pPr>
            <a:r>
              <a:rPr lang="en-US" sz="1200">
                <a:cs typeface="Arial" panose="020B0604020202090204" pitchFamily="34" charset="0"/>
              </a:rPr>
              <a:t>您接受过这项服务吗？</a:t>
            </a:r>
            <a:r>
              <a:rPr lang="en-US" sz="1200" i="1">
                <a:cs typeface="Arial" panose="020B0604020202090204" pitchFamily="34" charset="0"/>
              </a:rPr>
              <a:t>同样，和您的</a:t>
            </a:r>
            <a:r>
              <a:rPr lang="en-GB" sz="1200" i="1">
                <a:cs typeface="Arial" panose="020B0604020202090204" pitchFamily="34" charset="0"/>
              </a:rPr>
              <a:t>健康护理日记进行比较。</a:t>
            </a:r>
            <a:r>
              <a:rPr lang="en-US" sz="1200">
                <a:cs typeface="Arial" panose="020B0604020202090204" pitchFamily="34" charset="0"/>
              </a:rPr>
              <a:t>	</a:t>
            </a:r>
          </a:p>
          <a:p>
            <a:pPr marL="342900" indent="-342900" rtl="0">
              <a:spcAft>
                <a:spcPts val="600"/>
              </a:spcAft>
              <a:buFont typeface="Wingdings" panose="05000000000000000000" pitchFamily="2" charset="2"/>
              <a:buChar char="§"/>
            </a:pPr>
            <a:r>
              <a:rPr lang="en-US" sz="1200">
                <a:cs typeface="Arial" panose="020B0604020202090204" pitchFamily="34" charset="0"/>
              </a:rPr>
              <a:t>确保您的理赔得到了处理和支付。如果理赔申请被拒绝，请致电医生办公室以确保理赔编码的准确性。如果正确，医生办公室可以重新提交。</a:t>
            </a:r>
          </a:p>
          <a:p>
            <a:pPr marL="342900" indent="-342900" rtl="0">
              <a:spcAft>
                <a:spcPts val="600"/>
              </a:spcAft>
              <a:buFont typeface="Wingdings" panose="05000000000000000000" pitchFamily="2" charset="2"/>
              <a:buChar char="§"/>
            </a:pPr>
            <a:r>
              <a:rPr lang="en-US" sz="1200">
                <a:cs typeface="Arial" panose="020B0604020202090204" pitchFamily="34" charset="0"/>
              </a:rPr>
              <a:t>如果理赔被拒绝，您有上诉的权利。上诉期限为120天。</a:t>
            </a:r>
          </a:p>
          <a:p>
            <a:pPr marL="0" indent="0" rtl="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第3步：举报涉嫌医疗保险欺诈和滥用等情况。</a:t>
            </a:r>
          </a:p>
          <a:p>
            <a:pPr marL="171450" indent="-171450" rtl="0">
              <a:buFont typeface="Arial" panose="020B0604020202090204" pitchFamily="34" charset="0"/>
              <a:buChar char="•"/>
            </a:pPr>
            <a:r>
              <a:rPr lang="en-US"/>
              <a:t>如果您发现账单上有什么不对劲的地方，要做的第一件事就是致电医疗服务机构讨论您的疑虑。</a:t>
            </a:r>
          </a:p>
          <a:p>
            <a:pPr marL="171450" indent="-171450" rtl="0">
              <a:buFont typeface="Arial" panose="020B0604020202090204" pitchFamily="34" charset="0"/>
              <a:buChar char="•"/>
            </a:pPr>
            <a:r>
              <a:rPr lang="en-US"/>
              <a:t>请务必收集您的证据，例如您的个人医疗保健日记、账单和您的《医疗保险摘要通知（MSN）》。 </a:t>
            </a:r>
          </a:p>
          <a:p>
            <a:pPr marL="171450" indent="-171450" rtl="0">
              <a:buFont typeface="Arial" panose="020B0604020202090204" pitchFamily="34" charset="0"/>
              <a:buChar char="•"/>
            </a:pPr>
            <a:r>
              <a:rPr lang="en-US"/>
              <a:t>如果问题没有得到解决，请联系威斯康星州老年人医疗保险巡查（SMP）以获得免费保密的帮助！</a:t>
            </a:r>
          </a:p>
          <a:p>
            <a:pPr marL="628650" lvl="1" indent="-171450" rtl="0">
              <a:buFont typeface="Arial" panose="020B0604020202090204" pitchFamily="34" charset="0"/>
              <a:buChar char="•"/>
            </a:pPr>
            <a:r>
              <a:rPr lang="en-US"/>
              <a:t>拨打免费电话：1-888-818-2611</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625"/>
              </a:spcBef>
              <a:defRPr/>
            </a:pPr>
            <a:r>
              <a:rPr lang="en-US"/>
              <a:t>在这个由6部分内容组成的教育系列中，我们已经介绍了很多信息，因此在我们结束之前，让我们快速回顾一下您所了解的保险选项。请记住，有两种方法可以获得您的医疗保险：传统医疗保险或医疗保险优势计划。</a:t>
            </a:r>
          </a:p>
          <a:p>
            <a:pPr rtl="0">
              <a:spcBef>
                <a:spcPts val="625"/>
              </a:spcBef>
              <a:defRPr/>
            </a:pPr>
            <a:endParaRPr lang="en-US" dirty="0"/>
          </a:p>
          <a:p>
            <a:pPr marL="239395" indent="-239395" rtl="0">
              <a:spcBef>
                <a:spcPts val="625"/>
              </a:spcBef>
              <a:buFont typeface="Wingdings" panose="05000000000000000000" pitchFamily="2" charset="2"/>
              <a:buChar char="§"/>
              <a:defRPr/>
            </a:pPr>
            <a:r>
              <a:rPr lang="en-US" b="1"/>
              <a:t>传统医疗保险</a:t>
            </a:r>
            <a:r>
              <a:rPr lang="en-US"/>
              <a:t>包括A部分及B部分。您可以增加其他保险，例如：  </a:t>
            </a:r>
          </a:p>
          <a:p>
            <a:pPr marL="696595" lvl="1" indent="-239395" rtl="0">
              <a:spcBef>
                <a:spcPts val="625"/>
              </a:spcBef>
              <a:buFont typeface="Wingdings" panose="05000000000000000000" pitchFamily="2" charset="2"/>
              <a:buChar char="§"/>
              <a:defRPr/>
            </a:pPr>
            <a:r>
              <a:rPr lang="en-US"/>
              <a:t>用于填补传统医疗保险缺口的医疗保险补充保险（Medigap）。</a:t>
            </a:r>
          </a:p>
          <a:p>
            <a:pPr marL="696595" lvl="1" indent="-239395" rtl="0">
              <a:spcBef>
                <a:spcPts val="625"/>
              </a:spcBef>
              <a:buFont typeface="Wingdings" panose="05000000000000000000" pitchFamily="2" charset="2"/>
              <a:buChar char="§"/>
              <a:defRPr/>
            </a:pPr>
            <a:r>
              <a:rPr lang="en-US"/>
              <a:t>您也可以选择购买医疗保险处方药保险（D部分）。（及老年护理计划。）</a:t>
            </a:r>
          </a:p>
          <a:p>
            <a:pPr marL="239395" indent="-239395" rtl="0">
              <a:spcBef>
                <a:spcPts val="625"/>
              </a:spcBef>
              <a:buFont typeface="Wingdings" panose="05000000000000000000" pitchFamily="2" charset="2"/>
              <a:buChar char="§"/>
              <a:defRPr/>
            </a:pPr>
            <a:endParaRPr lang="en-US" dirty="0"/>
          </a:p>
          <a:p>
            <a:pPr marL="239395" indent="-239395" rtl="0">
              <a:spcBef>
                <a:spcPts val="625"/>
              </a:spcBef>
              <a:buFont typeface="Wingdings" panose="05000000000000000000" pitchFamily="2" charset="2"/>
              <a:buChar char="§"/>
            </a:pPr>
            <a:r>
              <a:rPr lang="en-US" b="1"/>
              <a:t>或者，您可以通过投保</a:t>
            </a:r>
            <a:r>
              <a:rPr lang="en-GB" b="1"/>
              <a:t>医疗保险优势计划来获得保险，该计划将</a:t>
            </a:r>
            <a:r>
              <a:rPr lang="en-GB"/>
              <a:t>涵盖A部分和B部分的服务和用品，通常还包括D部分保险。如果</a:t>
            </a:r>
            <a:r>
              <a:rPr lang="en-GB" b="1"/>
              <a:t>某些</a:t>
            </a:r>
            <a:r>
              <a:rPr lang="en-GB"/>
              <a:t>类型的优势计划尚未包括药品保险的话，您可以在其中增加药品保险。）（同样，请记得老年护理计划。）</a:t>
            </a:r>
          </a:p>
          <a:p>
            <a:pPr marL="0" indent="0" rtl="0">
              <a:spcBef>
                <a:spcPts val="625"/>
              </a:spcBef>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这是医保卡的样本。</a:t>
            </a:r>
          </a:p>
          <a:p>
            <a:pPr rtl="0"/>
            <a:r>
              <a:rPr lang="en-US" b="1"/>
              <a:t>时刻保护好您的医保卡！</a:t>
            </a:r>
          </a:p>
          <a:p>
            <a:pPr rtl="0"/>
            <a:endParaRPr lang="en-US" altLang="en-US" b="1" dirty="0"/>
          </a:p>
          <a:p>
            <a:pPr rtl="0" eaLnBrk="1" hangingPunct="1">
              <a:spcBef>
                <a:spcPct val="0"/>
              </a:spcBef>
            </a:pPr>
            <a:r>
              <a:rPr lang="en-US"/>
              <a:t>您对医保卡的使用将根据您选择的医疗保险类型的不同而有所不同。如果您选择传统医疗保险，您将在获得医疗保健服务时使用由红色、白色和蓝色组成的医保卡。</a:t>
            </a:r>
          </a:p>
          <a:p>
            <a:pPr rtl="0" eaLnBrk="1" hangingPunct="1">
              <a:spcBef>
                <a:spcPct val="0"/>
              </a:spcBef>
            </a:pPr>
            <a:endParaRPr lang="en-US" altLang="en-US" dirty="0"/>
          </a:p>
          <a:p>
            <a:pPr rtl="0" eaLnBrk="1" hangingPunct="1">
              <a:spcBef>
                <a:spcPct val="0"/>
              </a:spcBef>
            </a:pPr>
            <a:r>
              <a:rPr lang="en-US"/>
              <a:t>您的卡片上还将列出您投保的医疗保险类型及其生效日期。 </a:t>
            </a:r>
          </a:p>
          <a:p>
            <a:pPr rtl="0" eaLnBrk="1" hangingPunct="1">
              <a:spcBef>
                <a:spcPct val="0"/>
              </a:spcBef>
            </a:pPr>
            <a:endParaRPr lang="en-US" altLang="en-US" dirty="0"/>
          </a:p>
          <a:p>
            <a:pPr rtl="0" eaLnBrk="1" hangingPunct="1">
              <a:spcBef>
                <a:spcPct val="0"/>
              </a:spcBef>
            </a:pPr>
            <a:r>
              <a:rPr lang="en-US" i="1"/>
              <a:t>（医疗保险A部分和B部分是本卡上</a:t>
            </a:r>
            <a:r>
              <a:rPr lang="en-US" i="1" u="sng"/>
              <a:t>唯一</a:t>
            </a:r>
            <a:r>
              <a:rPr lang="en-US" i="1"/>
              <a:t>会反映的部分。医疗保险C部分或D部分由私人公司提供。）</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“欢迎参加联邦医疗保险”计划的第1部分内容到此结束。我希望这些信息能对您有所帮助。本教育系列接下来将会讨论医疗保险的基础知识，包括医疗保险的A部分和B部分。</a:t>
            </a:r>
            <a:endParaRPr 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本演示文稿是由威斯康星州健康保险援助计划（SHIP）为您提供，该计划是为医疗保险参保人员提供免费公正帮助的一项地方性公共服务。如果您对医疗保险有任何疑问，请立即拨打我们的免费求助热线或联系当地的州健康保险援助计划（SHIP）的医疗保险顾问。您不必单独行动！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90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en-US"/>
              <a:t>Click to edit Master title style</a:t>
            </a:r>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Vertical Text Placeholder 2"/>
          <p:cNvSpPr>
            <a:spLocks noGrp="1"/>
          </p:cNvSpPr>
          <p:nvPr>
            <p:ph type="body" orient="vert" idx="1"/>
          </p:nvPr>
        </p:nvSpPr>
        <p:spPr/>
        <p:txBody>
          <a:bodyPr vert="eaVert"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rtlCol="0"/>
          <a:lstStyle/>
          <a:p>
            <a:pPr rtl="0"/>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idx="1"/>
          </p:nvPr>
        </p:nvSpPr>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a:t>
            </a:fld>
            <a:endParaRPr lang="en-US"/>
          </a:p>
        </p:txBody>
      </p:sp>
      <p:sp>
        <p:nvSpPr>
          <p:cNvPr id="7" name="Footer Placeholder 4"/>
          <p:cNvSpPr>
            <a:spLocks noGrp="1"/>
          </p:cNvSpPr>
          <p:nvPr>
            <p:ph type="ftr" sz="quarter" idx="11"/>
          </p:nvPr>
        </p:nvSpPr>
        <p:spPr>
          <a:xfrm>
            <a:off x="4038600" y="6356350"/>
            <a:ext cx="4114800" cy="365125"/>
          </a:xfrm>
          <a:prstGeom prst="rect">
            <a:avLst/>
          </a:prstGeom>
        </p:spPr>
        <p:txBody>
          <a:bodyPr rtlCol="0"/>
          <a:lstStyle/>
          <a:p>
            <a:pPr rtl="0"/>
            <a:r>
              <a:rPr lang="en-US"/>
              <a:t>2023 Welcome to Medicare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en-US"/>
              <a:t>Click to edit Master title style</a:t>
            </a:r>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sz="half" idx="1"/>
          </p:nvPr>
        </p:nvSpPr>
        <p:spPr>
          <a:xfrm>
            <a:off x="838200" y="1825625"/>
            <a:ext cx="5181600" cy="4351338"/>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Content Placeholder 3"/>
          <p:cNvSpPr>
            <a:spLocks noGrp="1"/>
          </p:cNvSpPr>
          <p:nvPr>
            <p:ph sz="half" idx="2"/>
          </p:nvPr>
        </p:nvSpPr>
        <p:spPr>
          <a:xfrm>
            <a:off x="6172200" y="1825625"/>
            <a:ext cx="5181600" cy="4351338"/>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rtlCol="0"/>
          <a:lstStyle/>
          <a:p>
            <a:pPr rtl="0"/>
            <a:r>
              <a:rPr lang="en-US"/>
              <a:t>Click to edit Master title style</a:t>
            </a:r>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Edit Master text styles</a:t>
            </a:r>
          </a:p>
        </p:txBody>
      </p:sp>
      <p:sp>
        <p:nvSpPr>
          <p:cNvPr id="4" name="Content Placeholder 3"/>
          <p:cNvSpPr>
            <a:spLocks noGrp="1"/>
          </p:cNvSpPr>
          <p:nvPr>
            <p:ph sz="half" idx="2"/>
          </p:nvPr>
        </p:nvSpPr>
        <p:spPr>
          <a:xfrm>
            <a:off x="839788" y="2505075"/>
            <a:ext cx="5157787" cy="3684588"/>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Edit Master text styles</a:t>
            </a:r>
          </a:p>
        </p:txBody>
      </p:sp>
      <p:sp>
        <p:nvSpPr>
          <p:cNvPr id="6" name="Content Placeholder 5"/>
          <p:cNvSpPr>
            <a:spLocks noGrp="1"/>
          </p:cNvSpPr>
          <p:nvPr>
            <p:ph sz="quarter" idx="4"/>
          </p:nvPr>
        </p:nvSpPr>
        <p:spPr>
          <a:xfrm>
            <a:off x="6172200" y="2505075"/>
            <a:ext cx="5183188" cy="3684588"/>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9" name="Slide Number Placeholder 8"/>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5" name="Slide Number Placeholder 4"/>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rtlCol="0"/>
          <a:lstStyle>
            <a:lvl1pPr>
              <a:defRPr/>
            </a:lvl1pPr>
          </a:lstStyle>
          <a:p>
            <a:pPr rtl="0"/>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4" name="Slide Number Placeholder 3"/>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en-US"/>
              <a:t>Click to edit Master title style</a:t>
            </a:r>
          </a:p>
        </p:txBody>
      </p:sp>
      <p:sp>
        <p:nvSpPr>
          <p:cNvPr id="3" name="Content Placeholder 2"/>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44A7B69-93E2-4D34-896D-EFDD7F03AB7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s://oci.wi.gov/Pages/Consumers/PI-002.asp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www.medicare.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sa.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medicare.gov/" TargetMode="External"/><Relationship Id="rId4" Type="http://schemas.openxmlformats.org/officeDocument/2006/relationships/hyperlink" Target="https://secure.ssa.gov/ICON/main.jsp#officeResult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59.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hyperlink" Target="http://www.medicare.gov/" TargetMode="External"/></Relationships>
</file>

<file path=ppt/slides/_rels/slide6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png"/><Relationship Id="rId7" Type="http://schemas.openxmlformats.org/officeDocument/2006/relationships/diagramColors" Target="../diagrams/colors1.xm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hyperlink" Target="https://www.dhs.wisconsin.gov/seniorcare/index.htm"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dhs.wisconsin.gov/seniorcare"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7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hyperlink" Target="https://www.dhs.wisconsin.gov/benefit-specialists/medicare-counseling.htm"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76.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ampK51LzZAhWByoMKHbIcAyUQjRx6BAgAEAY&amp;url=http://clipart-library.com/check-mark-symbol.html&amp;psig=AOvVaw0pqkyRWRr5sC-RGH6gIM_a&amp;ust=151949669124474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ssa.gov/agency/contact/" TargetMode="External"/><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png"/></Relationships>
</file>

<file path=ppt/slides/_rels/slide83.xml.rels><?xml version="1.0" encoding="UTF-8" standalone="yes"?>
<Relationships xmlns="http://schemas.openxmlformats.org/package/2006/relationships"><Relationship Id="rId8" Type="http://schemas.openxmlformats.org/officeDocument/2006/relationships/hyperlink" Target="https://www.ssa.gov/benefits/medicare/prescriptionhelp.html" TargetMode="External"/><Relationship Id="rId3" Type="http://schemas.openxmlformats.org/officeDocument/2006/relationships/hyperlink" Target="http://www.dhs.wisconsin.gov/medicaid" TargetMode="External"/><Relationship Id="rId7" Type="http://schemas.openxmlformats.org/officeDocument/2006/relationships/hyperlink" Target="https://www.dhs.wisconsin.gov/benefit-specialists/index.htm"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hyperlink" Target="https://www.dhs.wisconsin.gov/forwardhealth/imagency/index.htm" TargetMode="External"/><Relationship Id="rId5" Type="http://schemas.openxmlformats.org/officeDocument/2006/relationships/hyperlink" Target="https://access.wisconsin.gov/access/" TargetMode="External"/><Relationship Id="rId4" Type="http://schemas.openxmlformats.org/officeDocument/2006/relationships/hyperlink" Target="https://www.dhs.wisconsin.gov/library/p-10062.htm" TargetMode="External"/><Relationship Id="rId9" Type="http://schemas.openxmlformats.org/officeDocument/2006/relationships/hyperlink" Target="http://www.dhs.wisconsin.gov/seniorcare"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hyperlink" Target="http://www.mymedicare.gov/"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hyperlink" Target="https://dhs.wi.gov/medicare-hel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850866"/>
            <a:ext cx="9144000" cy="1581080"/>
          </a:xfrm>
        </p:spPr>
        <p:txBody>
          <a:bodyPr rtlCol="0"/>
          <a:lstStyle/>
          <a:p>
            <a:pPr rtl="0"/>
            <a:r>
              <a:rPr lang="en-US">
                <a:solidFill>
                  <a:schemeClr val="accent1">
                    <a:lumMod val="50000"/>
                  </a:schemeClr>
                </a:solidFill>
                <a:latin typeface="Arial" panose="020B0604020202090204" pitchFamily="34" charset="0"/>
                <a:cs typeface="Arial" panose="020B0604020202090204" pitchFamily="34" charset="0"/>
              </a:rPr>
              <a:t>欢迎参加联邦医疗保险</a:t>
            </a:r>
          </a:p>
        </p:txBody>
      </p:sp>
      <p:sp>
        <p:nvSpPr>
          <p:cNvPr id="3" name="Subtitle 2"/>
          <p:cNvSpPr>
            <a:spLocks noGrp="1"/>
          </p:cNvSpPr>
          <p:nvPr>
            <p:ph type="subTitle" idx="1"/>
          </p:nvPr>
        </p:nvSpPr>
        <p:spPr>
          <a:xfrm>
            <a:off x="2327315" y="2594502"/>
            <a:ext cx="7537369" cy="996588"/>
          </a:xfrm>
        </p:spPr>
        <p:txBody>
          <a:bodyPr rtlCol="0">
            <a:normAutofit/>
          </a:bodyPr>
          <a:lstStyle/>
          <a:p>
            <a:pPr rtl="0"/>
            <a:r>
              <a:rPr lang="en-US" sz="2800">
                <a:solidFill>
                  <a:srgbClr val="FF0000"/>
                </a:solidFill>
                <a:latin typeface="Arial" panose="020B0604020202090204" pitchFamily="34" charset="0"/>
                <a:cs typeface="Arial" panose="020B0604020202090204" pitchFamily="34" charset="0"/>
              </a:rPr>
              <a:t> </a:t>
            </a:r>
            <a:r>
              <a:rPr lang="en-US" sz="3200">
                <a:latin typeface="Arial" panose="020B0604020202090204" pitchFamily="34" charset="0"/>
                <a:cs typeface="Arial" panose="020B0604020202090204" pitchFamily="34" charset="0"/>
              </a:rPr>
              <a:t>威斯康星州医疗保险参保人员教育系列讲座</a:t>
            </a:r>
          </a:p>
          <a:p>
            <a:pPr rtl="0"/>
            <a:endParaRPr lang="en-US" sz="2800" dirty="0"/>
          </a:p>
        </p:txBody>
      </p:sp>
      <p:sp>
        <p:nvSpPr>
          <p:cNvPr id="4" name="TextBox 3"/>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47531" y="1947149"/>
            <a:ext cx="10663222" cy="3093154"/>
          </a:xfrm>
          <a:prstGeom prst="rect">
            <a:avLst/>
          </a:prstGeom>
        </p:spPr>
        <p:txBody>
          <a:bodyPr wrap="square" rtlCol="0">
            <a:spAutoFit/>
          </a:bodyPr>
          <a:lstStyle/>
          <a:p>
            <a:pPr rtl="0">
              <a:spcAft>
                <a:spcPts val="1200"/>
              </a:spcAft>
              <a:defRPr/>
            </a:pPr>
            <a:r>
              <a:rPr lang="en-US" sz="3600">
                <a:cs typeface="Arial" panose="020B0604020202090204" pitchFamily="34" charset="0"/>
              </a:rPr>
              <a:t>如需</a:t>
            </a:r>
            <a:r>
              <a:rPr lang="en-US" sz="3600" b="1">
                <a:cs typeface="Arial" panose="020B0604020202090204" pitchFamily="34" charset="0"/>
              </a:rPr>
              <a:t>免费公正的医疗保险援助</a:t>
            </a:r>
            <a:r>
              <a:rPr lang="en-US" sz="3600">
                <a:cs typeface="Arial" panose="020B0604020202090204" pitchFamily="34" charset="0"/>
              </a:rPr>
              <a:t>，请联系威斯康星州健康保险援助计划：</a:t>
            </a:r>
          </a:p>
          <a:p>
            <a:pPr marL="457200" indent="-457200" rtl="0">
              <a:spcAft>
                <a:spcPts val="600"/>
              </a:spcAft>
              <a:buFont typeface="Arial" panose="020B0604020202090204" pitchFamily="34" charset="0"/>
              <a:buChar char="•"/>
              <a:defRPr/>
            </a:pPr>
            <a:r>
              <a:rPr lang="en-US" sz="3600">
                <a:cs typeface="Arial" panose="020B0604020202090204" pitchFamily="34" charset="0"/>
              </a:rPr>
              <a:t>请拨打补充医疗保险求助热线：1-800-242-1060。</a:t>
            </a:r>
          </a:p>
          <a:p>
            <a:pPr marL="457200" indent="-457200" rtl="0">
              <a:spcAft>
                <a:spcPts val="600"/>
              </a:spcAft>
              <a:buFont typeface="Arial" panose="020B0604020202090204" pitchFamily="34" charset="0"/>
              <a:buChar char="•"/>
              <a:defRPr/>
            </a:pPr>
            <a:r>
              <a:rPr lang="en-US" sz="3600">
                <a:cs typeface="Arial" panose="020B0604020202090204" pitchFamily="34" charset="0"/>
              </a:rPr>
              <a:t>请访问威斯康星州卫生服务部（WDHS）网站：</a:t>
            </a:r>
            <a:r>
              <a:rPr lang="en-US" sz="3600">
                <a:cs typeface="Arial" panose="020B0604020202090204" pitchFamily="34" charset="0"/>
                <a:hlinkClick r:id="rId3"/>
              </a:rPr>
              <a:t>dhs.wi.gov/medicare-help</a:t>
            </a:r>
            <a:r>
              <a:rPr lang="en-US" sz="3600">
                <a:cs typeface="Arial" panose="020B0604020202090204" pitchFamily="34" charset="0"/>
              </a:rPr>
              <a:t>。 </a:t>
            </a:r>
            <a:endParaRPr lang="en-US" sz="2400" dirty="0">
              <a:cs typeface="Arial" panose="020B0604020202090204" pitchFamily="34" charset="0"/>
            </a:endParaRP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10</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为医疗保险参保人员提供本地化帮助</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850866"/>
            <a:ext cx="9144000" cy="1581080"/>
          </a:xfrm>
        </p:spPr>
        <p:txBody>
          <a:bodyPr rtlCol="0"/>
          <a:lstStyle/>
          <a:p>
            <a:pPr rtl="0"/>
            <a:r>
              <a:rPr lang="en-US">
                <a:solidFill>
                  <a:schemeClr val="accent1">
                    <a:lumMod val="50000"/>
                  </a:schemeClr>
                </a:solidFill>
                <a:latin typeface="Arial" panose="020B0604020202090204" pitchFamily="34" charset="0"/>
                <a:cs typeface="Arial" panose="020B0604020202090204" pitchFamily="34" charset="0"/>
              </a:rPr>
              <a:t>欢迎参加联邦医疗保险</a:t>
            </a:r>
          </a:p>
        </p:txBody>
      </p:sp>
      <p:sp>
        <p:nvSpPr>
          <p:cNvPr id="3" name="Subtitle 2"/>
          <p:cNvSpPr>
            <a:spLocks noGrp="1"/>
          </p:cNvSpPr>
          <p:nvPr>
            <p:ph type="subTitle" idx="1"/>
          </p:nvPr>
        </p:nvSpPr>
        <p:spPr>
          <a:xfrm>
            <a:off x="2327315" y="2594502"/>
            <a:ext cx="7537369" cy="996588"/>
          </a:xfrm>
        </p:spPr>
        <p:txBody>
          <a:bodyPr rtlCol="0">
            <a:normAutofit/>
          </a:bodyPr>
          <a:lstStyle/>
          <a:p>
            <a:pPr rtl="0"/>
            <a:r>
              <a:rPr lang="en-US" sz="2800">
                <a:solidFill>
                  <a:srgbClr val="FF0000"/>
                </a:solidFill>
                <a:latin typeface="Arial" panose="020B0604020202090204" pitchFamily="34" charset="0"/>
                <a:cs typeface="Arial" panose="020B0604020202090204" pitchFamily="34" charset="0"/>
              </a:rPr>
              <a:t> </a:t>
            </a:r>
            <a:r>
              <a:rPr lang="en-US" sz="3200">
                <a:latin typeface="Arial" panose="020B0604020202090204" pitchFamily="34" charset="0"/>
                <a:cs typeface="Arial" panose="020B0604020202090204" pitchFamily="34" charset="0"/>
              </a:rPr>
              <a:t>威斯康星州医疗保险参保人员教育系列讲座</a:t>
            </a:r>
          </a:p>
          <a:p>
            <a:pPr rtl="0"/>
            <a:endParaRPr lang="en-US" sz="2800" dirty="0"/>
          </a:p>
        </p:txBody>
      </p:sp>
      <p:sp>
        <p:nvSpPr>
          <p:cNvPr id="4" name="TextBox 3"/>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algn="ctr" rtl="0"/>
            <a:r>
              <a:rPr lang="en-US"/>
              <a:t>拨款免责声明</a:t>
            </a:r>
          </a:p>
        </p:txBody>
      </p:sp>
      <p:sp>
        <p:nvSpPr>
          <p:cNvPr id="3" name="Content Placeholder 2"/>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just" rtl="0">
              <a:buNone/>
            </a:pPr>
            <a:r>
              <a:rPr lang="en-US" sz="2400">
                <a:latin typeface="Arial" panose="020B0604020202090204" pitchFamily="34" charset="0"/>
                <a:cs typeface="Arial" panose="020B0604020202090204" pitchFamily="34" charset="0"/>
              </a:rPr>
              <a:t>该项目由威斯康星州卫生服务部（WDHS）提供全部或部分的财政资助，拨款编号为90SAPG0091，其隶属于美国卫生与公共服务部社区生活管理局（ACL），地址：华盛顿特区，邮编：20201。鼓励那些参与政府资助项目的受益人自由地表达他们的调查结果和结论。因此，观点或意见不一定代表卫生与公共服务部社区生活管理局（ACL）的官方政策。</a:t>
            </a:r>
          </a:p>
        </p:txBody>
      </p:sp>
      <p:sp>
        <p:nvSpPr>
          <p:cNvPr id="5" name="Slide Number Placeholder 4"/>
          <p:cNvSpPr>
            <a:spLocks noGrp="1"/>
          </p:cNvSpPr>
          <p:nvPr>
            <p:ph type="sldNum" sz="quarter" idx="12"/>
          </p:nvPr>
        </p:nvSpPr>
        <p:spPr/>
        <p:txBody>
          <a:bodyPr rtlCol="0"/>
          <a:lstStyle/>
          <a:p>
            <a:pPr rtl="0"/>
            <a:fld id="{844A7B69-93E2-4D34-896D-EFDD7F03AB7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5507" y="2287589"/>
            <a:ext cx="6523768" cy="400613"/>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纲要</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7" name="Subtitle 2"/>
          <p:cNvSpPr txBox="1"/>
          <p:nvPr/>
        </p:nvSpPr>
        <p:spPr>
          <a:xfrm>
            <a:off x="1105507" y="1829801"/>
            <a:ext cx="7285806"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en-US" sz="2600" b="1" dirty="0">
                <a:cs typeface="Arial" panose="020B0604020202090204" pitchFamily="34" charset="0"/>
              </a:rPr>
              <a:t>第1部分：	</a:t>
            </a:r>
            <a:r>
              <a:rPr lang="en-US" sz="2600" dirty="0" err="1">
                <a:cs typeface="Arial" panose="020B0604020202090204" pitchFamily="34" charset="0"/>
              </a:rPr>
              <a:t>参加医疗保险</a:t>
            </a:r>
            <a:r>
              <a:rPr lang="en-US" sz="2600" dirty="0">
                <a:cs typeface="Arial" panose="020B0604020202090204" pitchFamily="34" charset="0"/>
              </a:rPr>
              <a:t> </a:t>
            </a:r>
          </a:p>
          <a:p>
            <a:pPr marL="0" indent="0" rtl="0">
              <a:spcAft>
                <a:spcPts val="600"/>
              </a:spcAft>
              <a:buNone/>
            </a:pPr>
            <a:r>
              <a:rPr lang="en-US" sz="2600" b="1" dirty="0">
                <a:cs typeface="Arial" panose="020B0604020202090204" pitchFamily="34" charset="0"/>
              </a:rPr>
              <a:t>第2部分：</a:t>
            </a:r>
            <a:r>
              <a:rPr lang="en-US" sz="2600" dirty="0">
                <a:cs typeface="Arial" panose="020B0604020202090204" pitchFamily="34" charset="0"/>
              </a:rPr>
              <a:t>	</a:t>
            </a:r>
            <a:r>
              <a:rPr lang="en-US" sz="2600" b="1" dirty="0" err="1">
                <a:cs typeface="Arial" panose="020B0604020202090204" pitchFamily="34" charset="0"/>
              </a:rPr>
              <a:t>医疗保险基础知识；A部分；B部分</a:t>
            </a:r>
            <a:endParaRPr lang="en-US" sz="2600" b="1" dirty="0">
              <a:cs typeface="Arial" panose="020B0604020202090204" pitchFamily="34" charset="0"/>
            </a:endParaRPr>
          </a:p>
          <a:p>
            <a:pPr marL="0" indent="0" rtl="0">
              <a:spcAft>
                <a:spcPts val="600"/>
              </a:spcAft>
              <a:buNone/>
            </a:pPr>
            <a:r>
              <a:rPr lang="en-US" sz="2600" b="1" dirty="0">
                <a:cs typeface="Arial" panose="020B0604020202090204" pitchFamily="34" charset="0"/>
              </a:rPr>
              <a:t>第3部分：</a:t>
            </a:r>
            <a:r>
              <a:rPr lang="en-US" sz="2600" dirty="0">
                <a:cs typeface="Arial" panose="020B0604020202090204" pitchFamily="34" charset="0"/>
              </a:rPr>
              <a:t>您的保险选择；传统医疗保险；		</a:t>
            </a:r>
            <a:r>
              <a:rPr lang="en-US" sz="2600" dirty="0" err="1">
                <a:cs typeface="Arial" panose="020B0604020202090204" pitchFamily="34" charset="0"/>
              </a:rPr>
              <a:t>补充医疗保险</a:t>
            </a:r>
            <a:endParaRPr lang="en-US" sz="2600" dirty="0">
              <a:cs typeface="Arial" panose="020B0604020202090204" pitchFamily="34" charset="0"/>
            </a:endParaRPr>
          </a:p>
          <a:p>
            <a:pPr marL="0" indent="0" rtl="0">
              <a:spcAft>
                <a:spcPts val="600"/>
              </a:spcAft>
              <a:buNone/>
            </a:pPr>
            <a:r>
              <a:rPr lang="en-US" sz="2600" b="1" dirty="0">
                <a:cs typeface="Arial" panose="020B0604020202090204" pitchFamily="34" charset="0"/>
              </a:rPr>
              <a:t>第4部分：</a:t>
            </a:r>
            <a:r>
              <a:rPr lang="en-US" sz="2600" dirty="0">
                <a:cs typeface="Arial" panose="020B0604020202090204" pitchFamily="34" charset="0"/>
              </a:rPr>
              <a:t>医疗保险优势计划（C部分）；</a:t>
            </a:r>
            <a:br>
              <a:rPr lang="en-US" sz="2600" dirty="0">
                <a:cs typeface="Arial" panose="020B0604020202090204" pitchFamily="34" charset="0"/>
              </a:rPr>
            </a:br>
            <a:r>
              <a:rPr lang="en-US" sz="2600" dirty="0">
                <a:cs typeface="Arial" panose="020B0604020202090204" pitchFamily="34" charset="0"/>
              </a:rPr>
              <a:t>	</a:t>
            </a:r>
            <a:r>
              <a:rPr lang="en-US" sz="2600" dirty="0" err="1">
                <a:cs typeface="Arial" panose="020B0604020202090204" pitchFamily="34" charset="0"/>
              </a:rPr>
              <a:t>其他保险类型</a:t>
            </a:r>
            <a:r>
              <a:rPr lang="en-US" sz="2600" dirty="0">
                <a:cs typeface="Arial" panose="020B0604020202090204" pitchFamily="34" charset="0"/>
              </a:rPr>
              <a:t> </a:t>
            </a:r>
          </a:p>
          <a:p>
            <a:pPr marL="0" indent="0" rtl="0">
              <a:spcAft>
                <a:spcPts val="600"/>
              </a:spcAft>
              <a:buNone/>
            </a:pPr>
            <a:r>
              <a:rPr lang="en-US" sz="2600" b="1" dirty="0">
                <a:cs typeface="Arial" panose="020B0604020202090204" pitchFamily="34" charset="0"/>
              </a:rPr>
              <a:t>第5部分：	</a:t>
            </a:r>
            <a:r>
              <a:rPr lang="en-US" sz="2600" dirty="0" err="1">
                <a:cs typeface="Arial" panose="020B0604020202090204" pitchFamily="34" charset="0"/>
              </a:rPr>
              <a:t>医疗保险D部分；老年护理</a:t>
            </a:r>
            <a:r>
              <a:rPr lang="en-US" sz="2600" dirty="0">
                <a:cs typeface="Arial" panose="020B0604020202090204" pitchFamily="34" charset="0"/>
              </a:rPr>
              <a:t>；</a:t>
            </a:r>
            <a:br>
              <a:rPr lang="en-US" sz="2600" dirty="0">
                <a:cs typeface="Arial" panose="020B0604020202090204" pitchFamily="34" charset="0"/>
              </a:rPr>
            </a:br>
            <a:r>
              <a:rPr lang="en-US" sz="2600" dirty="0">
                <a:cs typeface="Arial" panose="020B0604020202090204" pitchFamily="34" charset="0"/>
              </a:rPr>
              <a:t>	</a:t>
            </a:r>
            <a:r>
              <a:rPr lang="en-US" sz="2600" dirty="0" err="1">
                <a:cs typeface="Arial" panose="020B0604020202090204" pitchFamily="34" charset="0"/>
              </a:rPr>
              <a:t>年度开放投保时间</a:t>
            </a:r>
            <a:endParaRPr lang="en-US" sz="2600" dirty="0">
              <a:cs typeface="Arial" panose="020B0604020202090204" pitchFamily="34" charset="0"/>
            </a:endParaRPr>
          </a:p>
          <a:p>
            <a:pPr marL="0" indent="0" rtl="0">
              <a:buNone/>
            </a:pPr>
            <a:r>
              <a:rPr lang="en-US" sz="2600" b="1" dirty="0">
                <a:cs typeface="Arial" panose="020B0604020202090204" pitchFamily="34" charset="0"/>
              </a:rPr>
              <a:t>第6部分：</a:t>
            </a:r>
            <a:r>
              <a:rPr lang="en-US" sz="2600" dirty="0">
                <a:cs typeface="Arial" panose="020B0604020202090204" pitchFamily="34" charset="0"/>
              </a:rPr>
              <a:t>帮助收入有限人员；		</a:t>
            </a:r>
            <a:r>
              <a:rPr lang="en-US" sz="2600" dirty="0" err="1">
                <a:cs typeface="Arial" panose="020B0604020202090204" pitchFamily="34" charset="0"/>
              </a:rPr>
              <a:t>保护自己和防止欺诈</a:t>
            </a:r>
            <a:r>
              <a:rPr lang="en-US" sz="2600" dirty="0">
                <a:cs typeface="Arial" panose="020B0604020202090204" pitchFamily="34" charset="0"/>
              </a:rPr>
              <a:t>；</a:t>
            </a:r>
            <a:br>
              <a:rPr lang="en-US" sz="2600" dirty="0">
                <a:cs typeface="Arial" panose="020B0604020202090204" pitchFamily="34" charset="0"/>
              </a:rPr>
            </a:br>
            <a:r>
              <a:rPr lang="en-US" sz="2600" dirty="0">
                <a:cs typeface="Arial" panose="020B0604020202090204" pitchFamily="34" charset="0"/>
              </a:rPr>
              <a:t>	</a:t>
            </a:r>
            <a:r>
              <a:rPr lang="en-US" sz="2600" dirty="0" err="1">
                <a:cs typeface="Arial" panose="020B0604020202090204" pitchFamily="34" charset="0"/>
              </a:rPr>
              <a:t>资源与评论</a:t>
            </a:r>
            <a:endParaRPr lang="en-US" sz="2600" dirty="0">
              <a:cs typeface="Arial" panose="020B0604020202090204" pitchFamily="34" charset="0"/>
            </a:endParaRPr>
          </a:p>
          <a:p>
            <a:pPr marL="0" indent="0" rtl="0">
              <a:buNone/>
            </a:pPr>
            <a:endParaRPr lang="en-US" dirty="0"/>
          </a:p>
        </p:txBody>
      </p:sp>
      <p:sp>
        <p:nvSpPr>
          <p:cNvPr id="9" name="TextBox 8"/>
          <p:cNvSpPr txBox="1"/>
          <p:nvPr/>
        </p:nvSpPr>
        <p:spPr>
          <a:xfrm>
            <a:off x="8939606" y="5196755"/>
            <a:ext cx="274320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en-US" sz="1700"/>
              <a:t>更多详情，请查阅</a:t>
            </a:r>
            <a:r>
              <a:rPr lang="en-US" sz="1700">
                <a:hlinkClick r:id="rId3"/>
              </a:rPr>
              <a:t>《您与医疗保险手册》</a:t>
            </a:r>
            <a:r>
              <a:rPr lang="en-US" sz="1700"/>
              <a:t>。</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13</a:t>
            </a:fld>
            <a:endParaRPr lang="en-US" dirty="0"/>
          </a:p>
        </p:txBody>
      </p:sp>
      <p:pic>
        <p:nvPicPr>
          <p:cNvPr id="5" name="Picture 4" descr="A close-up of a poster&#10;&#10;AI-generated content may be incorrect.">
            <a:extLst>
              <a:ext uri="{FF2B5EF4-FFF2-40B4-BE49-F238E27FC236}">
                <a16:creationId xmlns:a16="http://schemas.microsoft.com/office/drawing/2014/main" id="{D3CD3347-A8E3-3F77-D2AD-42C1DAA549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2132" y="1390428"/>
            <a:ext cx="2938147" cy="38055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14</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endParaRPr lang="en-US" sz="4000" dirty="0">
              <a:solidFill>
                <a:schemeClr val="bg1"/>
              </a:solidFill>
              <a:latin typeface="Arial" panose="020B0604020202090204" pitchFamily="34" charset="0"/>
              <a:cs typeface="Arial" panose="020B0604020202090204" pitchFamily="34" charset="0"/>
            </a:endParaRP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txBox="1"/>
          <p:nvPr/>
        </p:nvSpPr>
        <p:spPr>
          <a:xfrm>
            <a:off x="838200" y="1688070"/>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rtl="0">
              <a:spcAft>
                <a:spcPts val="1200"/>
              </a:spcAft>
              <a:buNone/>
            </a:pPr>
            <a:r>
              <a:rPr lang="en-US" sz="5400" b="1"/>
              <a:t>第2部分</a:t>
            </a:r>
          </a:p>
          <a:p>
            <a:pPr marL="0" indent="0" rtl="0">
              <a:spcAft>
                <a:spcPts val="1200"/>
              </a:spcAft>
              <a:buNone/>
            </a:pPr>
            <a:r>
              <a:rPr lang="en-US" sz="3600">
                <a:cs typeface="Arial" panose="020B0604020202090204" pitchFamily="34" charset="0"/>
              </a:rPr>
              <a:t>医疗保险基础知识</a:t>
            </a:r>
            <a:endParaRPr lang="en-US" sz="3600" dirty="0"/>
          </a:p>
          <a:p>
            <a:pPr lvl="1" rtl="0">
              <a:buFont typeface="Wingdings" panose="05000000000000000000" pitchFamily="2" charset="2"/>
              <a:buChar char="§"/>
            </a:pP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174" t="22669"/>
          <a:stretch>
            <a:fillRect/>
          </a:stretch>
        </p:blipFill>
        <p:spPr>
          <a:xfrm>
            <a:off x="4532244" y="1490457"/>
            <a:ext cx="7659756" cy="416070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070" y="5522772"/>
            <a:ext cx="2855189" cy="8967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医疗保险基础知识</a:t>
            </a:r>
          </a:p>
          <a:p>
            <a:pPr algn="ctr" rtl="0"/>
            <a:endParaRPr lang="en-US" sz="1200" dirty="0">
              <a:solidFill>
                <a:schemeClr val="bg1"/>
              </a:solidFill>
              <a:latin typeface="Arial" panose="020B0604020202090204" pitchFamily="34" charset="0"/>
              <a:cs typeface="Arial" panose="020B0604020202090204" pitchFamily="34" charset="0"/>
            </a:endParaRPr>
          </a:p>
        </p:txBody>
      </p:sp>
      <p:graphicFrame>
        <p:nvGraphicFramePr>
          <p:cNvPr id="5" name="Content Placeholder 3"/>
          <p:cNvGraphicFramePr/>
          <p:nvPr/>
        </p:nvGraphicFramePr>
        <p:xfrm>
          <a:off x="2307881" y="1257037"/>
          <a:ext cx="8746436" cy="4669312"/>
        </p:xfrm>
        <a:graphic>
          <a:graphicData uri="http://schemas.openxmlformats.org/drawingml/2006/table">
            <a:tbl>
              <a:tblPr firstRow="1" bandRow="1">
                <a:tableStyleId>{3B4B98B0-60AC-42C2-AFA5-B58CD77FA1E5}</a:tableStyleId>
              </a:tblPr>
              <a:tblGrid>
                <a:gridCol w="3189152">
                  <a:extLst>
                    <a:ext uri="{9D8B030D-6E8A-4147-A177-3AD203B41FA5}">
                      <a16:colId xmlns:a16="http://schemas.microsoft.com/office/drawing/2014/main" val="20000"/>
                    </a:ext>
                  </a:extLst>
                </a:gridCol>
                <a:gridCol w="5557284">
                  <a:extLst>
                    <a:ext uri="{9D8B030D-6E8A-4147-A177-3AD203B41FA5}">
                      <a16:colId xmlns:a16="http://schemas.microsoft.com/office/drawing/2014/main" val="20001"/>
                    </a:ext>
                  </a:extLst>
                </a:gridCol>
              </a:tblGrid>
              <a:tr h="388064">
                <a:tc>
                  <a:txBody>
                    <a:bodyPr/>
                    <a:lstStyle/>
                    <a:p>
                      <a:pPr algn="l" rtl="0"/>
                      <a:r>
                        <a:rPr lang="en-US" sz="2200" b="1"/>
                        <a:t>医疗保险组成部分</a:t>
                      </a:r>
                      <a:endParaRPr lang="en-US" sz="2200" b="1" dirty="0">
                        <a:latin typeface="Arial" panose="020B0604020202090204" pitchFamily="34" charset="0"/>
                        <a:cs typeface="Arial" panose="020B0604020202090204" pitchFamily="34" charset="0"/>
                      </a:endParaRPr>
                    </a:p>
                  </a:txBody>
                  <a:tcPr/>
                </a:tc>
                <a:tc>
                  <a:txBody>
                    <a:bodyPr/>
                    <a:lstStyle/>
                    <a:p>
                      <a:pPr rtl="0"/>
                      <a:r>
                        <a:rPr lang="en-US" sz="2200"/>
                        <a:t>涵盖内容</a:t>
                      </a:r>
                      <a:endParaRPr lang="en-US" sz="2200" dirty="0">
                        <a:latin typeface="Arial" panose="020B0604020202090204" pitchFamily="34" charset="0"/>
                        <a:cs typeface="Arial" panose="020B0604020202090204" pitchFamily="34" charset="0"/>
                      </a:endParaRPr>
                    </a:p>
                  </a:txBody>
                  <a:tcPr/>
                </a:tc>
                <a:extLst>
                  <a:ext uri="{0D108BD9-81ED-4DB2-BD59-A6C34878D82A}">
                    <a16:rowId xmlns:a16="http://schemas.microsoft.com/office/drawing/2014/main" val="10000"/>
                  </a:ext>
                </a:extLst>
              </a:tr>
              <a:tr h="104739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200" b="1"/>
                        <a:t>A部分</a:t>
                      </a:r>
                      <a:br>
                        <a:rPr lang="en-US" sz="2200" b="1" dirty="0"/>
                      </a:br>
                      <a:r>
                        <a:rPr lang="en-US" sz="2200" b="1"/>
                        <a:t>（住院保险）</a:t>
                      </a:r>
                      <a:endParaRPr lang="en-US" sz="2200" b="1" dirty="0">
                        <a:latin typeface="Arial" panose="020B0604020202090204" pitchFamily="34" charset="0"/>
                        <a:cs typeface="Arial" panose="020B0604020202090204" pitchFamily="34" charset="0"/>
                      </a:endParaRPr>
                    </a:p>
                  </a:txBody>
                  <a:tcPr marL="137160" marR="137160" marT="137160" marB="13716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000"/>
                        <a:t>涵盖医院住院治疗、专业护理机构护理，以及临终关怀、一些家庭保健和血液等费用。</a:t>
                      </a:r>
                      <a:endParaRPr lang="en-US" sz="2000" dirty="0">
                        <a:latin typeface="Arial" panose="020B0604020202090204" pitchFamily="34" charset="0"/>
                        <a:cs typeface="Arial" panose="020B0604020202090204" pitchFamily="34" charset="0"/>
                      </a:endParaRPr>
                    </a:p>
                  </a:txBody>
                  <a:tcPr marL="137160" marR="137160" marT="137160" marB="137160"/>
                </a:tc>
                <a:extLst>
                  <a:ext uri="{0D108BD9-81ED-4DB2-BD59-A6C34878D82A}">
                    <a16:rowId xmlns:a16="http://schemas.microsoft.com/office/drawing/2014/main" val="10001"/>
                  </a:ext>
                </a:extLst>
              </a:tr>
              <a:tr h="806911">
                <a:tc>
                  <a:txBody>
                    <a:bodyPr/>
                    <a:lstStyle/>
                    <a:p>
                      <a:pPr algn="l" rtl="0"/>
                      <a:r>
                        <a:rPr lang="en-US" sz="2200" b="1"/>
                        <a:t>B部分</a:t>
                      </a:r>
                      <a:br>
                        <a:rPr lang="en-US" sz="2200" b="1" dirty="0"/>
                      </a:br>
                      <a:r>
                        <a:rPr lang="en-US" sz="2200" b="1"/>
                        <a:t>（医疗保险）</a:t>
                      </a:r>
                      <a:endParaRPr lang="en-US" sz="2200" b="1" dirty="0">
                        <a:latin typeface="Arial" panose="020B0604020202090204" pitchFamily="34" charset="0"/>
                        <a:cs typeface="Arial" panose="020B0604020202090204" pitchFamily="34" charset="0"/>
                      </a:endParaRPr>
                    </a:p>
                  </a:txBody>
                  <a:tcPr marL="137160" marR="137160" marT="137160" marB="137160"/>
                </a:tc>
                <a:tc>
                  <a:txBody>
                    <a:bodyPr/>
                    <a:lstStyle/>
                    <a:p>
                      <a:pPr rtl="0"/>
                      <a:r>
                        <a:rPr lang="en-US" sz="2000"/>
                        <a:t>涵盖医生服务、门诊护理、家庭保健和一些预防性服务等费用。</a:t>
                      </a:r>
                      <a:endParaRPr lang="en-US" sz="2000" dirty="0">
                        <a:latin typeface="Arial" panose="020B0604020202090204" pitchFamily="34" charset="0"/>
                        <a:cs typeface="Arial" panose="020B0604020202090204" pitchFamily="34" charset="0"/>
                      </a:endParaRPr>
                    </a:p>
                  </a:txBody>
                  <a:tcPr marL="137160" marR="137160" marT="137160" marB="137160"/>
                </a:tc>
                <a:extLst>
                  <a:ext uri="{0D108BD9-81ED-4DB2-BD59-A6C34878D82A}">
                    <a16:rowId xmlns:a16="http://schemas.microsoft.com/office/drawing/2014/main" val="10002"/>
                  </a:ext>
                </a:extLst>
              </a:tr>
              <a:tr h="926196">
                <a:tc>
                  <a:txBody>
                    <a:bodyPr/>
                    <a:lstStyle/>
                    <a:p>
                      <a:pPr algn="l" rtl="0"/>
                      <a:r>
                        <a:rPr lang="en-US" sz="2200" b="1"/>
                        <a:t>医疗保险优势计划 </a:t>
                      </a:r>
                    </a:p>
                    <a:p>
                      <a:pPr algn="l" rtl="0"/>
                      <a:r>
                        <a:rPr lang="en-US" sz="2200" b="1"/>
                        <a:t>（也称为C部分）</a:t>
                      </a:r>
                      <a:br>
                        <a:rPr lang="en-US" sz="2200" b="1" dirty="0"/>
                      </a:br>
                      <a:endParaRPr lang="en-US" sz="2200" b="1" dirty="0">
                        <a:latin typeface="Arial" panose="020B0604020202090204" pitchFamily="34" charset="0"/>
                        <a:cs typeface="Arial" panose="020B0604020202090204" pitchFamily="34" charset="0"/>
                      </a:endParaRPr>
                    </a:p>
                  </a:txBody>
                  <a:tcPr marL="137160" marR="137160" marT="137160" marB="137160"/>
                </a:tc>
                <a:tc>
                  <a:txBody>
                    <a:bodyPr/>
                    <a:lstStyle/>
                    <a:p>
                      <a:pPr rtl="0"/>
                      <a:r>
                        <a:rPr lang="en-US" sz="2000"/>
                        <a:t>普通医疗保险的替代方案，由私人保险公司根据医疗保险合同进行管理。包括A部分和B部分，通常还包括D部分。</a:t>
                      </a:r>
                      <a:endParaRPr lang="en-US" sz="2000" dirty="0">
                        <a:latin typeface="Arial" panose="020B0604020202090204" pitchFamily="34" charset="0"/>
                        <a:cs typeface="Arial" panose="020B0604020202090204" pitchFamily="34" charset="0"/>
                      </a:endParaRPr>
                    </a:p>
                  </a:txBody>
                  <a:tcPr marL="137160" marR="137160" marT="137160" marB="137160"/>
                </a:tc>
                <a:extLst>
                  <a:ext uri="{0D108BD9-81ED-4DB2-BD59-A6C34878D82A}">
                    <a16:rowId xmlns:a16="http://schemas.microsoft.com/office/drawing/2014/main" val="10003"/>
                  </a:ext>
                </a:extLst>
              </a:tr>
              <a:tr h="970159">
                <a:tc>
                  <a:txBody>
                    <a:bodyPr/>
                    <a:lstStyle/>
                    <a:p>
                      <a:pPr algn="l" rtl="0"/>
                      <a:r>
                        <a:rPr lang="en-US" sz="2200" b="1"/>
                        <a:t>D部分</a:t>
                      </a:r>
                      <a:br>
                        <a:rPr lang="en-US" sz="2200" b="1" dirty="0"/>
                      </a:br>
                      <a:r>
                        <a:rPr lang="en-US" sz="2200" b="1"/>
                        <a:t>（处方药保险）</a:t>
                      </a:r>
                      <a:endParaRPr lang="en-US" sz="2200" b="1" dirty="0">
                        <a:latin typeface="Arial" panose="020B0604020202090204" pitchFamily="34" charset="0"/>
                        <a:cs typeface="Arial" panose="020B0604020202090204" pitchFamily="34" charset="0"/>
                      </a:endParaRPr>
                    </a:p>
                  </a:txBody>
                  <a:tcPr marL="137160" marR="137160" marT="137160" marB="137160"/>
                </a:tc>
                <a:tc>
                  <a:txBody>
                    <a:bodyPr/>
                    <a:lstStyle/>
                    <a:p>
                      <a:pPr rtl="0"/>
                      <a:r>
                        <a:rPr lang="en-US" sz="2000"/>
                        <a:t>帮助支付处方药费用。由私人保险公司根据医疗保险合同进行运营。</a:t>
                      </a:r>
                      <a:endParaRPr lang="en-US" sz="2000" dirty="0">
                        <a:latin typeface="Arial" panose="020B0604020202090204" pitchFamily="34" charset="0"/>
                        <a:cs typeface="Arial" panose="020B0604020202090204" pitchFamily="34" charset="0"/>
                      </a:endParaRPr>
                    </a:p>
                  </a:txBody>
                  <a:tcPr marL="137160" marR="137160" marT="137160" marB="137160"/>
                </a:tc>
                <a:extLst>
                  <a:ext uri="{0D108BD9-81ED-4DB2-BD59-A6C34878D82A}">
                    <a16:rowId xmlns:a16="http://schemas.microsoft.com/office/drawing/2014/main" val="10004"/>
                  </a:ext>
                </a:extLst>
              </a:tr>
            </a:tbl>
          </a:graphicData>
        </a:graphic>
      </p:graphicFrame>
      <p:sp>
        <p:nvSpPr>
          <p:cNvPr id="7" name="Slide Number Placeholder 6"/>
          <p:cNvSpPr>
            <a:spLocks noGrp="1"/>
          </p:cNvSpPr>
          <p:nvPr>
            <p:ph type="sldNum" sz="quarter" idx="12"/>
          </p:nvPr>
        </p:nvSpPr>
        <p:spPr/>
        <p:txBody>
          <a:bodyPr rtlCol="0"/>
          <a:lstStyle/>
          <a:p>
            <a:pPr rtl="0"/>
            <a:fld id="{844A7B69-93E2-4D34-896D-EFDD7F03AB74}" type="slidenum">
              <a:rPr lang="en-US" smtClean="0"/>
              <a:t>15</a:t>
            </a:fld>
            <a:endParaRPr lang="en-US"/>
          </a:p>
        </p:txBody>
      </p:sp>
      <p:pic>
        <p:nvPicPr>
          <p:cNvPr id="6" name="Picture 5" title="Part A icon"/>
          <p:cNvPicPr>
            <a:picLocks noChangeAspect="1"/>
          </p:cNvPicPr>
          <p:nvPr/>
        </p:nvPicPr>
        <p:blipFill>
          <a:blip r:embed="rId3" cstate="email"/>
          <a:stretch>
            <a:fillRect/>
          </a:stretch>
        </p:blipFill>
        <p:spPr>
          <a:xfrm>
            <a:off x="619152" y="1736747"/>
            <a:ext cx="1272288" cy="703614"/>
          </a:xfrm>
          <a:prstGeom prst="rect">
            <a:avLst/>
          </a:prstGeom>
          <a:ln>
            <a:solidFill>
              <a:schemeClr val="bg1"/>
            </a:solidFill>
          </a:ln>
        </p:spPr>
      </p:pic>
      <p:pic>
        <p:nvPicPr>
          <p:cNvPr id="9" name="Picture 8" title="Part B icon"/>
          <p:cNvPicPr>
            <a:picLocks noChangeAspect="1"/>
          </p:cNvPicPr>
          <p:nvPr/>
        </p:nvPicPr>
        <p:blipFill>
          <a:blip r:embed="rId4" cstate="email"/>
          <a:stretch>
            <a:fillRect/>
          </a:stretch>
        </p:blipFill>
        <p:spPr>
          <a:xfrm>
            <a:off x="853372" y="2796885"/>
            <a:ext cx="803847" cy="837592"/>
          </a:xfrm>
          <a:prstGeom prst="rect">
            <a:avLst/>
          </a:prstGeom>
        </p:spPr>
      </p:pic>
      <p:pic>
        <p:nvPicPr>
          <p:cNvPr id="11" name="Picture 10" title="Grouping of Orginal Medicare"/>
          <p:cNvPicPr>
            <a:picLocks noChangeAspect="1"/>
          </p:cNvPicPr>
          <p:nvPr/>
        </p:nvPicPr>
        <p:blipFill>
          <a:blip r:embed="rId5" cstate="email"/>
          <a:stretch>
            <a:fillRect/>
          </a:stretch>
        </p:blipFill>
        <p:spPr>
          <a:xfrm>
            <a:off x="853372" y="5097202"/>
            <a:ext cx="710623" cy="62691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医疗保险基础知识</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7" name="Slide Number Placeholder 6"/>
          <p:cNvSpPr>
            <a:spLocks noGrp="1"/>
          </p:cNvSpPr>
          <p:nvPr>
            <p:ph type="sldNum" sz="quarter" idx="12"/>
          </p:nvPr>
        </p:nvSpPr>
        <p:spPr/>
        <p:txBody>
          <a:bodyPr rtlCol="0"/>
          <a:lstStyle/>
          <a:p>
            <a:pPr rtl="0"/>
            <a:fld id="{844A7B69-93E2-4D34-896D-EFDD7F03AB74}" type="slidenum">
              <a:rPr lang="en-US" smtClean="0"/>
              <a:t>16</a:t>
            </a:fld>
            <a:endParaRPr lang="en-US"/>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txBox="1"/>
          <p:nvPr/>
        </p:nvSpPr>
        <p:spPr>
          <a:xfrm>
            <a:off x="577754" y="2033237"/>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rtl="0">
              <a:spcAft>
                <a:spcPts val="1200"/>
              </a:spcAft>
              <a:buNone/>
            </a:pPr>
            <a:r>
              <a:rPr lang="en-US" sz="5400">
                <a:cs typeface="Arial" panose="020B0604020202090204" pitchFamily="34" charset="0"/>
              </a:rPr>
              <a:t>医疗保险A部分 </a:t>
            </a:r>
            <a:endParaRPr lang="en-US" sz="5400" dirty="0"/>
          </a:p>
          <a:p>
            <a:pPr lvl="1" rtl="0">
              <a:buFont typeface="Wingdings" panose="05000000000000000000" pitchFamily="2" charset="2"/>
              <a:buChar char="§"/>
            </a:pPr>
            <a:endParaRPr lang="en-US" dirty="0"/>
          </a:p>
        </p:txBody>
      </p:sp>
      <p:pic>
        <p:nvPicPr>
          <p:cNvPr id="9" name="Picture 8" title="Part A icon"/>
          <p:cNvPicPr>
            <a:picLocks noChangeAspect="1"/>
          </p:cNvPicPr>
          <p:nvPr/>
        </p:nvPicPr>
        <p:blipFill>
          <a:blip r:embed="rId3" cstate="email"/>
          <a:stretch>
            <a:fillRect/>
          </a:stretch>
        </p:blipFill>
        <p:spPr>
          <a:xfrm>
            <a:off x="2208589" y="3211268"/>
            <a:ext cx="1272288" cy="703614"/>
          </a:xfrm>
          <a:prstGeom prst="rect">
            <a:avLst/>
          </a:prstGeom>
          <a:ln>
            <a:solidFill>
              <a:schemeClr val="bg1"/>
            </a:solidFill>
          </a:ln>
        </p:spPr>
      </p:pic>
      <p:sp>
        <p:nvSpPr>
          <p:cNvPr id="10" name="TextBox 9"/>
          <p:cNvSpPr txBox="1"/>
          <p:nvPr/>
        </p:nvSpPr>
        <p:spPr>
          <a:xfrm>
            <a:off x="2133828" y="4089884"/>
            <a:ext cx="1521267" cy="1192762"/>
          </a:xfrm>
          <a:prstGeom prst="rect">
            <a:avLst/>
          </a:prstGeom>
          <a:noFill/>
        </p:spPr>
        <p:txBody>
          <a:bodyPr wrap="square" rtlCol="0">
            <a:spAutoFit/>
          </a:bodyPr>
          <a:lstStyle/>
          <a:p>
            <a:pPr algn="ctr" rtl="0"/>
            <a:r>
              <a:rPr lang="en-US" b="1">
                <a:solidFill>
                  <a:schemeClr val="tx2"/>
                </a:solidFill>
              </a:rPr>
              <a:t>A部分</a:t>
            </a:r>
          </a:p>
          <a:p>
            <a:pPr algn="ctr" rtl="0"/>
            <a:r>
              <a:rPr lang="en-US" sz="2000">
                <a:solidFill>
                  <a:schemeClr val="tx2"/>
                </a:solidFill>
              </a:rPr>
              <a:t>住院保险</a:t>
            </a:r>
          </a:p>
          <a:p>
            <a:pPr algn="ctr" rtl="0"/>
            <a:endParaRPr lang="en-US" sz="1350" dirty="0">
              <a:solidFill>
                <a:schemeClr val="tx2"/>
              </a:solidFill>
            </a:endParaRPr>
          </a:p>
        </p:txBody>
      </p:sp>
      <p:pic>
        <p:nvPicPr>
          <p:cNvPr id="1026" name="Picture 2" descr="Image result for hospi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325" y="1107996"/>
            <a:ext cx="6492675" cy="4323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17</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医疗保险A部分</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txBox="1"/>
          <p:nvPr/>
        </p:nvSpPr>
        <p:spPr>
          <a:xfrm>
            <a:off x="2614757" y="1381168"/>
            <a:ext cx="8630402" cy="539945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rtl="0">
              <a:spcAft>
                <a:spcPts val="1200"/>
              </a:spcAft>
              <a:buNone/>
            </a:pPr>
            <a:r>
              <a:rPr lang="en-US" sz="3200" b="1">
                <a:latin typeface="Arial" panose="020B0604020202090204" pitchFamily="34" charset="0"/>
                <a:cs typeface="Arial" panose="020B0604020202090204" pitchFamily="34" charset="0"/>
              </a:rPr>
              <a:t>A部分–住院保险涵盖</a:t>
            </a:r>
            <a:r>
              <a:rPr lang="en-US" sz="3200">
                <a:latin typeface="Arial" panose="020B0604020202090204" pitchFamily="34" charset="0"/>
                <a:cs typeface="Arial" panose="020B0604020202090204" pitchFamily="34" charset="0"/>
              </a:rPr>
              <a:t>：</a:t>
            </a:r>
          </a:p>
          <a:p>
            <a:pPr lvl="1" rtl="0">
              <a:spcAft>
                <a:spcPts val="500"/>
              </a:spcAft>
              <a:buFont typeface="Wingdings" panose="05000000000000000000" pitchFamily="2" charset="2"/>
              <a:buChar char="§"/>
            </a:pPr>
            <a:r>
              <a:rPr lang="en-US" sz="3200"/>
              <a:t>住院治疗</a:t>
            </a:r>
          </a:p>
          <a:p>
            <a:pPr lvl="2" rtl="0">
              <a:spcAft>
                <a:spcPts val="500"/>
              </a:spcAft>
              <a:buFont typeface="Wingdings" panose="05000000000000000000" pitchFamily="2" charset="2"/>
              <a:buChar char="§"/>
            </a:pPr>
            <a:r>
              <a:rPr lang="en-US" sz="3200"/>
              <a:t>半私人房间、膳食、普通护理、其他医院服务和用品等。包括精神病院的住院康复设施和住院心理健康护理服务（终身期限限制：190天）。</a:t>
            </a:r>
          </a:p>
          <a:p>
            <a:pPr lvl="1" rtl="0">
              <a:buFont typeface="Wingdings" panose="05000000000000000000" pitchFamily="2" charset="2"/>
              <a:buChar char="§"/>
            </a:pPr>
            <a:r>
              <a:rPr lang="en-US" sz="3200"/>
              <a:t>专业护理机构（SNF）住院护理</a:t>
            </a:r>
            <a:br>
              <a:rPr lang="en-US" sz="3200" dirty="0"/>
            </a:br>
            <a:r>
              <a:rPr lang="en-US" sz="3200"/>
              <a:t>（住院3天后）</a:t>
            </a:r>
          </a:p>
          <a:p>
            <a:pPr lvl="1" rtl="0">
              <a:buFont typeface="Wingdings" panose="05000000000000000000" pitchFamily="2" charset="2"/>
              <a:buChar char="§"/>
            </a:pPr>
            <a:r>
              <a:rPr lang="en-US" sz="3200"/>
              <a:t>血液（住院）</a:t>
            </a:r>
          </a:p>
          <a:p>
            <a:pPr lvl="1" rtl="0">
              <a:buFont typeface="Wingdings" panose="05000000000000000000" pitchFamily="2" charset="2"/>
              <a:buChar char="§"/>
            </a:pPr>
            <a:r>
              <a:rPr lang="en-US" sz="3200"/>
              <a:t>居家护理</a:t>
            </a:r>
          </a:p>
          <a:p>
            <a:pPr lvl="1" rtl="0">
              <a:buFont typeface="Wingdings" panose="05000000000000000000" pitchFamily="2" charset="2"/>
              <a:buChar char="§"/>
            </a:pPr>
            <a:r>
              <a:rPr lang="en-US" sz="3200"/>
              <a:t>临终关怀</a:t>
            </a:r>
            <a:br>
              <a:rPr lang="en-US" sz="3200" dirty="0"/>
            </a:br>
            <a:endParaRPr lang="en-US" sz="3200" dirty="0"/>
          </a:p>
          <a:p>
            <a:pPr marL="0" indent="0" rtl="0">
              <a:buNone/>
            </a:pPr>
            <a:r>
              <a:rPr lang="en-US" sz="3200" b="1">
                <a:latin typeface="Arial" panose="020B0604020202090204" pitchFamily="34" charset="0"/>
                <a:cs typeface="Arial" panose="020B0604020202090204" pitchFamily="34" charset="0"/>
              </a:rPr>
              <a:t>不涵盖哪些内容？</a:t>
            </a:r>
          </a:p>
          <a:p>
            <a:pPr lvl="1" rtl="0">
              <a:buFont typeface="Wingdings" panose="05000000000000000000" pitchFamily="2" charset="2"/>
              <a:buChar char="§"/>
            </a:pPr>
            <a:r>
              <a:rPr lang="en-US" sz="3200"/>
              <a:t>私人护理</a:t>
            </a:r>
          </a:p>
          <a:p>
            <a:pPr lvl="1" rtl="0">
              <a:buFont typeface="Wingdings" panose="05000000000000000000" pitchFamily="2" charset="2"/>
              <a:buChar char="§"/>
            </a:pPr>
            <a:r>
              <a:rPr lang="en-US" sz="3200"/>
              <a:t>私人房间（除非有医疗需要）</a:t>
            </a:r>
          </a:p>
          <a:p>
            <a:pPr lvl="1" rtl="0">
              <a:buFont typeface="Wingdings" panose="05000000000000000000" pitchFamily="2" charset="2"/>
              <a:buChar char="§"/>
            </a:pPr>
            <a:r>
              <a:rPr lang="en-US" sz="3200"/>
              <a:t>（如果需要单独收费的话，）房间内的电视和电话费</a:t>
            </a:r>
          </a:p>
          <a:p>
            <a:pPr lvl="1" rtl="0">
              <a:buFont typeface="Wingdings" panose="05000000000000000000" pitchFamily="2" charset="2"/>
              <a:buChar char="§"/>
            </a:pPr>
            <a:r>
              <a:rPr lang="en-US" sz="3200"/>
              <a:t>个人护理用品，如剃须刀或拖鞋袜等</a:t>
            </a:r>
          </a:p>
          <a:p>
            <a:pPr lvl="1" rtl="0">
              <a:buFont typeface="Wingdings" panose="05000000000000000000" pitchFamily="2" charset="2"/>
              <a:buChar char="§"/>
            </a:pPr>
            <a:r>
              <a:rPr lang="en-US" sz="3200"/>
              <a:t>专业护理机构（SNF）（非专业）监护费 </a:t>
            </a:r>
          </a:p>
          <a:p>
            <a:pPr lvl="1" rtl="0">
              <a:buFont typeface="Wingdings" panose="05000000000000000000" pitchFamily="2" charset="2"/>
              <a:buChar char="§"/>
            </a:pPr>
            <a:endParaRPr lang="en-US" sz="1800" dirty="0"/>
          </a:p>
          <a:p>
            <a:pPr lvl="1" rtl="0">
              <a:buFont typeface="Wingdings" panose="05000000000000000000" pitchFamily="2" charset="2"/>
              <a:buChar char="§"/>
            </a:pPr>
            <a:endParaRPr lang="en-US" dirty="0"/>
          </a:p>
        </p:txBody>
      </p:sp>
      <p:pic>
        <p:nvPicPr>
          <p:cNvPr id="8" name="Picture 7" title="Part A icon"/>
          <p:cNvPicPr>
            <a:picLocks noChangeAspect="1"/>
          </p:cNvPicPr>
          <p:nvPr/>
        </p:nvPicPr>
        <p:blipFill>
          <a:blip r:embed="rId3" cstate="email"/>
          <a:stretch>
            <a:fillRect/>
          </a:stretch>
        </p:blipFill>
        <p:spPr>
          <a:xfrm>
            <a:off x="675203" y="1853705"/>
            <a:ext cx="1272288" cy="703614"/>
          </a:xfrm>
          <a:prstGeom prst="rect">
            <a:avLst/>
          </a:prstGeom>
          <a:ln>
            <a:solidFill>
              <a:schemeClr val="bg1"/>
            </a:solidFill>
          </a:ln>
        </p:spPr>
      </p:pic>
      <p:sp>
        <p:nvSpPr>
          <p:cNvPr id="9" name="TextBox 8"/>
          <p:cNvSpPr txBox="1"/>
          <p:nvPr/>
        </p:nvSpPr>
        <p:spPr>
          <a:xfrm>
            <a:off x="550713" y="2557319"/>
            <a:ext cx="1521267" cy="1131207"/>
          </a:xfrm>
          <a:prstGeom prst="rect">
            <a:avLst/>
          </a:prstGeom>
          <a:noFill/>
        </p:spPr>
        <p:txBody>
          <a:bodyPr wrap="square" rtlCol="0">
            <a:spAutoFit/>
          </a:bodyPr>
          <a:lstStyle/>
          <a:p>
            <a:pPr algn="ctr" rtl="0"/>
            <a:r>
              <a:rPr lang="en-US" b="1">
                <a:solidFill>
                  <a:schemeClr val="tx2"/>
                </a:solidFill>
              </a:rPr>
              <a:t>A部分</a:t>
            </a:r>
          </a:p>
          <a:p>
            <a:pPr algn="ctr" rtl="0"/>
            <a:r>
              <a:rPr lang="en-US">
                <a:solidFill>
                  <a:schemeClr val="tx2"/>
                </a:solidFill>
              </a:rPr>
              <a:t>住院保险</a:t>
            </a:r>
          </a:p>
          <a:p>
            <a:pPr algn="ctr" rtl="0"/>
            <a:endParaRPr lang="en-US" sz="1350" dirty="0">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医疗保险A部分–费用</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txBox="1"/>
          <p:nvPr/>
        </p:nvSpPr>
        <p:spPr>
          <a:xfrm>
            <a:off x="2560654" y="1316910"/>
            <a:ext cx="8924670" cy="3388117"/>
          </a:xfrm>
          <a:prstGeom prst="rect">
            <a:avLst/>
          </a:prstGeom>
        </p:spPr>
        <p:txBody>
          <a:bodyPr vert="horz" lIns="68580" tIns="34291" rIns="68580" bIns="34291" rtlCol="0">
            <a:noAutofit/>
          </a:bodyPr>
          <a:lstStyle>
            <a:lvl1pPr marL="265430" indent="-26543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95" indent="-171450" algn="l" defTabSz="685800" rtl="0" eaLnBrk="1" latinLnBrk="0" hangingPunct="1">
              <a:lnSpc>
                <a:spcPct val="100000"/>
              </a:lnSpc>
              <a:spcBef>
                <a:spcPts val="600"/>
              </a:spcBef>
              <a:buFont typeface="Arial" panose="020B0604020202090204" pitchFamily="34" charset="0"/>
              <a:buChar char="•"/>
              <a:defRPr sz="2800" kern="1200">
                <a:solidFill>
                  <a:schemeClr val="tx1"/>
                </a:solidFill>
                <a:latin typeface="+mn-lt"/>
                <a:ea typeface="+mn-ea"/>
                <a:cs typeface="+mn-cs"/>
              </a:defRPr>
            </a:lvl2pPr>
            <a:lvl3pPr marL="639445" indent="-168910"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160" algn="l" defTabSz="685800" rtl="0" eaLnBrk="1" latinLnBrk="0" hangingPunct="1">
              <a:lnSpc>
                <a:spcPct val="100000"/>
              </a:lnSpc>
              <a:spcBef>
                <a:spcPts val="600"/>
              </a:spcBef>
              <a:buFont typeface="Calibri" charset="0"/>
              <a:buChar char="–"/>
              <a:defRPr sz="2400" i="0" kern="1200">
                <a:solidFill>
                  <a:schemeClr val="tx1"/>
                </a:solidFill>
                <a:latin typeface="+mn-lt"/>
                <a:ea typeface="+mn-ea"/>
                <a:cs typeface="+mn-cs"/>
              </a:defRPr>
            </a:lvl4pPr>
            <a:lvl5pPr marL="1153795" indent="-202565" algn="l" defTabSz="685800" rtl="0" eaLnBrk="1" latinLnBrk="0" hangingPunct="1">
              <a:lnSpc>
                <a:spcPct val="100000"/>
              </a:lnSpc>
              <a:spcBef>
                <a:spcPts val="600"/>
              </a:spcBef>
              <a:buFont typeface="Arial" panose="020B060402020209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a:lstStyle>
          <a:p>
            <a:pPr rtl="0"/>
            <a:r>
              <a:rPr lang="en-US" sz="2800" b="1">
                <a:solidFill>
                  <a:prstClr val="black"/>
                </a:solidFill>
              </a:rPr>
              <a:t>保险费：</a:t>
            </a:r>
            <a:r>
              <a:rPr lang="en-US" sz="2800">
                <a:solidFill>
                  <a:prstClr val="black"/>
                </a:solidFill>
              </a:rPr>
              <a:t>大多数人无需支付保险费</a:t>
            </a:r>
          </a:p>
          <a:p>
            <a:pPr rtl="0"/>
            <a:r>
              <a:rPr lang="en-US" sz="2800">
                <a:solidFill>
                  <a:prstClr val="black"/>
                </a:solidFill>
              </a:rPr>
              <a:t>每个住院治疗受益期的</a:t>
            </a:r>
            <a:r>
              <a:rPr lang="en-US" sz="2800" b="1">
                <a:solidFill>
                  <a:prstClr val="black"/>
                </a:solidFill>
              </a:rPr>
              <a:t>免赔额</a:t>
            </a:r>
          </a:p>
          <a:p>
            <a:pPr rtl="0"/>
            <a:r>
              <a:rPr lang="en-US" sz="2800" b="1">
                <a:solidFill>
                  <a:prstClr val="black"/>
                </a:solidFill>
              </a:rPr>
              <a:t>共付费用</a:t>
            </a:r>
            <a:r>
              <a:rPr lang="en-US" sz="2800">
                <a:solidFill>
                  <a:prstClr val="black"/>
                </a:solidFill>
              </a:rPr>
              <a:t> </a:t>
            </a:r>
          </a:p>
          <a:p>
            <a:pPr lvl="1" rtl="0"/>
            <a:r>
              <a:rPr lang="en-US" sz="2400" b="1">
                <a:solidFill>
                  <a:prstClr val="black"/>
                </a:solidFill>
              </a:rPr>
              <a:t>医院住院病人</a:t>
            </a:r>
            <a:r>
              <a:rPr lang="en-US" sz="2400">
                <a:solidFill>
                  <a:prstClr val="black"/>
                </a:solidFill>
              </a:rPr>
              <a:t>：特定日期的固定金额</a:t>
            </a:r>
          </a:p>
          <a:p>
            <a:pPr lvl="1" rtl="0"/>
            <a:r>
              <a:rPr lang="en-US" sz="2400" b="1">
                <a:solidFill>
                  <a:prstClr val="black"/>
                </a:solidFill>
              </a:rPr>
              <a:t>专业护理机构</a:t>
            </a:r>
            <a:r>
              <a:rPr lang="en-US" sz="2400">
                <a:solidFill>
                  <a:prstClr val="black"/>
                </a:solidFill>
              </a:rPr>
              <a:t>：特定日期的固定数量</a:t>
            </a:r>
          </a:p>
          <a:p>
            <a:pPr lvl="1" rtl="0"/>
            <a:r>
              <a:rPr lang="en-US" sz="2400" b="1">
                <a:solidFill>
                  <a:prstClr val="black"/>
                </a:solidFill>
              </a:rPr>
              <a:t>居家护理</a:t>
            </a:r>
            <a:r>
              <a:rPr lang="en-US" sz="2400">
                <a:solidFill>
                  <a:prstClr val="black"/>
                </a:solidFill>
              </a:rPr>
              <a:t>：保险涵盖服务免费</a:t>
            </a:r>
            <a:endParaRPr lang="en-US" sz="2400" b="1" dirty="0">
              <a:solidFill>
                <a:prstClr val="black"/>
              </a:solidFill>
            </a:endParaRPr>
          </a:p>
          <a:p>
            <a:pPr lvl="1" rtl="0"/>
            <a:r>
              <a:rPr lang="en-US" sz="2400" b="1">
                <a:solidFill>
                  <a:prstClr val="black"/>
                </a:solidFill>
              </a:rPr>
              <a:t>临终关怀：</a:t>
            </a:r>
            <a:r>
              <a:rPr lang="en-US" sz="2400">
                <a:solidFill>
                  <a:prstClr val="black"/>
                </a:solidFill>
              </a:rPr>
              <a:t>保险涵盖服务免费</a:t>
            </a:r>
            <a:endParaRPr lang="en-US" sz="2400" b="1" dirty="0">
              <a:solidFill>
                <a:prstClr val="black"/>
              </a:solidFill>
            </a:endParaRPr>
          </a:p>
          <a:p>
            <a:pPr rtl="0"/>
            <a:r>
              <a:rPr lang="en-US" sz="2800" b="1">
                <a:solidFill>
                  <a:prstClr val="black"/>
                </a:solidFill>
              </a:rPr>
              <a:t>自付费用上限：</a:t>
            </a:r>
            <a:r>
              <a:rPr lang="en-US" sz="2800">
                <a:solidFill>
                  <a:prstClr val="black"/>
                </a:solidFill>
              </a:rPr>
              <a:t>传统医疗保险未涉及</a:t>
            </a:r>
          </a:p>
          <a:p>
            <a:pPr marL="0" indent="0" rtl="0">
              <a:buNone/>
            </a:pPr>
            <a:endParaRPr lang="en-US" sz="1600" dirty="0">
              <a:solidFill>
                <a:prstClr val="black"/>
              </a:solidFill>
            </a:endParaRPr>
          </a:p>
        </p:txBody>
      </p:sp>
      <p:pic>
        <p:nvPicPr>
          <p:cNvPr id="8" name="Picture 7" title="Part A icon"/>
          <p:cNvPicPr>
            <a:picLocks noChangeAspect="1"/>
          </p:cNvPicPr>
          <p:nvPr/>
        </p:nvPicPr>
        <p:blipFill>
          <a:blip r:embed="rId3" cstate="email"/>
          <a:stretch>
            <a:fillRect/>
          </a:stretch>
        </p:blipFill>
        <p:spPr>
          <a:xfrm>
            <a:off x="706676" y="1841636"/>
            <a:ext cx="1272288" cy="703614"/>
          </a:xfrm>
          <a:prstGeom prst="rect">
            <a:avLst/>
          </a:prstGeom>
          <a:ln>
            <a:solidFill>
              <a:schemeClr val="bg1"/>
            </a:solidFill>
          </a:ln>
        </p:spPr>
      </p:pic>
      <p:sp>
        <p:nvSpPr>
          <p:cNvPr id="9" name="TextBox 8"/>
          <p:cNvSpPr txBox="1"/>
          <p:nvPr/>
        </p:nvSpPr>
        <p:spPr>
          <a:xfrm>
            <a:off x="582187" y="2545250"/>
            <a:ext cx="1521267" cy="1200329"/>
          </a:xfrm>
          <a:prstGeom prst="rect">
            <a:avLst/>
          </a:prstGeom>
          <a:noFill/>
        </p:spPr>
        <p:txBody>
          <a:bodyPr wrap="square" rtlCol="0">
            <a:spAutoFit/>
          </a:bodyPr>
          <a:lstStyle/>
          <a:p>
            <a:pPr algn="ctr" rtl="0"/>
            <a:r>
              <a:rPr lang="en-US" b="1">
                <a:solidFill>
                  <a:schemeClr val="tx2"/>
                </a:solidFill>
              </a:rPr>
              <a:t>A部分</a:t>
            </a:r>
          </a:p>
          <a:p>
            <a:pPr algn="ctr" rtl="0"/>
            <a:r>
              <a:rPr lang="en-US">
                <a:solidFill>
                  <a:schemeClr val="tx2"/>
                </a:solidFill>
              </a:rPr>
              <a:t>住院保险</a:t>
            </a:r>
          </a:p>
          <a:p>
            <a:pPr algn="ctr" rtl="0"/>
            <a:endParaRPr lang="en-US" dirty="0">
              <a:solidFill>
                <a:schemeClr val="tx2"/>
              </a:solidFill>
            </a:endParaRPr>
          </a:p>
        </p:txBody>
      </p:sp>
      <p:sp>
        <p:nvSpPr>
          <p:cNvPr id="3" name="Slide Number Placeholder 2"/>
          <p:cNvSpPr>
            <a:spLocks noGrp="1"/>
          </p:cNvSpPr>
          <p:nvPr>
            <p:ph type="sldNum" sz="quarter" idx="12"/>
          </p:nvPr>
        </p:nvSpPr>
        <p:spPr/>
        <p:txBody>
          <a:bodyPr rtlCol="0"/>
          <a:lstStyle/>
          <a:p>
            <a:pPr rtl="0"/>
            <a:fld id="{844A7B69-93E2-4D34-896D-EFDD7F03AB74}" type="slidenum">
              <a:rPr lang="en-US" smtClean="0"/>
              <a:t>18</a:t>
            </a:fld>
            <a:endParaRPr lang="en-US"/>
          </a:p>
        </p:txBody>
      </p:sp>
      <p:sp>
        <p:nvSpPr>
          <p:cNvPr id="2" name="Rectangle: Rounded Corners 1"/>
          <p:cNvSpPr/>
          <p:nvPr/>
        </p:nvSpPr>
        <p:spPr>
          <a:xfrm>
            <a:off x="3209260" y="5635145"/>
            <a:ext cx="6772940" cy="90376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t>费用每年都会发生变化。</a:t>
            </a:r>
            <a:br>
              <a:rPr lang="en-US" sz="2800" dirty="0"/>
            </a:br>
            <a:r>
              <a:rPr lang="en-US" sz="2800" b="1"/>
              <a:t>查看当前费用，</a:t>
            </a:r>
            <a:r>
              <a:t>请登录</a:t>
            </a:r>
            <a:r>
              <a:rPr lang="en-US" sz="2800" b="1">
                <a:solidFill>
                  <a:schemeClr val="bg1"/>
                </a:solidFill>
                <a:hlinkClick r:id="rId4"/>
              </a:rPr>
              <a:t>medicare.gov</a:t>
            </a:r>
            <a: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医疗保险A部分–费用</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8" name="Picture 7" title="Part A icon"/>
          <p:cNvPicPr>
            <a:picLocks noChangeAspect="1"/>
          </p:cNvPicPr>
          <p:nvPr/>
        </p:nvPicPr>
        <p:blipFill>
          <a:blip r:embed="rId3" cstate="email"/>
          <a:stretch>
            <a:fillRect/>
          </a:stretch>
        </p:blipFill>
        <p:spPr>
          <a:xfrm>
            <a:off x="624717" y="1725130"/>
            <a:ext cx="1272288" cy="703614"/>
          </a:xfrm>
          <a:prstGeom prst="rect">
            <a:avLst/>
          </a:prstGeom>
          <a:ln>
            <a:solidFill>
              <a:schemeClr val="bg1"/>
            </a:solidFill>
          </a:ln>
        </p:spPr>
      </p:pic>
      <p:graphicFrame>
        <p:nvGraphicFramePr>
          <p:cNvPr id="11" name="Content Placeholder 3"/>
          <p:cNvGraphicFramePr/>
          <p:nvPr/>
        </p:nvGraphicFramePr>
        <p:xfrm>
          <a:off x="2409134" y="2601357"/>
          <a:ext cx="8659920" cy="3468674"/>
        </p:xfrm>
        <a:graphic>
          <a:graphicData uri="http://schemas.openxmlformats.org/drawingml/2006/table">
            <a:tbl>
              <a:tblPr firstRow="1" bandRow="1">
                <a:tableStyleId>{3B4B98B0-60AC-42C2-AFA5-B58CD77FA1E5}</a:tableStyleId>
              </a:tblPr>
              <a:tblGrid>
                <a:gridCol w="1996884">
                  <a:extLst>
                    <a:ext uri="{9D8B030D-6E8A-4147-A177-3AD203B41FA5}">
                      <a16:colId xmlns:a16="http://schemas.microsoft.com/office/drawing/2014/main" val="20000"/>
                    </a:ext>
                  </a:extLst>
                </a:gridCol>
                <a:gridCol w="3207063">
                  <a:extLst>
                    <a:ext uri="{9D8B030D-6E8A-4147-A177-3AD203B41FA5}">
                      <a16:colId xmlns:a16="http://schemas.microsoft.com/office/drawing/2014/main" val="20001"/>
                    </a:ext>
                  </a:extLst>
                </a:gridCol>
                <a:gridCol w="3455973">
                  <a:extLst>
                    <a:ext uri="{9D8B030D-6E8A-4147-A177-3AD203B41FA5}">
                      <a16:colId xmlns:a16="http://schemas.microsoft.com/office/drawing/2014/main" val="20002"/>
                    </a:ext>
                  </a:extLst>
                </a:gridCol>
              </a:tblGrid>
              <a:tr h="569595">
                <a:tc>
                  <a:txBody>
                    <a:bodyPr/>
                    <a:lstStyle/>
                    <a:p>
                      <a:pPr rtl="0"/>
                      <a:r>
                        <a:rPr lang="en-US" sz="2800"/>
                        <a:t>天</a:t>
                      </a:r>
                    </a:p>
                  </a:txBody>
                  <a:tcPr marL="137160" marR="137160" marT="137160" marB="137160"/>
                </a:tc>
                <a:tc>
                  <a:txBody>
                    <a:bodyPr/>
                    <a:lstStyle/>
                    <a:p>
                      <a:pPr rtl="0"/>
                      <a:r>
                        <a:rPr lang="en-US" sz="2800"/>
                        <a:t>医疗保险支付</a:t>
                      </a:r>
                    </a:p>
                  </a:txBody>
                  <a:tcPr marL="137160" marR="137160" marT="137160" marB="137160"/>
                </a:tc>
                <a:tc>
                  <a:txBody>
                    <a:bodyPr/>
                    <a:lstStyle/>
                    <a:p>
                      <a:pPr rtl="0"/>
                      <a:r>
                        <a:rPr lang="en-US" sz="2800"/>
                        <a:t>您支付</a:t>
                      </a:r>
                    </a:p>
                  </a:txBody>
                  <a:tcPr marL="137160" marR="137160" marT="137160" marB="137160"/>
                </a:tc>
                <a:extLst>
                  <a:ext uri="{0D108BD9-81ED-4DB2-BD59-A6C34878D82A}">
                    <a16:rowId xmlns:a16="http://schemas.microsoft.com/office/drawing/2014/main" val="10000"/>
                  </a:ext>
                </a:extLst>
              </a:tr>
              <a:tr h="916677">
                <a:tc>
                  <a:txBody>
                    <a:bodyPr/>
                    <a:lstStyle/>
                    <a:p>
                      <a:pPr rtl="0"/>
                      <a:r>
                        <a:rPr lang="en-US" sz="2800"/>
                        <a:t>1-60</a:t>
                      </a:r>
                    </a:p>
                  </a:txBody>
                  <a:tcPr marL="137160" marR="137160" marT="137160" marB="137160"/>
                </a:tc>
                <a:tc>
                  <a:txBody>
                    <a:bodyPr/>
                    <a:lstStyle/>
                    <a:p>
                      <a:pPr rtl="0"/>
                      <a:r>
                        <a:rPr lang="en-US" sz="2800"/>
                        <a:t>剩余费用</a:t>
                      </a:r>
                    </a:p>
                  </a:txBody>
                  <a:tcPr marL="137160" marR="137160" marT="137160" marB="137160"/>
                </a:tc>
                <a:tc>
                  <a:txBody>
                    <a:bodyPr/>
                    <a:lstStyle/>
                    <a:p>
                      <a:pPr rtl="0"/>
                      <a:r>
                        <a:rPr lang="en-US" sz="2800">
                          <a:hlinkClick r:id="rId4"/>
                        </a:rPr>
                        <a:t>A部分免赔额</a:t>
                      </a:r>
                      <a:endParaRPr lang="en-US" sz="2800" dirty="0"/>
                    </a:p>
                  </a:txBody>
                  <a:tcPr marL="137160" marR="137160" marT="137160" marB="137160"/>
                </a:tc>
                <a:extLst>
                  <a:ext uri="{0D108BD9-81ED-4DB2-BD59-A6C34878D82A}">
                    <a16:rowId xmlns:a16="http://schemas.microsoft.com/office/drawing/2014/main" val="10001"/>
                  </a:ext>
                </a:extLst>
              </a:tr>
              <a:tr h="953574">
                <a:tc>
                  <a:txBody>
                    <a:bodyPr/>
                    <a:lstStyle/>
                    <a:p>
                      <a:pPr rtl="0"/>
                      <a:r>
                        <a:rPr lang="en-US" sz="2800"/>
                        <a:t>61-90</a:t>
                      </a:r>
                    </a:p>
                  </a:txBody>
                  <a:tcPr marL="137160" marR="137160" marT="137160" marB="137160"/>
                </a:tc>
                <a:tc>
                  <a:txBody>
                    <a:bodyPr/>
                    <a:lstStyle/>
                    <a:p>
                      <a:pPr rtl="0"/>
                      <a:r>
                        <a:rPr lang="en-US" sz="2800"/>
                        <a:t>剩余费用 </a:t>
                      </a:r>
                    </a:p>
                  </a:txBody>
                  <a:tcPr marL="137160" marR="137160" marT="137160" marB="137160"/>
                </a:tc>
                <a:tc>
                  <a:txBody>
                    <a:bodyPr/>
                    <a:lstStyle/>
                    <a:p>
                      <a:pPr rtl="0"/>
                      <a:r>
                        <a:rPr lang="en-US" sz="2800">
                          <a:hlinkClick r:id="rId4"/>
                        </a:rPr>
                        <a:t>日共付费用</a:t>
                      </a:r>
                      <a:endParaRPr lang="en-US" sz="2800" dirty="0"/>
                    </a:p>
                  </a:txBody>
                  <a:tcPr marL="137160" marR="137160" marT="137160" marB="137160"/>
                </a:tc>
                <a:extLst>
                  <a:ext uri="{0D108BD9-81ED-4DB2-BD59-A6C34878D82A}">
                    <a16:rowId xmlns:a16="http://schemas.microsoft.com/office/drawing/2014/main" val="10002"/>
                  </a:ext>
                </a:extLst>
              </a:tr>
              <a:tr h="897383">
                <a:tc>
                  <a:txBody>
                    <a:bodyPr/>
                    <a:lstStyle/>
                    <a:p>
                      <a:pPr rtl="0"/>
                      <a:r>
                        <a:rPr lang="en-US" sz="2800"/>
                        <a:t>91-150</a:t>
                      </a:r>
                    </a:p>
                  </a:txBody>
                  <a:tcPr marL="137160" marR="137160" marT="137160" marB="137160"/>
                </a:tc>
                <a:tc>
                  <a:txBody>
                    <a:bodyPr/>
                    <a:lstStyle/>
                    <a:p>
                      <a:pPr rtl="0"/>
                      <a:r>
                        <a:rPr lang="en-US" sz="2800"/>
                        <a:t>剩余费用 </a:t>
                      </a:r>
                    </a:p>
                  </a:txBody>
                  <a:tcPr marL="137160" marR="137160" marT="137160" marB="137160"/>
                </a:tc>
                <a:tc>
                  <a:txBody>
                    <a:bodyPr/>
                    <a:lstStyle/>
                    <a:p>
                      <a:pPr rtl="0"/>
                      <a:r>
                        <a:rPr lang="en-US" sz="2800">
                          <a:hlinkClick r:id="rId4"/>
                        </a:rPr>
                        <a:t>日共付费用</a:t>
                      </a:r>
                      <a:endParaRPr lang="en-US" sz="2800" dirty="0"/>
                    </a:p>
                  </a:txBody>
                  <a:tcPr marL="137160" marR="137160" marT="137160" marB="137160"/>
                </a:tc>
                <a:extLst>
                  <a:ext uri="{0D108BD9-81ED-4DB2-BD59-A6C34878D82A}">
                    <a16:rowId xmlns:a16="http://schemas.microsoft.com/office/drawing/2014/main" val="10003"/>
                  </a:ext>
                </a:extLst>
              </a:tr>
            </a:tbl>
          </a:graphicData>
        </a:graphic>
      </p:graphicFrame>
      <p:sp>
        <p:nvSpPr>
          <p:cNvPr id="12" name="Rectangle 11"/>
          <p:cNvSpPr/>
          <p:nvPr/>
        </p:nvSpPr>
        <p:spPr>
          <a:xfrm>
            <a:off x="2409133" y="1753771"/>
            <a:ext cx="6890657" cy="646331"/>
          </a:xfrm>
          <a:prstGeom prst="rect">
            <a:avLst/>
          </a:prstGeom>
        </p:spPr>
        <p:txBody>
          <a:bodyPr wrap="square" rtlCol="0">
            <a:spAutoFit/>
          </a:bodyPr>
          <a:lstStyle/>
          <a:p>
            <a:pPr rtl="0"/>
            <a:r>
              <a:rPr lang="en-US" sz="3600" b="1"/>
              <a:t>医院住院</a:t>
            </a:r>
            <a:r>
              <a:t>共付费用</a:t>
            </a:r>
          </a:p>
        </p:txBody>
      </p:sp>
      <p:sp>
        <p:nvSpPr>
          <p:cNvPr id="3" name="Slide Number Placeholder 2"/>
          <p:cNvSpPr>
            <a:spLocks noGrp="1"/>
          </p:cNvSpPr>
          <p:nvPr>
            <p:ph type="sldNum" sz="quarter" idx="12"/>
          </p:nvPr>
        </p:nvSpPr>
        <p:spPr/>
        <p:txBody>
          <a:bodyPr rtlCol="0"/>
          <a:lstStyle/>
          <a:p>
            <a:pPr rtl="0"/>
            <a:fld id="{844A7B69-93E2-4D34-896D-EFDD7F03AB74}"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algn="ctr" rtl="0"/>
            <a:r>
              <a:rPr lang="en-US"/>
              <a:t>拨款免责声明</a:t>
            </a:r>
          </a:p>
        </p:txBody>
      </p:sp>
      <p:sp>
        <p:nvSpPr>
          <p:cNvPr id="3" name="Content Placeholder 2"/>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just" rtl="0">
              <a:buNone/>
            </a:pPr>
            <a:r>
              <a:rPr lang="en-US" sz="2400">
                <a:latin typeface="Arial" panose="020B0604020202090204" pitchFamily="34" charset="0"/>
                <a:cs typeface="Arial" panose="020B0604020202090204" pitchFamily="34" charset="0"/>
              </a:rPr>
              <a:t>该项目由威斯康星州卫生服务部（WDHS）提供全部或部分的财政资助，拨款编号为90SAPG0091，其隶属于美国卫生与公共服务部社区生活管理局（ACL），地址：华盛顿特区，邮编：20201。鼓励那些参与政府资助项目的受益人自由地表达他们的调查结果和结论。因此，观点或意见不一定代表卫生与公共服务部社区生活管理局（ACL）的官方政策。</a:t>
            </a:r>
          </a:p>
        </p:txBody>
      </p:sp>
      <p:sp>
        <p:nvSpPr>
          <p:cNvPr id="5" name="Slide Number Placeholder 4"/>
          <p:cNvSpPr>
            <a:spLocks noGrp="1"/>
          </p:cNvSpPr>
          <p:nvPr>
            <p:ph type="sldNum" sz="quarter" idx="12"/>
          </p:nvPr>
        </p:nvSpPr>
        <p:spPr/>
        <p:txBody>
          <a:bodyPr rtlCol="0"/>
          <a:lstStyle/>
          <a:p>
            <a:pPr rtl="0"/>
            <a:fld id="{844A7B69-93E2-4D34-896D-EFDD7F03AB7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医疗保险A部分–费用</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8" name="Picture 7" title="Part A icon"/>
          <p:cNvPicPr>
            <a:picLocks noChangeAspect="1"/>
          </p:cNvPicPr>
          <p:nvPr/>
        </p:nvPicPr>
        <p:blipFill>
          <a:blip r:embed="rId3" cstate="email"/>
          <a:stretch>
            <a:fillRect/>
          </a:stretch>
        </p:blipFill>
        <p:spPr>
          <a:xfrm>
            <a:off x="515290" y="1880502"/>
            <a:ext cx="1272288" cy="703614"/>
          </a:xfrm>
          <a:prstGeom prst="rect">
            <a:avLst/>
          </a:prstGeom>
          <a:ln>
            <a:solidFill>
              <a:schemeClr val="bg1"/>
            </a:solidFill>
          </a:ln>
        </p:spPr>
      </p:pic>
      <p:sp>
        <p:nvSpPr>
          <p:cNvPr id="2" name="Rectangle 1"/>
          <p:cNvSpPr/>
          <p:nvPr/>
        </p:nvSpPr>
        <p:spPr>
          <a:xfrm>
            <a:off x="2284478" y="1937785"/>
            <a:ext cx="5906682" cy="646331"/>
          </a:xfrm>
          <a:prstGeom prst="rect">
            <a:avLst/>
          </a:prstGeom>
        </p:spPr>
        <p:txBody>
          <a:bodyPr wrap="none" rtlCol="0">
            <a:spAutoFit/>
          </a:bodyPr>
          <a:lstStyle/>
          <a:p>
            <a:pPr rtl="0"/>
            <a:r>
              <a:rPr lang="en-US" sz="3600" b="1">
                <a:solidFill>
                  <a:prstClr val="black"/>
                </a:solidFill>
              </a:rPr>
              <a:t>专业护理机构共付费用</a:t>
            </a:r>
            <a:endParaRPr lang="en-US" sz="3600" b="1" dirty="0"/>
          </a:p>
        </p:txBody>
      </p:sp>
      <p:graphicFrame>
        <p:nvGraphicFramePr>
          <p:cNvPr id="10" name="Content Placeholder 3"/>
          <p:cNvGraphicFramePr/>
          <p:nvPr/>
        </p:nvGraphicFramePr>
        <p:xfrm>
          <a:off x="2284478" y="2688424"/>
          <a:ext cx="9069322" cy="3789159"/>
        </p:xfrm>
        <a:graphic>
          <a:graphicData uri="http://schemas.openxmlformats.org/drawingml/2006/table">
            <a:tbl>
              <a:tblPr firstRow="1" bandRow="1">
                <a:tableStyleId>{3B4B98B0-60AC-42C2-AFA5-B58CD77FA1E5}</a:tableStyleId>
              </a:tblPr>
              <a:tblGrid>
                <a:gridCol w="2055993">
                  <a:extLst>
                    <a:ext uri="{9D8B030D-6E8A-4147-A177-3AD203B41FA5}">
                      <a16:colId xmlns:a16="http://schemas.microsoft.com/office/drawing/2014/main" val="20000"/>
                    </a:ext>
                  </a:extLst>
                </a:gridCol>
                <a:gridCol w="3757141">
                  <a:extLst>
                    <a:ext uri="{9D8B030D-6E8A-4147-A177-3AD203B41FA5}">
                      <a16:colId xmlns:a16="http://schemas.microsoft.com/office/drawing/2014/main" val="20001"/>
                    </a:ext>
                  </a:extLst>
                </a:gridCol>
                <a:gridCol w="3256188">
                  <a:extLst>
                    <a:ext uri="{9D8B030D-6E8A-4147-A177-3AD203B41FA5}">
                      <a16:colId xmlns:a16="http://schemas.microsoft.com/office/drawing/2014/main" val="20002"/>
                    </a:ext>
                  </a:extLst>
                </a:gridCol>
              </a:tblGrid>
              <a:tr h="622427">
                <a:tc>
                  <a:txBody>
                    <a:bodyPr/>
                    <a:lstStyle/>
                    <a:p>
                      <a:pPr rtl="0"/>
                      <a:r>
                        <a:rPr lang="en-US" sz="2800"/>
                        <a:t>天</a:t>
                      </a:r>
                    </a:p>
                  </a:txBody>
                  <a:tcPr marL="137160" marR="137160" marT="137160" marB="137160"/>
                </a:tc>
                <a:tc>
                  <a:txBody>
                    <a:bodyPr/>
                    <a:lstStyle/>
                    <a:p>
                      <a:pPr rtl="0"/>
                      <a:r>
                        <a:rPr lang="en-US" sz="2800"/>
                        <a:t>医疗保险支付</a:t>
                      </a:r>
                    </a:p>
                  </a:txBody>
                  <a:tcPr marL="137160" marR="137160" marT="137160" marB="137160"/>
                </a:tc>
                <a:tc>
                  <a:txBody>
                    <a:bodyPr/>
                    <a:lstStyle/>
                    <a:p>
                      <a:pPr rtl="0"/>
                      <a:r>
                        <a:rPr lang="en-US" sz="2800"/>
                        <a:t>您支付</a:t>
                      </a:r>
                    </a:p>
                  </a:txBody>
                  <a:tcPr marL="137160" marR="137160" marT="137160" marB="137160"/>
                </a:tc>
                <a:extLst>
                  <a:ext uri="{0D108BD9-81ED-4DB2-BD59-A6C34878D82A}">
                    <a16:rowId xmlns:a16="http://schemas.microsoft.com/office/drawing/2014/main" val="10000"/>
                  </a:ext>
                </a:extLst>
              </a:tr>
              <a:tr h="832599">
                <a:tc>
                  <a:txBody>
                    <a:bodyPr/>
                    <a:lstStyle/>
                    <a:p>
                      <a:pPr rtl="0"/>
                      <a:r>
                        <a:rPr lang="en-US" sz="2800"/>
                        <a:t>1-20</a:t>
                      </a:r>
                    </a:p>
                  </a:txBody>
                  <a:tcPr marL="137160" marR="137160" marT="137160" marB="137160"/>
                </a:tc>
                <a:tc>
                  <a:txBody>
                    <a:bodyPr/>
                    <a:lstStyle/>
                    <a:p>
                      <a:pPr rtl="0"/>
                      <a:r>
                        <a:rPr lang="en-US" sz="2800"/>
                        <a:t>所有费用</a:t>
                      </a:r>
                      <a:endParaRPr lang="en-US" sz="2800" dirty="0"/>
                    </a:p>
                  </a:txBody>
                  <a:tcPr marL="137160" marR="137160" marT="137160" marB="137160"/>
                </a:tc>
                <a:tc>
                  <a:txBody>
                    <a:bodyPr/>
                    <a:lstStyle/>
                    <a:p>
                      <a:pPr rtl="0"/>
                      <a:r>
                        <a:rPr lang="en-US" sz="2800"/>
                        <a:t>$0</a:t>
                      </a:r>
                      <a:endParaRPr lang="en-US" sz="2800" dirty="0"/>
                    </a:p>
                  </a:txBody>
                  <a:tcPr marL="137160" marR="137160" marT="137160" marB="137160"/>
                </a:tc>
                <a:extLst>
                  <a:ext uri="{0D108BD9-81ED-4DB2-BD59-A6C34878D82A}">
                    <a16:rowId xmlns:a16="http://schemas.microsoft.com/office/drawing/2014/main" val="10001"/>
                  </a:ext>
                </a:extLst>
              </a:tr>
              <a:tr h="906608">
                <a:tc>
                  <a:txBody>
                    <a:bodyPr/>
                    <a:lstStyle/>
                    <a:p>
                      <a:pPr rtl="0"/>
                      <a:r>
                        <a:rPr lang="en-US" sz="2800"/>
                        <a:t>21-100</a:t>
                      </a:r>
                    </a:p>
                  </a:txBody>
                  <a:tcPr marL="137160" marR="137160" marT="137160" marB="137160"/>
                </a:tc>
                <a:tc>
                  <a:txBody>
                    <a:bodyPr/>
                    <a:lstStyle/>
                    <a:p>
                      <a:pPr rtl="0"/>
                      <a:r>
                        <a:rPr lang="en-US" sz="2800"/>
                        <a:t>除每日固定费用以外的所有费用</a:t>
                      </a:r>
                    </a:p>
                  </a:txBody>
                  <a:tcPr marL="137160" marR="137160" marT="137160" marB="137160"/>
                </a:tc>
                <a:tc>
                  <a:txBody>
                    <a:bodyPr/>
                    <a:lstStyle/>
                    <a:p>
                      <a:pPr rtl="0"/>
                      <a:r>
                        <a:rPr lang="en-US" sz="2800">
                          <a:hlinkClick r:id="rId4"/>
                        </a:rPr>
                        <a:t>日共付费用</a:t>
                      </a:r>
                      <a:endParaRPr lang="en-US" sz="2800" dirty="0"/>
                    </a:p>
                  </a:txBody>
                  <a:tcPr marL="137160" marR="137160" marT="137160" marB="137160"/>
                </a:tc>
                <a:extLst>
                  <a:ext uri="{0D108BD9-81ED-4DB2-BD59-A6C34878D82A}">
                    <a16:rowId xmlns:a16="http://schemas.microsoft.com/office/drawing/2014/main" val="10002"/>
                  </a:ext>
                </a:extLst>
              </a:tr>
              <a:tr h="841757">
                <a:tc>
                  <a:txBody>
                    <a:bodyPr/>
                    <a:lstStyle/>
                    <a:p>
                      <a:pPr rtl="0"/>
                      <a:r>
                        <a:rPr lang="en-US" sz="2800"/>
                        <a:t>天数：100天以上</a:t>
                      </a:r>
                    </a:p>
                  </a:txBody>
                  <a:tcPr marL="137160" marR="137160" marT="137160" marB="137160"/>
                </a:tc>
                <a:tc>
                  <a:txBody>
                    <a:bodyPr/>
                    <a:lstStyle/>
                    <a:p>
                      <a:pPr rtl="0"/>
                      <a:r>
                        <a:rPr lang="en-US" sz="2800"/>
                        <a:t>无</a:t>
                      </a:r>
                    </a:p>
                  </a:txBody>
                  <a:tcPr marL="137160" marR="137160" marT="137160" marB="137160"/>
                </a:tc>
                <a:tc>
                  <a:txBody>
                    <a:bodyPr/>
                    <a:lstStyle/>
                    <a:p>
                      <a:pPr rtl="0"/>
                      <a:r>
                        <a:rPr lang="en-US" sz="2800"/>
                        <a:t>所有费用</a:t>
                      </a:r>
                    </a:p>
                  </a:txBody>
                  <a:tcPr marL="137160" marR="137160" marT="137160" marB="137160"/>
                </a:tc>
                <a:extLst>
                  <a:ext uri="{0D108BD9-81ED-4DB2-BD59-A6C34878D82A}">
                    <a16:rowId xmlns:a16="http://schemas.microsoft.com/office/drawing/2014/main" val="10003"/>
                  </a:ext>
                </a:extLst>
              </a:tr>
            </a:tbl>
          </a:graphicData>
        </a:graphic>
      </p:graphicFrame>
      <p:sp>
        <p:nvSpPr>
          <p:cNvPr id="7" name="Slide Number Placeholder 6"/>
          <p:cNvSpPr>
            <a:spLocks noGrp="1"/>
          </p:cNvSpPr>
          <p:nvPr>
            <p:ph type="sldNum" sz="quarter" idx="12"/>
          </p:nvPr>
        </p:nvSpPr>
        <p:spPr/>
        <p:txBody>
          <a:bodyPr rtlCol="0"/>
          <a:lstStyle/>
          <a:p>
            <a:pPr rtl="0"/>
            <a:fld id="{844A7B69-93E2-4D34-896D-EFDD7F03AB74}"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21</a:t>
            </a:fld>
            <a:endParaRPr lang="en-US" dirty="0"/>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医疗保险A部分</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2" name="Rectangle 1"/>
          <p:cNvSpPr/>
          <p:nvPr/>
        </p:nvSpPr>
        <p:spPr>
          <a:xfrm>
            <a:off x="1766991" y="3052769"/>
            <a:ext cx="8385539" cy="3554819"/>
          </a:xfrm>
          <a:prstGeom prst="rect">
            <a:avLst/>
          </a:prstGeom>
          <a:solidFill>
            <a:schemeClr val="accent1">
              <a:lumMod val="20000"/>
              <a:lumOff val="80000"/>
            </a:schemeClr>
          </a:solidFill>
          <a:ln>
            <a:solidFill>
              <a:schemeClr val="tx1"/>
            </a:solidFill>
          </a:ln>
        </p:spPr>
        <p:txBody>
          <a:bodyPr wrap="square" rtlCol="0">
            <a:spAutoFit/>
          </a:bodyPr>
          <a:lstStyle/>
          <a:p>
            <a:pPr algn="ctr" rtl="0"/>
            <a:r>
              <a:rPr lang="en-US" sz="2400" b="1"/>
              <a:t>医院“观察”期</a:t>
            </a:r>
          </a:p>
          <a:p>
            <a:pPr rtl="0"/>
            <a:endParaRPr lang="en-US" sz="1000" dirty="0"/>
          </a:p>
          <a:p>
            <a:pPr marL="285750" indent="-285750" rtl="0">
              <a:spcAft>
                <a:spcPts val="600"/>
              </a:spcAft>
              <a:buFont typeface="Arial" panose="020B0604020202090204" pitchFamily="34" charset="0"/>
              <a:buChar char="•"/>
            </a:pPr>
            <a:r>
              <a:rPr lang="en-US" sz="2200"/>
              <a:t>即使您在医院过夜，门诊病人也</a:t>
            </a:r>
            <a:r>
              <a:rPr lang="en-US" sz="2200" b="1"/>
              <a:t>不</a:t>
            </a:r>
            <a:r>
              <a:rPr lang="en-US" sz="2200"/>
              <a:t>属于住院病人。</a:t>
            </a:r>
            <a:r>
              <a:rPr lang="en-US" sz="2200" i="1"/>
              <a:t> </a:t>
            </a:r>
            <a:r>
              <a:rPr lang="en-US" sz="2200"/>
              <a:t>  </a:t>
            </a:r>
          </a:p>
          <a:p>
            <a:pPr marL="285750" indent="-285750" rtl="0">
              <a:spcAft>
                <a:spcPts val="600"/>
              </a:spcAft>
              <a:buFont typeface="Arial" panose="020B0604020202090204" pitchFamily="34" charset="0"/>
              <a:buChar char="•"/>
            </a:pPr>
            <a:r>
              <a:rPr lang="en-US" sz="2200" i="1"/>
              <a:t>医疗保险A部分不支付任何费用。</a:t>
            </a:r>
          </a:p>
          <a:p>
            <a:pPr marL="285750" indent="-285750" rtl="0">
              <a:spcAft>
                <a:spcPts val="600"/>
              </a:spcAft>
              <a:buFont typeface="Arial" panose="020B0604020202090204" pitchFamily="34" charset="0"/>
              <a:buChar char="•"/>
            </a:pPr>
            <a:r>
              <a:rPr lang="en-US" sz="2200">
                <a:cs typeface="Arial" panose="020B0604020202090204" pitchFamily="34" charset="0"/>
              </a:rPr>
              <a:t>在您支付免赔额、共同保险费和共付费用后，医疗保险B部分支付医生服务和医院门诊服务费用</a:t>
            </a:r>
            <a:r>
              <a:rPr lang="en-US" sz="2200">
                <a:latin typeface="Arial" panose="020B0604020202090204" pitchFamily="34" charset="0"/>
                <a:cs typeface="Arial" panose="020B0604020202090204" pitchFamily="34" charset="0"/>
              </a:rPr>
              <a:t>。</a:t>
            </a:r>
          </a:p>
          <a:p>
            <a:pPr marL="285750" indent="-285750" rtl="0">
              <a:buFont typeface="Arial" panose="020B0604020202090204" pitchFamily="34" charset="0"/>
              <a:buChar char="•"/>
            </a:pPr>
            <a:r>
              <a:rPr lang="en-US" sz="2200"/>
              <a:t>对于在观察期收到的药品，您可能需要自付费用并向您的药品计划管理处提交理赔申请表以获得报销。从您的D部分计划管理处索取一份</a:t>
            </a:r>
            <a:r>
              <a:rPr lang="en-US" sz="2200" i="1"/>
              <a:t>《网络外药房理赔申请表》</a:t>
            </a:r>
            <a:r>
              <a:rPr lang="en-US" sz="2200"/>
              <a:t>。</a:t>
            </a:r>
          </a:p>
        </p:txBody>
      </p:sp>
      <p:sp>
        <p:nvSpPr>
          <p:cNvPr id="3" name="Rectangle 2"/>
          <p:cNvSpPr/>
          <p:nvPr/>
        </p:nvSpPr>
        <p:spPr>
          <a:xfrm>
            <a:off x="2725269" y="1295679"/>
            <a:ext cx="6741461" cy="523220"/>
          </a:xfrm>
          <a:prstGeom prst="rect">
            <a:avLst/>
          </a:prstGeom>
        </p:spPr>
        <p:txBody>
          <a:bodyPr wrap="none" rtlCol="0">
            <a:spAutoFit/>
          </a:bodyPr>
          <a:lstStyle/>
          <a:p>
            <a:pPr rtl="0"/>
            <a:r>
              <a:rPr lang="en-US" sz="2800" b="1">
                <a:latin typeface="Arial" panose="020B0604020202090204" pitchFamily="34" charset="0"/>
                <a:cs typeface="Arial" panose="020B0604020202090204" pitchFamily="34" charset="0"/>
              </a:rPr>
              <a:t>您是住院病人还是门诊病人？</a:t>
            </a:r>
            <a:endParaRPr lang="en-US" sz="2800" dirty="0">
              <a:latin typeface="Arial" panose="020B0604020202090204" pitchFamily="34" charset="0"/>
              <a:cs typeface="Arial" panose="020B0604020202090204" pitchFamily="34" charset="0"/>
            </a:endParaRPr>
          </a:p>
        </p:txBody>
      </p:sp>
      <p:sp>
        <p:nvSpPr>
          <p:cNvPr id="9" name="Rectangle 8"/>
          <p:cNvSpPr/>
          <p:nvPr/>
        </p:nvSpPr>
        <p:spPr>
          <a:xfrm>
            <a:off x="1209884" y="2006582"/>
            <a:ext cx="4227532" cy="769441"/>
          </a:xfrm>
          <a:prstGeom prst="rect">
            <a:avLst/>
          </a:prstGeom>
          <a:ln>
            <a:solidFill>
              <a:schemeClr val="tx1"/>
            </a:solidFill>
          </a:ln>
          <a:effectLst/>
        </p:spPr>
        <p:txBody>
          <a:bodyPr wrap="square" rtlCol="0">
            <a:spAutoFit/>
          </a:bodyPr>
          <a:lstStyle/>
          <a:p>
            <a:pPr rtl="0">
              <a:spcBef>
                <a:spcPts val="600"/>
              </a:spcBef>
            </a:pPr>
            <a:r>
              <a:rPr lang="en-US" sz="2200" b="1">
                <a:solidFill>
                  <a:schemeClr val="accent1"/>
                </a:solidFill>
              </a:rPr>
              <a:t>住院病人</a:t>
            </a:r>
            <a:r>
              <a:rPr lang="en-US" sz="2200"/>
              <a:t>-凭医嘱正式住院。 </a:t>
            </a:r>
          </a:p>
        </p:txBody>
      </p:sp>
      <p:sp>
        <p:nvSpPr>
          <p:cNvPr id="10" name="Rectangle 9"/>
          <p:cNvSpPr/>
          <p:nvPr/>
        </p:nvSpPr>
        <p:spPr>
          <a:xfrm>
            <a:off x="6095999" y="2022083"/>
            <a:ext cx="4778830" cy="769441"/>
          </a:xfrm>
          <a:prstGeom prst="rect">
            <a:avLst/>
          </a:prstGeom>
          <a:ln>
            <a:solidFill>
              <a:schemeClr val="tx1"/>
            </a:solidFill>
          </a:ln>
          <a:effectLst/>
        </p:spPr>
        <p:txBody>
          <a:bodyPr wrap="square" rtlCol="0">
            <a:spAutoFit/>
          </a:bodyPr>
          <a:lstStyle/>
          <a:p>
            <a:pPr rtl="0">
              <a:spcBef>
                <a:spcPts val="600"/>
              </a:spcBef>
            </a:pPr>
            <a:r>
              <a:rPr lang="en-US" sz="2200" b="1">
                <a:solidFill>
                  <a:schemeClr val="accent1"/>
                </a:solidFill>
              </a:rPr>
              <a:t>门诊病人</a:t>
            </a:r>
            <a:r>
              <a:rPr lang="en-US" sz="2200"/>
              <a:t>-没有开具住院证。急诊属于门诊。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医疗保险基础知识</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7" name="Slide Number Placeholder 6"/>
          <p:cNvSpPr>
            <a:spLocks noGrp="1"/>
          </p:cNvSpPr>
          <p:nvPr>
            <p:ph type="sldNum" sz="quarter" idx="12"/>
          </p:nvPr>
        </p:nvSpPr>
        <p:spPr/>
        <p:txBody>
          <a:bodyPr rtlCol="0"/>
          <a:lstStyle/>
          <a:p>
            <a:pPr rtl="0"/>
            <a:fld id="{844A7B69-93E2-4D34-896D-EFDD7F03AB74}" type="slidenum">
              <a:rPr lang="en-US" smtClean="0"/>
              <a:t>22</a:t>
            </a:fld>
            <a:endParaRPr lang="en-US"/>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txBox="1"/>
          <p:nvPr/>
        </p:nvSpPr>
        <p:spPr>
          <a:xfrm>
            <a:off x="904427" y="1843332"/>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rtl="0">
              <a:spcAft>
                <a:spcPts val="1200"/>
              </a:spcAft>
              <a:buNone/>
            </a:pPr>
            <a:r>
              <a:rPr lang="en-US" sz="5400">
                <a:cs typeface="Arial" panose="020B0604020202090204" pitchFamily="34" charset="0"/>
              </a:rPr>
              <a:t>医疗保险B部分 </a:t>
            </a:r>
            <a:endParaRPr lang="en-US" sz="5400" dirty="0"/>
          </a:p>
          <a:p>
            <a:pPr lvl="1" rtl="0">
              <a:buFont typeface="Wingdings" panose="05000000000000000000" pitchFamily="2" charset="2"/>
              <a:buChar char="§"/>
            </a:pPr>
            <a:endParaRPr lang="en-US" dirty="0"/>
          </a:p>
        </p:txBody>
      </p:sp>
      <p:grpSp>
        <p:nvGrpSpPr>
          <p:cNvPr id="14" name="Group 13" title="Part B icon"/>
          <p:cNvGrpSpPr/>
          <p:nvPr/>
        </p:nvGrpSpPr>
        <p:grpSpPr>
          <a:xfrm>
            <a:off x="1926291" y="3119717"/>
            <a:ext cx="1683291" cy="2021748"/>
            <a:chOff x="-26236" y="1963783"/>
            <a:chExt cx="1568748" cy="1488938"/>
          </a:xfrm>
        </p:grpSpPr>
        <p:pic>
          <p:nvPicPr>
            <p:cNvPr id="15" name="Picture 14" title="Part B icon"/>
            <p:cNvPicPr>
              <a:picLocks noChangeAspect="1"/>
            </p:cNvPicPr>
            <p:nvPr/>
          </p:nvPicPr>
          <p:blipFill>
            <a:blip r:embed="rId3" cstate="email"/>
            <a:stretch>
              <a:fillRect/>
            </a:stretch>
          </p:blipFill>
          <p:spPr>
            <a:xfrm>
              <a:off x="583532" y="1963783"/>
              <a:ext cx="707734" cy="624371"/>
            </a:xfrm>
            <a:prstGeom prst="rect">
              <a:avLst/>
            </a:prstGeom>
          </p:spPr>
        </p:pic>
        <p:sp>
          <p:nvSpPr>
            <p:cNvPr id="16" name="TextBox 15"/>
            <p:cNvSpPr txBox="1"/>
            <p:nvPr/>
          </p:nvSpPr>
          <p:spPr>
            <a:xfrm>
              <a:off x="-26236" y="2704725"/>
              <a:ext cx="1568748" cy="747996"/>
            </a:xfrm>
            <a:prstGeom prst="rect">
              <a:avLst/>
            </a:prstGeom>
            <a:noFill/>
          </p:spPr>
          <p:txBody>
            <a:bodyPr wrap="square" rtlCol="0">
              <a:spAutoFit/>
            </a:bodyPr>
            <a:lstStyle/>
            <a:p>
              <a:pPr algn="ctr" rtl="0"/>
              <a:r>
                <a:rPr lang="en-US" sz="2000" b="1">
                  <a:solidFill>
                    <a:schemeClr val="tx2"/>
                  </a:solidFill>
                </a:rPr>
                <a:t>B部分</a:t>
              </a:r>
            </a:p>
            <a:p>
              <a:pPr algn="ctr" rtl="0"/>
              <a:r>
                <a:rPr lang="en-US" sz="2000">
                  <a:solidFill>
                    <a:schemeClr val="tx2"/>
                  </a:solidFill>
                </a:rPr>
                <a:t>医疗保险</a:t>
              </a:r>
            </a:p>
          </p:txBody>
        </p:sp>
      </p:grpSp>
      <p:pic>
        <p:nvPicPr>
          <p:cNvPr id="13" name="Picture 12" descr="Image result for doctor and stethoscope"/>
          <p:cNvPicPr/>
          <p:nvPr/>
        </p:nvPicPr>
        <p:blipFill>
          <a:blip r:embed="rId4">
            <a:extLst>
              <a:ext uri="{28A0092B-C50C-407E-A947-70E740481C1C}">
                <a14:useLocalDpi xmlns:a14="http://schemas.microsoft.com/office/drawing/2010/main" val="0"/>
              </a:ext>
            </a:extLst>
          </a:blip>
          <a:srcRect/>
          <a:stretch>
            <a:fillRect/>
          </a:stretch>
        </p:blipFill>
        <p:spPr bwMode="auto">
          <a:xfrm>
            <a:off x="6314738" y="1107996"/>
            <a:ext cx="5877261" cy="380989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23</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医疗保险B部分</a:t>
            </a:r>
          </a:p>
          <a:p>
            <a:pPr algn="ctr" rtl="0"/>
            <a:endParaRPr lang="en-US" sz="1200" dirty="0">
              <a:solidFill>
                <a:schemeClr val="bg1"/>
              </a:solidFill>
              <a:latin typeface="Arial" panose="020B0604020202090204" pitchFamily="34" charset="0"/>
              <a:cs typeface="Arial" panose="020B0604020202090204" pitchFamily="34" charset="0"/>
            </a:endParaRPr>
          </a:p>
        </p:txBody>
      </p:sp>
      <p:grpSp>
        <p:nvGrpSpPr>
          <p:cNvPr id="7" name="Group 6" title="Part B icon"/>
          <p:cNvGrpSpPr/>
          <p:nvPr/>
        </p:nvGrpSpPr>
        <p:grpSpPr>
          <a:xfrm>
            <a:off x="321281" y="2230041"/>
            <a:ext cx="1781791" cy="1868853"/>
            <a:chOff x="153025" y="1963783"/>
            <a:chExt cx="1568748" cy="1393109"/>
          </a:xfrm>
        </p:grpSpPr>
        <p:pic>
          <p:nvPicPr>
            <p:cNvPr id="8" name="Picture 7" title="Part B icon"/>
            <p:cNvPicPr>
              <a:picLocks noChangeAspect="1"/>
            </p:cNvPicPr>
            <p:nvPr/>
          </p:nvPicPr>
          <p:blipFill>
            <a:blip r:embed="rId3" cstate="email"/>
            <a:stretch>
              <a:fillRect/>
            </a:stretch>
          </p:blipFill>
          <p:spPr>
            <a:xfrm>
              <a:off x="583532" y="1963783"/>
              <a:ext cx="707734" cy="624371"/>
            </a:xfrm>
            <a:prstGeom prst="rect">
              <a:avLst/>
            </a:prstGeom>
          </p:spPr>
        </p:pic>
        <p:sp>
          <p:nvSpPr>
            <p:cNvPr id="9" name="TextBox 8"/>
            <p:cNvSpPr txBox="1"/>
            <p:nvPr/>
          </p:nvSpPr>
          <p:spPr>
            <a:xfrm>
              <a:off x="153025" y="2599781"/>
              <a:ext cx="1568748" cy="757111"/>
            </a:xfrm>
            <a:prstGeom prst="rect">
              <a:avLst/>
            </a:prstGeom>
            <a:noFill/>
          </p:spPr>
          <p:txBody>
            <a:bodyPr wrap="square" rtlCol="0">
              <a:spAutoFit/>
            </a:bodyPr>
            <a:lstStyle/>
            <a:p>
              <a:pPr algn="ctr" rtl="0"/>
              <a:r>
                <a:rPr lang="en-US" sz="2000" b="1">
                  <a:solidFill>
                    <a:schemeClr val="tx2"/>
                  </a:solidFill>
                </a:rPr>
                <a:t>B部分</a:t>
              </a:r>
            </a:p>
            <a:p>
              <a:pPr algn="ctr" rtl="0"/>
              <a:r>
                <a:rPr lang="en-US" sz="2000">
                  <a:solidFill>
                    <a:schemeClr val="tx2"/>
                  </a:solidFill>
                </a:rPr>
                <a:t>医疗保险</a:t>
              </a:r>
            </a:p>
          </p:txBody>
        </p:sp>
      </p:grpSp>
      <p:sp>
        <p:nvSpPr>
          <p:cNvPr id="2" name="Rectangle 1"/>
          <p:cNvSpPr/>
          <p:nvPr/>
        </p:nvSpPr>
        <p:spPr>
          <a:xfrm>
            <a:off x="2371304" y="1556064"/>
            <a:ext cx="5017720" cy="523220"/>
          </a:xfrm>
          <a:prstGeom prst="rect">
            <a:avLst/>
          </a:prstGeom>
        </p:spPr>
        <p:txBody>
          <a:bodyPr wrap="none" rtlCol="0">
            <a:spAutoFit/>
          </a:bodyPr>
          <a:lstStyle/>
          <a:p>
            <a:pPr rtl="0">
              <a:spcBef>
                <a:spcPts val="450"/>
              </a:spcBef>
            </a:pPr>
            <a:r>
              <a:rPr lang="en-US" sz="2800" b="1">
                <a:solidFill>
                  <a:prstClr val="black"/>
                </a:solidFill>
                <a:latin typeface="Arial" panose="020B0604020202090204" pitchFamily="34" charset="0"/>
                <a:cs typeface="Arial" panose="020B0604020202090204" pitchFamily="34" charset="0"/>
              </a:rPr>
              <a:t>B部分-医疗保险 </a:t>
            </a:r>
          </a:p>
        </p:txBody>
      </p:sp>
      <p:sp>
        <p:nvSpPr>
          <p:cNvPr id="3" name="Rectangle 2"/>
          <p:cNvSpPr/>
          <p:nvPr/>
        </p:nvSpPr>
        <p:spPr>
          <a:xfrm>
            <a:off x="3173175" y="2230041"/>
            <a:ext cx="7863349" cy="4480714"/>
          </a:xfrm>
          <a:prstGeom prst="rect">
            <a:avLst/>
          </a:prstGeom>
        </p:spPr>
        <p:txBody>
          <a:bodyPr wrap="square" rtlCol="0">
            <a:spAutoFit/>
          </a:bodyPr>
          <a:lstStyle/>
          <a:p>
            <a:pPr rtl="0">
              <a:spcBef>
                <a:spcPts val="450"/>
              </a:spcBef>
              <a:spcAft>
                <a:spcPts val="1200"/>
              </a:spcAft>
            </a:pPr>
            <a:r>
              <a:rPr lang="en-US" sz="3000">
                <a:solidFill>
                  <a:prstClr val="black"/>
                </a:solidFill>
              </a:rPr>
              <a:t>涵盖以下必要的医疗费用：</a:t>
            </a:r>
          </a:p>
          <a:p>
            <a:pPr marL="342900" indent="-342900" rtl="0">
              <a:spcBef>
                <a:spcPts val="450"/>
              </a:spcBef>
              <a:buFont typeface="Wingdings" panose="05000000000000000000" pitchFamily="2" charset="2"/>
              <a:buChar char="§"/>
            </a:pPr>
            <a:r>
              <a:rPr lang="en-US" sz="2400">
                <a:solidFill>
                  <a:prstClr val="black"/>
                </a:solidFill>
              </a:rPr>
              <a:t>医生服务</a:t>
            </a:r>
          </a:p>
          <a:p>
            <a:pPr marL="342900" indent="-342900" rtl="0">
              <a:spcBef>
                <a:spcPts val="450"/>
              </a:spcBef>
              <a:buFont typeface="Wingdings" panose="05000000000000000000" pitchFamily="2" charset="2"/>
              <a:buChar char="§"/>
            </a:pPr>
            <a:r>
              <a:rPr lang="en-US" sz="2400">
                <a:solidFill>
                  <a:prstClr val="black"/>
                </a:solidFill>
              </a:rPr>
              <a:t>门诊医疗和外科服务及用品</a:t>
            </a:r>
          </a:p>
          <a:p>
            <a:pPr marL="342900" indent="-342900" rtl="0">
              <a:spcBef>
                <a:spcPts val="450"/>
              </a:spcBef>
              <a:buFont typeface="Wingdings" panose="05000000000000000000" pitchFamily="2" charset="2"/>
              <a:buChar char="§"/>
            </a:pPr>
            <a:r>
              <a:rPr lang="en-US" sz="2400">
                <a:solidFill>
                  <a:prstClr val="black"/>
                </a:solidFill>
              </a:rPr>
              <a:t>临床实验室检查</a:t>
            </a:r>
          </a:p>
          <a:p>
            <a:pPr marL="342900" indent="-342900" rtl="0">
              <a:spcBef>
                <a:spcPts val="450"/>
              </a:spcBef>
              <a:buFont typeface="Wingdings" panose="05000000000000000000" pitchFamily="2" charset="2"/>
              <a:buChar char="§"/>
            </a:pPr>
            <a:r>
              <a:rPr lang="en-US" sz="2400">
                <a:solidFill>
                  <a:prstClr val="black"/>
                </a:solidFill>
              </a:rPr>
              <a:t>耐用医疗设备（可能需要某些医疗服务机构）</a:t>
            </a:r>
          </a:p>
          <a:p>
            <a:pPr marL="342900" indent="-342900" rtl="0">
              <a:spcBef>
                <a:spcPts val="450"/>
              </a:spcBef>
              <a:buFont typeface="Wingdings" panose="05000000000000000000" pitchFamily="2" charset="2"/>
              <a:buChar char="§"/>
            </a:pPr>
            <a:r>
              <a:rPr lang="en-US" sz="2400">
                <a:solidFill>
                  <a:prstClr val="black"/>
                </a:solidFill>
              </a:rPr>
              <a:t>糖尿病检测用品</a:t>
            </a:r>
          </a:p>
          <a:p>
            <a:pPr marL="342900" indent="-342900" rtl="0">
              <a:spcBef>
                <a:spcPts val="450"/>
              </a:spcBef>
              <a:buFont typeface="Wingdings" panose="05000000000000000000" pitchFamily="2" charset="2"/>
              <a:buChar char="§"/>
            </a:pPr>
            <a:r>
              <a:rPr lang="en-US" sz="2400">
                <a:solidFill>
                  <a:prstClr val="black"/>
                </a:solidFill>
              </a:rPr>
              <a:t>预防性服务（如流感疫苗接种和年度健康检查等）</a:t>
            </a:r>
          </a:p>
          <a:p>
            <a:pPr marL="342900" indent="-342900" rtl="0">
              <a:spcBef>
                <a:spcPts val="450"/>
              </a:spcBef>
              <a:buFont typeface="Wingdings" panose="05000000000000000000" pitchFamily="2" charset="2"/>
              <a:buChar char="§"/>
            </a:pPr>
            <a:r>
              <a:rPr lang="en-US" sz="2400">
                <a:solidFill>
                  <a:prstClr val="black"/>
                </a:solidFill>
              </a:rPr>
              <a:t>居家护理</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医疗保险B部分的费用</a:t>
            </a:r>
          </a:p>
          <a:p>
            <a:pPr algn="ctr" rtl="0"/>
            <a:endParaRPr lang="en-US" sz="1200" dirty="0">
              <a:solidFill>
                <a:schemeClr val="bg1"/>
              </a:solidFill>
              <a:latin typeface="Arial" panose="020B0604020202090204" pitchFamily="34" charset="0"/>
              <a:cs typeface="Arial" panose="020B0604020202090204" pitchFamily="34" charset="0"/>
            </a:endParaRPr>
          </a:p>
        </p:txBody>
      </p:sp>
      <p:grpSp>
        <p:nvGrpSpPr>
          <p:cNvPr id="7" name="Group 6" title="Part B icon"/>
          <p:cNvGrpSpPr/>
          <p:nvPr/>
        </p:nvGrpSpPr>
        <p:grpSpPr>
          <a:xfrm>
            <a:off x="855500" y="1754896"/>
            <a:ext cx="1781791" cy="1868853"/>
            <a:chOff x="153025" y="1963783"/>
            <a:chExt cx="1568748" cy="1393109"/>
          </a:xfrm>
        </p:grpSpPr>
        <p:pic>
          <p:nvPicPr>
            <p:cNvPr id="8" name="Picture 7" title="Part B icon"/>
            <p:cNvPicPr>
              <a:picLocks noChangeAspect="1"/>
            </p:cNvPicPr>
            <p:nvPr/>
          </p:nvPicPr>
          <p:blipFill>
            <a:blip r:embed="rId3" cstate="email"/>
            <a:stretch>
              <a:fillRect/>
            </a:stretch>
          </p:blipFill>
          <p:spPr>
            <a:xfrm>
              <a:off x="583532" y="1963783"/>
              <a:ext cx="707734" cy="624371"/>
            </a:xfrm>
            <a:prstGeom prst="rect">
              <a:avLst/>
            </a:prstGeom>
          </p:spPr>
        </p:pic>
        <p:sp>
          <p:nvSpPr>
            <p:cNvPr id="9" name="TextBox 8"/>
            <p:cNvSpPr txBox="1"/>
            <p:nvPr/>
          </p:nvSpPr>
          <p:spPr>
            <a:xfrm>
              <a:off x="153025" y="2599781"/>
              <a:ext cx="1568748" cy="757111"/>
            </a:xfrm>
            <a:prstGeom prst="rect">
              <a:avLst/>
            </a:prstGeom>
            <a:noFill/>
          </p:spPr>
          <p:txBody>
            <a:bodyPr wrap="square" rtlCol="0">
              <a:spAutoFit/>
            </a:bodyPr>
            <a:lstStyle/>
            <a:p>
              <a:pPr algn="ctr" rtl="0"/>
              <a:r>
                <a:rPr lang="en-US" sz="2000" b="1">
                  <a:solidFill>
                    <a:schemeClr val="tx2"/>
                  </a:solidFill>
                </a:rPr>
                <a:t>B部分</a:t>
              </a:r>
            </a:p>
            <a:p>
              <a:pPr algn="ctr" rtl="0"/>
              <a:r>
                <a:rPr lang="en-US" sz="2000">
                  <a:solidFill>
                    <a:schemeClr val="tx2"/>
                  </a:solidFill>
                </a:rPr>
                <a:t>医疗保险</a:t>
              </a:r>
            </a:p>
          </p:txBody>
        </p:sp>
      </p:grpSp>
      <p:sp>
        <p:nvSpPr>
          <p:cNvPr id="2" name="Rectangle 1"/>
          <p:cNvSpPr/>
          <p:nvPr/>
        </p:nvSpPr>
        <p:spPr>
          <a:xfrm>
            <a:off x="2931621" y="1573619"/>
            <a:ext cx="7915907" cy="3170099"/>
          </a:xfrm>
          <a:prstGeom prst="rect">
            <a:avLst/>
          </a:prstGeom>
        </p:spPr>
        <p:txBody>
          <a:bodyPr wrap="square" rtlCol="0">
            <a:spAutoFit/>
          </a:bodyPr>
          <a:lstStyle/>
          <a:p>
            <a:pPr marL="369570" lvl="1" indent="-342900" rtl="0">
              <a:spcAft>
                <a:spcPts val="1200"/>
              </a:spcAft>
              <a:buFont typeface="Wingdings" panose="05000000000000000000" pitchFamily="2" charset="2"/>
              <a:buChar char="§"/>
            </a:pPr>
            <a:r>
              <a:rPr lang="en-US" sz="2800" b="1"/>
              <a:t>月度保险费：</a:t>
            </a:r>
            <a:r>
              <a:rPr lang="en-US" sz="2400">
                <a:hlinkClick r:id="rId4"/>
              </a:rPr>
              <a:t>按收入计算</a:t>
            </a:r>
            <a:endParaRPr lang="en-US" sz="2400" dirty="0"/>
          </a:p>
          <a:p>
            <a:pPr marL="355600" lvl="1" indent="-342900" rtl="0">
              <a:spcAft>
                <a:spcPts val="1200"/>
              </a:spcAft>
              <a:buFont typeface="Wingdings" panose="05000000000000000000" pitchFamily="2" charset="2"/>
              <a:buChar char="§"/>
            </a:pPr>
            <a:r>
              <a:rPr lang="en-US" sz="2800" b="1"/>
              <a:t>年度</a:t>
            </a:r>
            <a:r>
              <a:rPr lang="en-US" sz="2800" b="1">
                <a:hlinkClick r:id="rId4"/>
              </a:rPr>
              <a:t>免赔额</a:t>
            </a:r>
            <a:r>
              <a:rPr lang="en-US" sz="2800" b="1"/>
              <a:t> </a:t>
            </a:r>
            <a:endParaRPr lang="en-US" sz="2400" b="1" dirty="0"/>
          </a:p>
          <a:p>
            <a:pPr marL="342900" lvl="1" indent="-342900" rtl="0">
              <a:buSzPct val="100000"/>
              <a:buFont typeface="Wingdings" panose="05000000000000000000" pitchFamily="2" charset="2"/>
              <a:buChar char="§"/>
            </a:pPr>
            <a:r>
              <a:rPr lang="en-US" sz="2800" b="1"/>
              <a:t>共同保险：</a:t>
            </a:r>
            <a:r>
              <a:rPr lang="en-US" sz="2400"/>
              <a:t>大多数承保服务的共同保险比例为20%，如医生服务等。 </a:t>
            </a:r>
          </a:p>
          <a:p>
            <a:pPr marL="800100" lvl="2" indent="-342900" rtl="0">
              <a:buSzPct val="100000"/>
              <a:buFont typeface="Wingdings" panose="05000000000000000000" pitchFamily="2" charset="2"/>
              <a:buChar char="§"/>
            </a:pPr>
            <a:r>
              <a:rPr lang="en-US" sz="2400"/>
              <a:t>一些预防性服务的共同保险费为0美元</a:t>
            </a:r>
          </a:p>
          <a:p>
            <a:pPr marL="800100" lvl="2" indent="-342900" rtl="0">
              <a:buSzPct val="100000"/>
              <a:buFont typeface="Wingdings" panose="05000000000000000000" pitchFamily="2" charset="2"/>
              <a:buChar char="§"/>
            </a:pPr>
            <a:r>
              <a:rPr lang="en-US" sz="2400"/>
              <a:t>对于不“接受委付”的医疗服务机构，加收15%</a:t>
            </a:r>
            <a:br>
              <a:rPr lang="en-US" sz="2400" dirty="0"/>
            </a:br>
            <a:r>
              <a:rPr lang="en-US" sz="2400"/>
              <a:t>（医疗保险支付金额）</a:t>
            </a:r>
          </a:p>
        </p:txBody>
      </p:sp>
      <p:sp>
        <p:nvSpPr>
          <p:cNvPr id="10" name="Slide Number Placeholder 9"/>
          <p:cNvSpPr>
            <a:spLocks noGrp="1"/>
          </p:cNvSpPr>
          <p:nvPr>
            <p:ph type="sldNum" sz="quarter" idx="12"/>
          </p:nvPr>
        </p:nvSpPr>
        <p:spPr/>
        <p:txBody>
          <a:bodyPr rtlCol="0"/>
          <a:lstStyle/>
          <a:p>
            <a:pPr rtl="0"/>
            <a:fld id="{844A7B69-93E2-4D34-896D-EFDD7F03AB74}" type="slidenum">
              <a:rPr lang="en-US" smtClean="0"/>
              <a:t>24</a:t>
            </a:fld>
            <a:endParaRPr lang="en-US"/>
          </a:p>
        </p:txBody>
      </p:sp>
      <p:sp>
        <p:nvSpPr>
          <p:cNvPr id="11" name="Rectangle: Rounded Corners 10"/>
          <p:cNvSpPr/>
          <p:nvPr/>
        </p:nvSpPr>
        <p:spPr>
          <a:xfrm>
            <a:off x="2931621" y="5507991"/>
            <a:ext cx="6772940" cy="103092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t>费用每年都会发生变化。</a:t>
            </a:r>
            <a:br>
              <a:rPr lang="en-US" sz="2800" dirty="0"/>
            </a:br>
            <a:r>
              <a:rPr lang="en-US" sz="2800" b="1"/>
              <a:t>查看当前费用，</a:t>
            </a:r>
            <a:r>
              <a:t>请登录</a:t>
            </a:r>
            <a:r>
              <a:rPr lang="en-US" sz="2800" b="1">
                <a:solidFill>
                  <a:schemeClr val="bg1"/>
                </a:solidFill>
                <a:hlinkClick r:id="rId4"/>
              </a:rPr>
              <a:t>medicare.gov</a:t>
            </a:r>
            <a: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a:r>
              <a:rPr lang="zh-CN" altLang="en-US" sz="4000" dirty="0">
                <a:solidFill>
                  <a:schemeClr val="bg1"/>
                </a:solidFill>
                <a:latin typeface="Arial" panose="020B0604020202090204" pitchFamily="34" charset="0"/>
                <a:cs typeface="Arial" panose="020B0604020202090204" pitchFamily="34" charset="0"/>
              </a:rPr>
              <a:t>医疗保险</a:t>
            </a:r>
            <a:r>
              <a:rPr lang="en-US" altLang="zh-CN" sz="4000" dirty="0">
                <a:solidFill>
                  <a:schemeClr val="bg1"/>
                </a:solidFill>
                <a:latin typeface="Arial" panose="020B0604020202090204" pitchFamily="34" charset="0"/>
                <a:cs typeface="Arial" panose="020B0604020202090204" pitchFamily="34" charset="0"/>
              </a:rPr>
              <a:t>B</a:t>
            </a:r>
            <a:r>
              <a:rPr lang="zh-CN" altLang="en-US" sz="4000" dirty="0">
                <a:solidFill>
                  <a:schemeClr val="bg1"/>
                </a:solidFill>
                <a:latin typeface="Arial" panose="020B0604020202090204" pitchFamily="34" charset="0"/>
                <a:cs typeface="Arial" panose="020B0604020202090204" pitchFamily="34" charset="0"/>
              </a:rPr>
              <a:t>部分的费用</a:t>
            </a:r>
            <a:r>
              <a:rPr lang="en-US" altLang="en-US" sz="4000" dirty="0">
                <a:solidFill>
                  <a:schemeClr val="bg1"/>
                </a:solidFill>
                <a:latin typeface="Arial" panose="020B0604020202090204" pitchFamily="34" charset="0"/>
                <a:cs typeface="Arial" panose="020B0604020202090204" pitchFamily="34" charset="0"/>
              </a:rPr>
              <a:t>  </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2" name="Rectangle 1"/>
          <p:cNvSpPr/>
          <p:nvPr/>
        </p:nvSpPr>
        <p:spPr>
          <a:xfrm>
            <a:off x="1536410" y="1338167"/>
            <a:ext cx="5620449" cy="461665"/>
          </a:xfrm>
          <a:prstGeom prst="rect">
            <a:avLst/>
          </a:prstGeom>
        </p:spPr>
        <p:txBody>
          <a:bodyPr wrap="none" rtlCol="0">
            <a:spAutoFit/>
          </a:bodyPr>
          <a:lstStyle/>
          <a:p>
            <a:r>
              <a:rPr lang="zh-CN" altLang="en-US" sz="2400" b="1" dirty="0">
                <a:latin typeface="Arial" panose="020B0604020202090204" pitchFamily="34" charset="0"/>
                <a:cs typeface="Arial" panose="020B0604020202090204" pitchFamily="34" charset="0"/>
              </a:rPr>
              <a:t>与收入相关的月度调整金额（</a:t>
            </a:r>
            <a:r>
              <a:rPr lang="en-US" altLang="zh-CN" sz="2400" b="1" dirty="0">
                <a:latin typeface="Arial" panose="020B0604020202090204" pitchFamily="34" charset="0"/>
                <a:cs typeface="Arial" panose="020B0604020202090204" pitchFamily="34" charset="0"/>
              </a:rPr>
              <a:t>IRMAA</a:t>
            </a:r>
            <a:r>
              <a:rPr lang="zh-CN" altLang="en-US" sz="2400" b="1" dirty="0">
                <a:latin typeface="Arial" panose="020B0604020202090204" pitchFamily="34" charset="0"/>
                <a:cs typeface="Arial" panose="020B0604020202090204" pitchFamily="34" charset="0"/>
              </a:rPr>
              <a:t>）</a:t>
            </a:r>
            <a:endParaRPr lang="en-US" sz="2400" b="1" dirty="0">
              <a:latin typeface="Arial" panose="020B0604020202090204" pitchFamily="34" charset="0"/>
              <a:cs typeface="Arial" panose="020B0604020202090204" pitchFamily="34" charset="0"/>
            </a:endParaRPr>
          </a:p>
        </p:txBody>
      </p:sp>
      <p:sp>
        <p:nvSpPr>
          <p:cNvPr id="3" name="TextBox 2"/>
          <p:cNvSpPr txBox="1"/>
          <p:nvPr/>
        </p:nvSpPr>
        <p:spPr>
          <a:xfrm>
            <a:off x="1739899" y="1966572"/>
            <a:ext cx="8901596" cy="400110"/>
          </a:xfrm>
          <a:prstGeom prst="rect">
            <a:avLst/>
          </a:prstGeom>
          <a:noFill/>
        </p:spPr>
        <p:txBody>
          <a:bodyPr wrap="square" rtlCol="0">
            <a:spAutoFit/>
          </a:bodyPr>
          <a:lstStyle/>
          <a:p>
            <a:r>
              <a:rPr lang="zh-CN" altLang="en-US" sz="2000" dirty="0"/>
              <a:t>您的</a:t>
            </a:r>
            <a:r>
              <a:rPr lang="en-US" altLang="zh-CN" sz="2000" dirty="0"/>
              <a:t>B</a:t>
            </a:r>
            <a:r>
              <a:rPr lang="zh-CN" altLang="en-US" sz="2000" dirty="0"/>
              <a:t>部分保险费金额基于您两年前的纳税申报表而定。</a:t>
            </a:r>
            <a:r>
              <a:rPr lang="en-US" altLang="en-US" sz="2000" dirty="0"/>
              <a:t> </a:t>
            </a:r>
          </a:p>
        </p:txBody>
      </p:sp>
      <p:sp>
        <p:nvSpPr>
          <p:cNvPr id="8" name="Slide Number Placeholder 7"/>
          <p:cNvSpPr>
            <a:spLocks noGrp="1"/>
          </p:cNvSpPr>
          <p:nvPr>
            <p:ph type="sldNum" sz="quarter" idx="12"/>
          </p:nvPr>
        </p:nvSpPr>
        <p:spPr/>
        <p:txBody>
          <a:bodyPr rtlCol="0"/>
          <a:lstStyle/>
          <a:p>
            <a:pPr rtl="0"/>
            <a:fld id="{844A7B69-93E2-4D34-896D-EFDD7F03AB74}"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26</a:t>
            </a:fld>
            <a:endParaRPr lang="en-US" dirty="0"/>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医疗保险B部分-预防性服务</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2" name="Rectangle 1"/>
          <p:cNvSpPr/>
          <p:nvPr/>
        </p:nvSpPr>
        <p:spPr>
          <a:xfrm>
            <a:off x="4173256" y="1428453"/>
            <a:ext cx="4057521" cy="584775"/>
          </a:xfrm>
          <a:prstGeom prst="rect">
            <a:avLst/>
          </a:prstGeom>
        </p:spPr>
        <p:txBody>
          <a:bodyPr wrap="none" rtlCol="0">
            <a:spAutoFit/>
          </a:bodyPr>
          <a:lstStyle/>
          <a:p>
            <a:pPr rtl="0"/>
            <a:r>
              <a:rPr lang="en-US" sz="3200" b="1">
                <a:latin typeface="Arial" panose="020B0604020202090204" pitchFamily="34" charset="0"/>
                <a:cs typeface="Arial" panose="020B0604020202090204" pitchFamily="34" charset="0"/>
              </a:rPr>
              <a:t>预防性服务</a:t>
            </a:r>
            <a:endParaRPr lang="en-US" sz="3200" b="1" dirty="0">
              <a:latin typeface="Arial" panose="020B0604020202090204" pitchFamily="34" charset="0"/>
              <a:cs typeface="Arial" panose="020B0604020202090204" pitchFamily="34" charset="0"/>
            </a:endParaRPr>
          </a:p>
        </p:txBody>
      </p:sp>
      <p:sp>
        <p:nvSpPr>
          <p:cNvPr id="3" name="Rectangle 2"/>
          <p:cNvSpPr/>
          <p:nvPr/>
        </p:nvSpPr>
        <p:spPr>
          <a:xfrm>
            <a:off x="2942163" y="2482791"/>
            <a:ext cx="6798365" cy="2000548"/>
          </a:xfrm>
          <a:prstGeom prst="rect">
            <a:avLst/>
          </a:prstGeom>
        </p:spPr>
        <p:txBody>
          <a:bodyPr wrap="square" rtlCol="0">
            <a:spAutoFit/>
          </a:bodyPr>
          <a:lstStyle/>
          <a:p>
            <a:pPr marL="342900" indent="-342900" rtl="0">
              <a:spcAft>
                <a:spcPts val="1200"/>
              </a:spcAft>
              <a:buFont typeface="Wingdings" panose="05000000000000000000" pitchFamily="2" charset="2"/>
              <a:buChar char="§"/>
              <a:defRPr/>
            </a:pPr>
            <a:r>
              <a:rPr lang="en-US" sz="2600">
                <a:cs typeface="Arial" panose="020B0604020202090204" pitchFamily="34" charset="0"/>
              </a:rPr>
              <a:t>“欢迎参加联邦医疗保险”检查</a:t>
            </a:r>
          </a:p>
          <a:p>
            <a:pPr marL="342900" indent="-342900" rtl="0">
              <a:spcAft>
                <a:spcPts val="1200"/>
              </a:spcAft>
              <a:buFont typeface="Wingdings" panose="05000000000000000000" pitchFamily="2" charset="2"/>
              <a:buChar char="§"/>
              <a:defRPr/>
            </a:pPr>
            <a:r>
              <a:rPr lang="en-US" sz="2600">
                <a:cs typeface="Arial" panose="020B0604020202090204" pitchFamily="34" charset="0"/>
              </a:rPr>
              <a:t>年度健康检查</a:t>
            </a:r>
          </a:p>
          <a:p>
            <a:pPr marL="342900" indent="-342900" rtl="0">
              <a:spcAft>
                <a:spcPts val="600"/>
              </a:spcAft>
              <a:buFont typeface="Wingdings" panose="05000000000000000000" pitchFamily="2" charset="2"/>
              <a:buChar char="§"/>
              <a:defRPr/>
            </a:pPr>
            <a:r>
              <a:rPr lang="en-US" sz="2600">
                <a:cs typeface="Arial" panose="020B0604020202090204" pitchFamily="34" charset="0"/>
              </a:rPr>
              <a:t>其他筛查/检查/服务</a:t>
            </a:r>
            <a:br>
              <a:rPr lang="en-US" altLang="en-US" sz="2600" dirty="0">
                <a:cs typeface="Arial" panose="020B0604020202090204" pitchFamily="34" charset="0"/>
              </a:rPr>
            </a:br>
            <a:r>
              <a:rPr lang="en-US" sz="2600">
                <a:cs typeface="Arial" panose="020B0604020202090204" pitchFamily="34" charset="0"/>
              </a:rPr>
              <a:t>（</a:t>
            </a:r>
            <a:r>
              <a:rPr lang="en-US" sz="2000">
                <a:latin typeface="Arial" panose="020B0604020202090204" pitchFamily="34" charset="0"/>
                <a:cs typeface="Arial" panose="020B0604020202090204" pitchFamily="34" charset="0"/>
              </a:rPr>
              <a:t>大部分承保项目没有免赔额或共付费用）</a:t>
            </a:r>
          </a:p>
        </p:txBody>
      </p:sp>
      <p:sp>
        <p:nvSpPr>
          <p:cNvPr id="7" name="Rectangle 6"/>
          <p:cNvSpPr/>
          <p:nvPr/>
        </p:nvSpPr>
        <p:spPr>
          <a:xfrm>
            <a:off x="9232424" y="4143627"/>
            <a:ext cx="2360066" cy="1938992"/>
          </a:xfrm>
          <a:prstGeom prst="rect">
            <a:avLst/>
          </a:prstGeom>
          <a:solidFill>
            <a:schemeClr val="accent1">
              <a:lumMod val="20000"/>
              <a:lumOff val="80000"/>
            </a:schemeClr>
          </a:solidFill>
          <a:ln>
            <a:solidFill>
              <a:schemeClr val="tx1"/>
            </a:solidFill>
          </a:ln>
        </p:spPr>
        <p:txBody>
          <a:bodyPr wrap="square" rtlCol="0">
            <a:spAutoFit/>
          </a:bodyPr>
          <a:lstStyle/>
          <a:p>
            <a:pPr algn="ctr" rtl="0">
              <a:defRPr/>
            </a:pPr>
            <a:r>
              <a:rPr lang="en-US" sz="2000">
                <a:latin typeface="Arial" panose="020B0604020202090204" pitchFamily="34" charset="0"/>
                <a:cs typeface="Arial" panose="020B0604020202090204" pitchFamily="34" charset="0"/>
              </a:rPr>
              <a:t>查看预防性服务表，并</a:t>
            </a:r>
          </a:p>
          <a:p>
            <a:pPr algn="ctr" rtl="0">
              <a:defRPr/>
            </a:pPr>
            <a:r>
              <a:rPr lang="en-US" sz="2000">
                <a:latin typeface="Arial" panose="020B0604020202090204" pitchFamily="34" charset="0"/>
                <a:cs typeface="Arial" panose="020B0604020202090204" pitchFamily="34" charset="0"/>
              </a:rPr>
              <a:t>与您的医生讨论您的预防计划。</a:t>
            </a:r>
          </a:p>
        </p:txBody>
      </p:sp>
      <p:sp>
        <p:nvSpPr>
          <p:cNvPr id="8" name="Rectangle 7"/>
          <p:cNvSpPr/>
          <p:nvPr/>
        </p:nvSpPr>
        <p:spPr>
          <a:xfrm>
            <a:off x="2942162" y="5088984"/>
            <a:ext cx="5910289" cy="707886"/>
          </a:xfrm>
          <a:prstGeom prst="rect">
            <a:avLst/>
          </a:prstGeom>
        </p:spPr>
        <p:txBody>
          <a:bodyPr wrap="square" rtlCol="0">
            <a:spAutoFit/>
          </a:bodyPr>
          <a:lstStyle/>
          <a:p>
            <a:pPr rtl="0"/>
            <a:r>
              <a:rPr lang="en-US" sz="2000" b="1" i="1">
                <a:latin typeface="+mj-lt"/>
                <a:cs typeface="Times New Roman" panose="02020503050405090304" pitchFamily="18" charset="0"/>
              </a:rPr>
              <a:t>“一分的预防胜过十分的治疗”</a:t>
            </a:r>
          </a:p>
          <a:p>
            <a:pPr rtl="0"/>
            <a:r>
              <a:rPr lang="en-US" sz="2000" b="1" i="1">
                <a:latin typeface="+mj-lt"/>
                <a:cs typeface="Times New Roman" panose="02020503050405090304" pitchFamily="18" charset="0"/>
              </a:rPr>
              <a:t>			-本杰明·富兰克林</a:t>
            </a:r>
          </a:p>
        </p:txBody>
      </p:sp>
      <p:pic>
        <p:nvPicPr>
          <p:cNvPr id="9" name="irc_mi" descr="https://s-media-cache-ak0.pinimg.com/564x/84/9a/a5/849aa54e0104a41171a5464f803e4a5d.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613" y="2166602"/>
            <a:ext cx="1139687" cy="16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title="Part B icon"/>
          <p:cNvGrpSpPr/>
          <p:nvPr/>
        </p:nvGrpSpPr>
        <p:grpSpPr>
          <a:xfrm>
            <a:off x="272295" y="2197384"/>
            <a:ext cx="1781791" cy="1868853"/>
            <a:chOff x="153025" y="1963783"/>
            <a:chExt cx="1568748" cy="1393109"/>
          </a:xfrm>
        </p:grpSpPr>
        <p:pic>
          <p:nvPicPr>
            <p:cNvPr id="11" name="Picture 10" title="Part B icon"/>
            <p:cNvPicPr>
              <a:picLocks noChangeAspect="1"/>
            </p:cNvPicPr>
            <p:nvPr/>
          </p:nvPicPr>
          <p:blipFill>
            <a:blip r:embed="rId5" cstate="email"/>
            <a:stretch>
              <a:fillRect/>
            </a:stretch>
          </p:blipFill>
          <p:spPr>
            <a:xfrm>
              <a:off x="583532" y="1963783"/>
              <a:ext cx="707734" cy="624371"/>
            </a:xfrm>
            <a:prstGeom prst="rect">
              <a:avLst/>
            </a:prstGeom>
          </p:spPr>
        </p:pic>
        <p:sp>
          <p:nvSpPr>
            <p:cNvPr id="12" name="TextBox 11"/>
            <p:cNvSpPr txBox="1"/>
            <p:nvPr/>
          </p:nvSpPr>
          <p:spPr>
            <a:xfrm>
              <a:off x="153025" y="2599781"/>
              <a:ext cx="1568748" cy="757111"/>
            </a:xfrm>
            <a:prstGeom prst="rect">
              <a:avLst/>
            </a:prstGeom>
            <a:noFill/>
          </p:spPr>
          <p:txBody>
            <a:bodyPr wrap="square" rtlCol="0">
              <a:spAutoFit/>
            </a:bodyPr>
            <a:lstStyle/>
            <a:p>
              <a:pPr algn="ctr" rtl="0"/>
              <a:r>
                <a:rPr lang="en-US" sz="2000" b="1">
                  <a:solidFill>
                    <a:schemeClr val="tx2"/>
                  </a:solidFill>
                </a:rPr>
                <a:t>B部分</a:t>
              </a:r>
            </a:p>
            <a:p>
              <a:pPr algn="ctr" rtl="0"/>
              <a:r>
                <a:rPr lang="en-US" sz="2000">
                  <a:solidFill>
                    <a:schemeClr val="tx2"/>
                  </a:solidFill>
                </a:rPr>
                <a:t>医疗保险</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27</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医疗保险B部分-预防性服务</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2" name="Rectangle 1"/>
          <p:cNvSpPr/>
          <p:nvPr/>
        </p:nvSpPr>
        <p:spPr>
          <a:xfrm>
            <a:off x="2054087" y="1502671"/>
            <a:ext cx="8441635" cy="584775"/>
          </a:xfrm>
          <a:prstGeom prst="rect">
            <a:avLst/>
          </a:prstGeom>
        </p:spPr>
        <p:txBody>
          <a:bodyPr wrap="square" rtlCol="0">
            <a:spAutoFit/>
          </a:bodyPr>
          <a:lstStyle/>
          <a:p>
            <a:pPr algn="ctr" rtl="0"/>
            <a:r>
              <a:rPr lang="en-US" sz="3200" b="1">
                <a:latin typeface="Arial" panose="020B0604020202090204" pitchFamily="34" charset="0"/>
                <a:cs typeface="Arial" panose="020B0604020202090204" pitchFamily="34" charset="0"/>
              </a:rPr>
              <a:t>“欢迎参加联邦医疗保险”检查</a:t>
            </a:r>
            <a:endParaRPr lang="en-US" sz="3200" b="1" dirty="0">
              <a:latin typeface="Arial" panose="020B0604020202090204" pitchFamily="34" charset="0"/>
              <a:cs typeface="Arial" panose="020B0604020202090204" pitchFamily="34" charset="0"/>
            </a:endParaRPr>
          </a:p>
        </p:txBody>
      </p:sp>
      <p:sp>
        <p:nvSpPr>
          <p:cNvPr id="3" name="Rectangle 2"/>
          <p:cNvSpPr/>
          <p:nvPr/>
        </p:nvSpPr>
        <p:spPr>
          <a:xfrm>
            <a:off x="3525078" y="2420565"/>
            <a:ext cx="6970644" cy="3785652"/>
          </a:xfrm>
          <a:prstGeom prst="rect">
            <a:avLst/>
          </a:prstGeom>
        </p:spPr>
        <p:txBody>
          <a:bodyPr wrap="square" rtlCol="0">
            <a:spAutoFit/>
          </a:bodyPr>
          <a:lstStyle/>
          <a:p>
            <a:pPr rtl="0"/>
            <a:r>
              <a:rPr lang="en-US" sz="2000" b="1">
                <a:cs typeface="Arial" panose="020B0604020202090204" pitchFamily="34" charset="0"/>
              </a:rPr>
              <a:t>包括：</a:t>
            </a:r>
          </a:p>
          <a:p>
            <a:pPr marL="800100" lvl="1" indent="-342900" rtl="0">
              <a:spcAft>
                <a:spcPts val="1200"/>
              </a:spcAft>
              <a:buFont typeface="Wingdings" panose="05000000000000000000" pitchFamily="2" charset="2"/>
              <a:buChar char="§"/>
            </a:pPr>
            <a:r>
              <a:rPr lang="en-US" sz="2000">
                <a:cs typeface="Arial" panose="020B0604020202090204" pitchFamily="34" charset="0"/>
              </a:rPr>
              <a:t>身高、体重和血压 </a:t>
            </a:r>
          </a:p>
          <a:p>
            <a:pPr marL="800100" lvl="1" indent="-342900" rtl="0">
              <a:spcAft>
                <a:spcPts val="1200"/>
              </a:spcAft>
              <a:buFont typeface="Wingdings" panose="05000000000000000000" pitchFamily="2" charset="2"/>
              <a:buChar char="§"/>
            </a:pPr>
            <a:r>
              <a:rPr lang="en-US" sz="2000">
                <a:cs typeface="Arial" panose="020B0604020202090204" pitchFamily="34" charset="0"/>
              </a:rPr>
              <a:t>体重指数</a:t>
            </a:r>
          </a:p>
          <a:p>
            <a:pPr marL="800100" lvl="1" indent="-342900" rtl="0">
              <a:spcAft>
                <a:spcPts val="1200"/>
              </a:spcAft>
              <a:buFont typeface="Wingdings" panose="05000000000000000000" pitchFamily="2" charset="2"/>
              <a:buChar char="§"/>
            </a:pPr>
            <a:r>
              <a:rPr lang="en-US" sz="2000">
                <a:cs typeface="Arial" panose="020B0604020202090204" pitchFamily="34" charset="0"/>
              </a:rPr>
              <a:t>视力测试</a:t>
            </a:r>
          </a:p>
          <a:p>
            <a:pPr marL="800100" lvl="1" indent="-342900" rtl="0">
              <a:spcAft>
                <a:spcPts val="1200"/>
              </a:spcAft>
              <a:buFont typeface="Wingdings" panose="05000000000000000000" pitchFamily="2" charset="2"/>
              <a:buChar char="§"/>
            </a:pPr>
            <a:r>
              <a:rPr lang="en-US" sz="2000">
                <a:cs typeface="Arial" panose="020B0604020202090204" pitchFamily="34" charset="0"/>
              </a:rPr>
              <a:t>患抑郁症的潜在风险和安全水平的检查</a:t>
            </a:r>
          </a:p>
          <a:p>
            <a:pPr marL="800100" lvl="1" indent="-342900" rtl="0">
              <a:spcAft>
                <a:spcPts val="1200"/>
              </a:spcAft>
              <a:buFont typeface="Wingdings" panose="05000000000000000000" pitchFamily="2" charset="2"/>
              <a:buChar char="§"/>
            </a:pPr>
            <a:r>
              <a:rPr lang="en-US" sz="2000">
                <a:cs typeface="Arial" panose="020B0604020202090204" pitchFamily="34" charset="0"/>
              </a:rPr>
              <a:t>如果您选择一份关于筛查、注射和其他所需预防性服务的书面计划的话，</a:t>
            </a:r>
          </a:p>
          <a:p>
            <a:pPr marL="800100" lvl="1" indent="-342900" rtl="0">
              <a:spcAft>
                <a:spcPts val="1200"/>
              </a:spcAft>
              <a:buFont typeface="Wingdings" panose="05000000000000000000" pitchFamily="2" charset="2"/>
              <a:buChar char="§"/>
            </a:pPr>
            <a:r>
              <a:rPr lang="en-US" sz="2000">
                <a:cs typeface="Arial" panose="020B0604020202090204" pitchFamily="34" charset="0"/>
              </a:rPr>
              <a:t>应对预先指示进行讨论</a:t>
            </a:r>
          </a:p>
          <a:p>
            <a:pPr rtl="0"/>
            <a:r>
              <a:rPr lang="en-US" sz="2200" b="1" i="1">
                <a:cs typeface="Arial" panose="020B0604020202090204" pitchFamily="34" charset="0"/>
              </a:rPr>
              <a:t>注：不是体检！</a:t>
            </a:r>
          </a:p>
        </p:txBody>
      </p:sp>
      <p:sp>
        <p:nvSpPr>
          <p:cNvPr id="7" name="TextBox 6"/>
          <p:cNvSpPr txBox="1"/>
          <p:nvPr/>
        </p:nvSpPr>
        <p:spPr>
          <a:xfrm>
            <a:off x="577094" y="1943512"/>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rtl="0"/>
            <a:r>
              <a:rPr lang="en-US" sz="2800" b="1"/>
              <a:t>预防性服务</a:t>
            </a:r>
          </a:p>
        </p:txBody>
      </p:sp>
      <p:grpSp>
        <p:nvGrpSpPr>
          <p:cNvPr id="8" name="Group 7" title="Part B icon"/>
          <p:cNvGrpSpPr/>
          <p:nvPr/>
        </p:nvGrpSpPr>
        <p:grpSpPr>
          <a:xfrm>
            <a:off x="610849" y="3749167"/>
            <a:ext cx="1781791" cy="1868853"/>
            <a:chOff x="153025" y="1963783"/>
            <a:chExt cx="1568748" cy="1393109"/>
          </a:xfrm>
        </p:grpSpPr>
        <p:pic>
          <p:nvPicPr>
            <p:cNvPr id="9" name="Picture 8" title="Part B icon"/>
            <p:cNvPicPr>
              <a:picLocks noChangeAspect="1"/>
            </p:cNvPicPr>
            <p:nvPr/>
          </p:nvPicPr>
          <p:blipFill>
            <a:blip r:embed="rId3" cstate="email"/>
            <a:stretch>
              <a:fillRect/>
            </a:stretch>
          </p:blipFill>
          <p:spPr>
            <a:xfrm>
              <a:off x="583532" y="1963783"/>
              <a:ext cx="707734" cy="624371"/>
            </a:xfrm>
            <a:prstGeom prst="rect">
              <a:avLst/>
            </a:prstGeom>
          </p:spPr>
        </p:pic>
        <p:sp>
          <p:nvSpPr>
            <p:cNvPr id="10" name="TextBox 9"/>
            <p:cNvSpPr txBox="1"/>
            <p:nvPr/>
          </p:nvSpPr>
          <p:spPr>
            <a:xfrm>
              <a:off x="153025" y="2599781"/>
              <a:ext cx="1568748" cy="757111"/>
            </a:xfrm>
            <a:prstGeom prst="rect">
              <a:avLst/>
            </a:prstGeom>
            <a:noFill/>
          </p:spPr>
          <p:txBody>
            <a:bodyPr wrap="square" rtlCol="0">
              <a:spAutoFit/>
            </a:bodyPr>
            <a:lstStyle/>
            <a:p>
              <a:pPr algn="ctr" rtl="0"/>
              <a:r>
                <a:rPr lang="en-US" sz="2000" b="1">
                  <a:solidFill>
                    <a:schemeClr val="tx2"/>
                  </a:solidFill>
                </a:rPr>
                <a:t>B部分</a:t>
              </a:r>
            </a:p>
            <a:p>
              <a:pPr algn="ctr" rtl="0"/>
              <a:r>
                <a:rPr lang="en-US" sz="2000">
                  <a:solidFill>
                    <a:schemeClr val="tx2"/>
                  </a:solidFill>
                </a:rPr>
                <a:t>医疗保险</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28</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医疗保险B部分-预防性服务</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2" name="Rectangle 1"/>
          <p:cNvSpPr/>
          <p:nvPr/>
        </p:nvSpPr>
        <p:spPr>
          <a:xfrm>
            <a:off x="4362962" y="1396725"/>
            <a:ext cx="4247638" cy="584775"/>
          </a:xfrm>
          <a:prstGeom prst="rect">
            <a:avLst/>
          </a:prstGeom>
        </p:spPr>
        <p:txBody>
          <a:bodyPr wrap="none" rtlCol="0">
            <a:spAutoFit/>
          </a:bodyPr>
          <a:lstStyle/>
          <a:p>
            <a:pPr rtl="0"/>
            <a:r>
              <a:rPr lang="en-US" sz="3200" b="1">
                <a:latin typeface="Arial" panose="020B0604020202090204" pitchFamily="34" charset="0"/>
                <a:cs typeface="Arial" panose="020B0604020202090204" pitchFamily="34" charset="0"/>
              </a:rPr>
              <a:t>年度健康检查</a:t>
            </a:r>
            <a:endParaRPr lang="en-US" sz="3200" dirty="0">
              <a:latin typeface="Arial" panose="020B0604020202090204" pitchFamily="34" charset="0"/>
              <a:cs typeface="Arial" panose="020B0604020202090204" pitchFamily="34" charset="0"/>
            </a:endParaRPr>
          </a:p>
        </p:txBody>
      </p:sp>
      <p:sp>
        <p:nvSpPr>
          <p:cNvPr id="3" name="Rectangle 2"/>
          <p:cNvSpPr/>
          <p:nvPr/>
        </p:nvSpPr>
        <p:spPr>
          <a:xfrm>
            <a:off x="3086100" y="2181681"/>
            <a:ext cx="8098972" cy="4462760"/>
          </a:xfrm>
          <a:prstGeom prst="rect">
            <a:avLst/>
          </a:prstGeom>
        </p:spPr>
        <p:txBody>
          <a:bodyPr wrap="square" rtlCol="0">
            <a:spAutoFit/>
          </a:bodyPr>
          <a:lstStyle/>
          <a:p>
            <a:pPr rtl="0"/>
            <a:r>
              <a:rPr lang="en-US" sz="2400" b="1">
                <a:cs typeface="Arial" panose="020B0604020202090204" pitchFamily="34" charset="0"/>
              </a:rPr>
              <a:t>包括</a:t>
            </a:r>
            <a:r>
              <a:rPr lang="en-US" sz="2200">
                <a:cs typeface="Arial" panose="020B0604020202090204" pitchFamily="34" charset="0"/>
              </a:rPr>
              <a:t>：</a:t>
            </a:r>
            <a:r>
              <a:rPr lang="en-US" sz="2200" b="1">
                <a:cs typeface="Arial" panose="020B0604020202090204" pitchFamily="34" charset="0"/>
              </a:rPr>
              <a:t> </a:t>
            </a:r>
          </a:p>
          <a:p>
            <a:pPr marL="800100" lvl="1" indent="-342900" rtl="0">
              <a:buFont typeface="Wingdings" panose="05000000000000000000" pitchFamily="2" charset="2"/>
              <a:buChar char="§"/>
            </a:pPr>
            <a:r>
              <a:rPr lang="en-US" sz="2200">
                <a:cs typeface="Arial" panose="020B0604020202090204" pitchFamily="34" charset="0"/>
              </a:rPr>
              <a:t>病史和家族史检查</a:t>
            </a:r>
          </a:p>
          <a:p>
            <a:pPr marL="800100" lvl="1" indent="-342900" rtl="0">
              <a:spcAft>
                <a:spcPts val="600"/>
              </a:spcAft>
              <a:buFont typeface="Wingdings" panose="05000000000000000000" pitchFamily="2" charset="2"/>
              <a:buChar char="§"/>
            </a:pPr>
            <a:r>
              <a:rPr lang="en-US" sz="2200">
                <a:cs typeface="Arial" panose="020B0604020202090204" pitchFamily="34" charset="0"/>
              </a:rPr>
              <a:t>制定当前医疗服务机构和处方清单</a:t>
            </a:r>
          </a:p>
          <a:p>
            <a:pPr marL="800100" lvl="1" indent="-342900" rtl="0">
              <a:spcAft>
                <a:spcPts val="600"/>
              </a:spcAft>
              <a:buFont typeface="Wingdings" panose="05000000000000000000" pitchFamily="2" charset="2"/>
              <a:buChar char="§"/>
            </a:pPr>
            <a:r>
              <a:rPr lang="en-US" sz="2200">
                <a:cs typeface="Arial" panose="020B0604020202090204" pitchFamily="34" charset="0"/>
              </a:rPr>
              <a:t>记录身高、体重和血压</a:t>
            </a:r>
          </a:p>
          <a:p>
            <a:pPr marL="800100" lvl="1" indent="-342900" rtl="0">
              <a:spcAft>
                <a:spcPts val="600"/>
              </a:spcAft>
              <a:buFont typeface="Wingdings" panose="05000000000000000000" pitchFamily="2" charset="2"/>
              <a:buChar char="§"/>
            </a:pPr>
            <a:r>
              <a:rPr lang="en-US" sz="2200">
                <a:cs typeface="Arial" panose="020B0604020202090204" pitchFamily="34" charset="0"/>
              </a:rPr>
              <a:t>创建风险因素和治疗方案列表</a:t>
            </a:r>
          </a:p>
          <a:p>
            <a:pPr marL="800100" lvl="1" indent="-342900" rtl="0">
              <a:spcAft>
                <a:spcPts val="600"/>
              </a:spcAft>
              <a:buFont typeface="Wingdings" panose="05000000000000000000" pitchFamily="2" charset="2"/>
              <a:buChar char="§"/>
            </a:pPr>
            <a:r>
              <a:rPr lang="en-US" sz="2200">
                <a:cs typeface="Arial" panose="020B0604020202090204" pitchFamily="34" charset="0"/>
              </a:rPr>
              <a:t>认知障碍检测</a:t>
            </a:r>
          </a:p>
          <a:p>
            <a:pPr marL="800100" lvl="1" indent="-342900" rtl="0">
              <a:spcAft>
                <a:spcPts val="600"/>
              </a:spcAft>
              <a:buFont typeface="Wingdings" panose="05000000000000000000" pitchFamily="2" charset="2"/>
              <a:buChar char="§"/>
            </a:pPr>
            <a:r>
              <a:rPr lang="en-US" sz="2200">
                <a:cs typeface="Arial" panose="020B0604020202090204" pitchFamily="34" charset="0"/>
              </a:rPr>
              <a:t>为适当的预防性服务制定筛查时间表</a:t>
            </a:r>
          </a:p>
          <a:p>
            <a:pPr marL="800100" lvl="1" indent="-342900" rtl="0">
              <a:spcAft>
                <a:spcPts val="1800"/>
              </a:spcAft>
              <a:buFont typeface="Wingdings" panose="05000000000000000000" pitchFamily="2" charset="2"/>
              <a:buChar char="§"/>
            </a:pPr>
            <a:r>
              <a:rPr lang="en-US" sz="2200">
                <a:cs typeface="Arial" panose="020B0604020202090204" pitchFamily="34" charset="0"/>
              </a:rPr>
              <a:t>提供个性化的健康建议</a:t>
            </a:r>
          </a:p>
          <a:p>
            <a:pPr rtl="0">
              <a:spcAft>
                <a:spcPts val="600"/>
              </a:spcAft>
            </a:pPr>
            <a:r>
              <a:rPr lang="en-US" sz="2200" b="1">
                <a:latin typeface="Arial" panose="020B0604020202090204" pitchFamily="34" charset="0"/>
                <a:cs typeface="Arial" panose="020B0604020202090204" pitchFamily="34" charset="0"/>
              </a:rPr>
              <a:t>注：</a:t>
            </a:r>
            <a:r>
              <a:rPr lang="en-US" sz="2200">
                <a:latin typeface="Arial" panose="020B0604020202090204" pitchFamily="34" charset="0"/>
                <a:cs typeface="Arial" panose="020B0604020202090204" pitchFamily="34" charset="0"/>
              </a:rPr>
              <a:t>不是体检。参加</a:t>
            </a:r>
            <a:r>
              <a:rPr lang="en-US" sz="2200" b="1" i="1">
                <a:latin typeface="Arial" panose="020B0604020202090204" pitchFamily="34" charset="0"/>
                <a:cs typeface="Arial" panose="020B0604020202090204" pitchFamily="34" charset="0"/>
              </a:rPr>
              <a:t>年度健康	检查， 	</a:t>
            </a:r>
            <a:r>
              <a:rPr lang="en-US" sz="2200">
                <a:latin typeface="Arial" panose="020B0604020202090204" pitchFamily="34" charset="0"/>
                <a:cs typeface="Arial" panose="020B0604020202090204" pitchFamily="34" charset="0"/>
              </a:rPr>
              <a:t>务必要求按姓名进行。</a:t>
            </a:r>
            <a:endParaRPr lang="en-US" dirty="0"/>
          </a:p>
        </p:txBody>
      </p:sp>
      <p:sp>
        <p:nvSpPr>
          <p:cNvPr id="8" name="TextBox 7"/>
          <p:cNvSpPr txBox="1"/>
          <p:nvPr/>
        </p:nvSpPr>
        <p:spPr>
          <a:xfrm>
            <a:off x="577094" y="1943512"/>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rtl="0"/>
            <a:r>
              <a:rPr lang="en-US" sz="2800" b="1"/>
              <a:t>预防性服务</a:t>
            </a:r>
          </a:p>
        </p:txBody>
      </p:sp>
      <p:grpSp>
        <p:nvGrpSpPr>
          <p:cNvPr id="9" name="Group 8" title="Part B icon"/>
          <p:cNvGrpSpPr/>
          <p:nvPr/>
        </p:nvGrpSpPr>
        <p:grpSpPr>
          <a:xfrm>
            <a:off x="610849" y="3749168"/>
            <a:ext cx="1781791" cy="1868853"/>
            <a:chOff x="153025" y="1963783"/>
            <a:chExt cx="1568748" cy="1393109"/>
          </a:xfrm>
        </p:grpSpPr>
        <p:pic>
          <p:nvPicPr>
            <p:cNvPr id="10" name="Picture 9" title="Part B icon"/>
            <p:cNvPicPr>
              <a:picLocks noChangeAspect="1"/>
            </p:cNvPicPr>
            <p:nvPr/>
          </p:nvPicPr>
          <p:blipFill>
            <a:blip r:embed="rId3" cstate="email"/>
            <a:stretch>
              <a:fillRect/>
            </a:stretch>
          </p:blipFill>
          <p:spPr>
            <a:xfrm>
              <a:off x="583532" y="1963783"/>
              <a:ext cx="707734" cy="624371"/>
            </a:xfrm>
            <a:prstGeom prst="rect">
              <a:avLst/>
            </a:prstGeom>
          </p:spPr>
        </p:pic>
        <p:sp>
          <p:nvSpPr>
            <p:cNvPr id="11" name="TextBox 10"/>
            <p:cNvSpPr txBox="1"/>
            <p:nvPr/>
          </p:nvSpPr>
          <p:spPr>
            <a:xfrm>
              <a:off x="153025" y="2599781"/>
              <a:ext cx="1568748" cy="757111"/>
            </a:xfrm>
            <a:prstGeom prst="rect">
              <a:avLst/>
            </a:prstGeom>
            <a:noFill/>
          </p:spPr>
          <p:txBody>
            <a:bodyPr wrap="square" rtlCol="0">
              <a:spAutoFit/>
            </a:bodyPr>
            <a:lstStyle/>
            <a:p>
              <a:pPr algn="ctr" rtl="0"/>
              <a:r>
                <a:rPr lang="en-US" sz="2000" b="1">
                  <a:solidFill>
                    <a:schemeClr val="tx2"/>
                  </a:solidFill>
                </a:rPr>
                <a:t>B部分</a:t>
              </a:r>
            </a:p>
            <a:p>
              <a:pPr algn="ctr" rtl="0"/>
              <a:r>
                <a:rPr lang="en-US" sz="2000">
                  <a:solidFill>
                    <a:schemeClr val="tx2"/>
                  </a:solidFill>
                </a:rPr>
                <a:t>医疗保险</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47531" y="1947149"/>
            <a:ext cx="10663222" cy="3093154"/>
          </a:xfrm>
          <a:prstGeom prst="rect">
            <a:avLst/>
          </a:prstGeom>
        </p:spPr>
        <p:txBody>
          <a:bodyPr wrap="square" rtlCol="0">
            <a:spAutoFit/>
          </a:bodyPr>
          <a:lstStyle/>
          <a:p>
            <a:pPr rtl="0">
              <a:spcAft>
                <a:spcPts val="1200"/>
              </a:spcAft>
              <a:defRPr/>
            </a:pPr>
            <a:r>
              <a:rPr lang="en-US" sz="3600">
                <a:cs typeface="Arial" panose="020B0604020202090204" pitchFamily="34" charset="0"/>
              </a:rPr>
              <a:t>如需</a:t>
            </a:r>
            <a:r>
              <a:rPr lang="en-US" sz="3600" b="1">
                <a:cs typeface="Arial" panose="020B0604020202090204" pitchFamily="34" charset="0"/>
              </a:rPr>
              <a:t>免费公正的医疗保险援助</a:t>
            </a:r>
            <a:r>
              <a:rPr lang="en-US" sz="3600">
                <a:cs typeface="Arial" panose="020B0604020202090204" pitchFamily="34" charset="0"/>
              </a:rPr>
              <a:t>，请联系威斯康星州健康保险援助计划：</a:t>
            </a:r>
          </a:p>
          <a:p>
            <a:pPr marL="457200" indent="-457200" rtl="0">
              <a:spcAft>
                <a:spcPts val="600"/>
              </a:spcAft>
              <a:buFont typeface="Arial" panose="020B0604020202090204" pitchFamily="34" charset="0"/>
              <a:buChar char="•"/>
              <a:defRPr/>
            </a:pPr>
            <a:r>
              <a:rPr lang="en-US" sz="3600">
                <a:cs typeface="Arial" panose="020B0604020202090204" pitchFamily="34" charset="0"/>
              </a:rPr>
              <a:t>请拨打补充医疗保险求助热线：1-800-242-1060。</a:t>
            </a:r>
          </a:p>
          <a:p>
            <a:pPr marL="457200" indent="-457200" rtl="0">
              <a:spcAft>
                <a:spcPts val="600"/>
              </a:spcAft>
              <a:buFont typeface="Arial" panose="020B0604020202090204" pitchFamily="34" charset="0"/>
              <a:buChar char="•"/>
              <a:defRPr/>
            </a:pPr>
            <a:r>
              <a:rPr lang="en-US" sz="3600">
                <a:cs typeface="Arial" panose="020B0604020202090204" pitchFamily="34" charset="0"/>
              </a:rPr>
              <a:t>请访问威斯康星州卫生服务部（WDHS）网站：</a:t>
            </a:r>
            <a:r>
              <a:rPr lang="en-US" sz="3600">
                <a:cs typeface="Arial" panose="020B0604020202090204" pitchFamily="34" charset="0"/>
                <a:hlinkClick r:id="rId3"/>
              </a:rPr>
              <a:t>dhs.wi.gov/medicare-help</a:t>
            </a:r>
            <a:r>
              <a:rPr lang="en-US" sz="3600">
                <a:cs typeface="Arial" panose="020B0604020202090204" pitchFamily="34" charset="0"/>
              </a:rPr>
              <a:t>。 </a:t>
            </a:r>
            <a:endParaRPr lang="en-US" sz="2400" dirty="0">
              <a:cs typeface="Arial" panose="020B0604020202090204" pitchFamily="34" charset="0"/>
            </a:endParaRP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29</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为医疗保险参保人员提供本地化帮助</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1743" y="1805069"/>
            <a:ext cx="6523768" cy="400613"/>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纲要</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7" name="Subtitle 2"/>
          <p:cNvSpPr txBox="1"/>
          <p:nvPr/>
        </p:nvSpPr>
        <p:spPr>
          <a:xfrm>
            <a:off x="1381743" y="1817435"/>
            <a:ext cx="7285806"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en-US" sz="2600" b="1" dirty="0">
                <a:cs typeface="Arial" panose="020B0604020202090204" pitchFamily="34" charset="0"/>
              </a:rPr>
              <a:t>第1部分：	</a:t>
            </a:r>
            <a:r>
              <a:rPr lang="en-US" sz="2600" b="1" dirty="0" err="1">
                <a:cs typeface="Arial" panose="020B0604020202090204" pitchFamily="34" charset="0"/>
              </a:rPr>
              <a:t>参加医疗保险</a:t>
            </a:r>
            <a:r>
              <a:rPr lang="en-US" sz="2600" b="1" dirty="0">
                <a:cs typeface="Arial" panose="020B0604020202090204" pitchFamily="34" charset="0"/>
              </a:rPr>
              <a:t> </a:t>
            </a:r>
          </a:p>
          <a:p>
            <a:pPr marL="0" indent="0" rtl="0">
              <a:spcAft>
                <a:spcPts val="600"/>
              </a:spcAft>
              <a:buNone/>
            </a:pPr>
            <a:r>
              <a:rPr lang="en-US" sz="2600" b="1" dirty="0">
                <a:cs typeface="Arial" panose="020B0604020202090204" pitchFamily="34" charset="0"/>
              </a:rPr>
              <a:t>第2部分：</a:t>
            </a:r>
            <a:r>
              <a:rPr lang="en-US" sz="2600" dirty="0">
                <a:cs typeface="Arial" panose="020B0604020202090204" pitchFamily="34" charset="0"/>
              </a:rPr>
              <a:t>	</a:t>
            </a:r>
            <a:r>
              <a:rPr lang="en-US" sz="2600" dirty="0" err="1">
                <a:cs typeface="Arial" panose="020B0604020202090204" pitchFamily="34" charset="0"/>
              </a:rPr>
              <a:t>医疗保险基础知识；A部分；B部分</a:t>
            </a:r>
            <a:endParaRPr lang="en-US" sz="2600" dirty="0">
              <a:cs typeface="Arial" panose="020B0604020202090204" pitchFamily="34" charset="0"/>
            </a:endParaRPr>
          </a:p>
          <a:p>
            <a:pPr marL="0" indent="0" rtl="0">
              <a:spcAft>
                <a:spcPts val="600"/>
              </a:spcAft>
              <a:buNone/>
            </a:pPr>
            <a:r>
              <a:rPr lang="en-US" sz="2600" b="1" dirty="0">
                <a:cs typeface="Arial" panose="020B0604020202090204" pitchFamily="34" charset="0"/>
              </a:rPr>
              <a:t>第3部分：</a:t>
            </a:r>
            <a:r>
              <a:rPr lang="en-US" sz="2600" dirty="0">
                <a:cs typeface="Arial" panose="020B0604020202090204" pitchFamily="34" charset="0"/>
              </a:rPr>
              <a:t>您的保险选择；传统医疗保险；		</a:t>
            </a:r>
            <a:r>
              <a:rPr lang="en-US" sz="2600" dirty="0" err="1">
                <a:cs typeface="Arial" panose="020B0604020202090204" pitchFamily="34" charset="0"/>
              </a:rPr>
              <a:t>补充医疗保险</a:t>
            </a:r>
            <a:endParaRPr lang="en-US" sz="2600" dirty="0">
              <a:cs typeface="Arial" panose="020B0604020202090204" pitchFamily="34" charset="0"/>
            </a:endParaRPr>
          </a:p>
          <a:p>
            <a:pPr marL="0" indent="0" rtl="0">
              <a:spcAft>
                <a:spcPts val="600"/>
              </a:spcAft>
              <a:buNone/>
            </a:pPr>
            <a:r>
              <a:rPr lang="en-US" sz="2600" b="1" dirty="0">
                <a:cs typeface="Arial" panose="020B0604020202090204" pitchFamily="34" charset="0"/>
              </a:rPr>
              <a:t>第4部分：</a:t>
            </a:r>
            <a:r>
              <a:rPr lang="en-US" sz="2600" dirty="0">
                <a:cs typeface="Arial" panose="020B0604020202090204" pitchFamily="34" charset="0"/>
              </a:rPr>
              <a:t>医疗保险优势计划（C部分）；</a:t>
            </a:r>
            <a:br>
              <a:rPr lang="en-US" sz="2600" dirty="0">
                <a:cs typeface="Arial" panose="020B0604020202090204" pitchFamily="34" charset="0"/>
              </a:rPr>
            </a:br>
            <a:r>
              <a:rPr lang="en-US" sz="2600" dirty="0">
                <a:cs typeface="Arial" panose="020B0604020202090204" pitchFamily="34" charset="0"/>
              </a:rPr>
              <a:t>	</a:t>
            </a:r>
            <a:r>
              <a:rPr lang="en-US" sz="2600" dirty="0" err="1">
                <a:cs typeface="Arial" panose="020B0604020202090204" pitchFamily="34" charset="0"/>
              </a:rPr>
              <a:t>其他保险类型</a:t>
            </a:r>
            <a:r>
              <a:rPr lang="en-US" sz="2600" dirty="0">
                <a:cs typeface="Arial" panose="020B0604020202090204" pitchFamily="34" charset="0"/>
              </a:rPr>
              <a:t> </a:t>
            </a:r>
          </a:p>
          <a:p>
            <a:pPr marL="0" indent="0" rtl="0">
              <a:spcAft>
                <a:spcPts val="600"/>
              </a:spcAft>
              <a:buNone/>
            </a:pPr>
            <a:r>
              <a:rPr lang="en-US" sz="2600" b="1" dirty="0">
                <a:cs typeface="Arial" panose="020B0604020202090204" pitchFamily="34" charset="0"/>
              </a:rPr>
              <a:t>第5部分：	</a:t>
            </a:r>
            <a:r>
              <a:rPr lang="en-US" sz="2600" dirty="0" err="1">
                <a:cs typeface="Arial" panose="020B0604020202090204" pitchFamily="34" charset="0"/>
              </a:rPr>
              <a:t>医疗保险D部分；老年护理</a:t>
            </a:r>
            <a:r>
              <a:rPr lang="en-US" sz="2600" dirty="0">
                <a:cs typeface="Arial" panose="020B0604020202090204" pitchFamily="34" charset="0"/>
              </a:rPr>
              <a:t>；</a:t>
            </a:r>
            <a:br>
              <a:rPr lang="en-US" sz="2600" dirty="0">
                <a:cs typeface="Arial" panose="020B0604020202090204" pitchFamily="34" charset="0"/>
              </a:rPr>
            </a:br>
            <a:r>
              <a:rPr lang="en-US" sz="2600" dirty="0">
                <a:cs typeface="Arial" panose="020B0604020202090204" pitchFamily="34" charset="0"/>
              </a:rPr>
              <a:t>	</a:t>
            </a:r>
            <a:r>
              <a:rPr lang="en-US" sz="2600" dirty="0" err="1">
                <a:cs typeface="Arial" panose="020B0604020202090204" pitchFamily="34" charset="0"/>
              </a:rPr>
              <a:t>年度开放投保时间</a:t>
            </a:r>
            <a:endParaRPr lang="en-US" sz="2600" dirty="0">
              <a:cs typeface="Arial" panose="020B0604020202090204" pitchFamily="34" charset="0"/>
            </a:endParaRPr>
          </a:p>
          <a:p>
            <a:pPr marL="0" indent="0" rtl="0">
              <a:buNone/>
            </a:pPr>
            <a:r>
              <a:rPr lang="en-US" sz="2600" b="1" dirty="0">
                <a:cs typeface="Arial" panose="020B0604020202090204" pitchFamily="34" charset="0"/>
              </a:rPr>
              <a:t>第6部分：</a:t>
            </a:r>
            <a:r>
              <a:rPr lang="en-US" sz="2600" dirty="0">
                <a:cs typeface="Arial" panose="020B0604020202090204" pitchFamily="34" charset="0"/>
              </a:rPr>
              <a:t>帮助收入有限人员；		</a:t>
            </a:r>
            <a:r>
              <a:rPr lang="en-US" sz="2600" dirty="0" err="1">
                <a:cs typeface="Arial" panose="020B0604020202090204" pitchFamily="34" charset="0"/>
              </a:rPr>
              <a:t>保护自己和防止欺诈</a:t>
            </a:r>
            <a:r>
              <a:rPr lang="en-US" sz="2600" dirty="0">
                <a:cs typeface="Arial" panose="020B0604020202090204" pitchFamily="34" charset="0"/>
              </a:rPr>
              <a:t>；</a:t>
            </a:r>
            <a:br>
              <a:rPr lang="en-US" sz="2600" dirty="0">
                <a:cs typeface="Arial" panose="020B0604020202090204" pitchFamily="34" charset="0"/>
              </a:rPr>
            </a:br>
            <a:r>
              <a:rPr lang="en-US" sz="2600" dirty="0">
                <a:cs typeface="Arial" panose="020B0604020202090204" pitchFamily="34" charset="0"/>
              </a:rPr>
              <a:t>	</a:t>
            </a:r>
            <a:r>
              <a:rPr lang="en-US" sz="2600" dirty="0" err="1">
                <a:cs typeface="Arial" panose="020B0604020202090204" pitchFamily="34" charset="0"/>
              </a:rPr>
              <a:t>资源与评论</a:t>
            </a:r>
            <a:endParaRPr lang="en-US" sz="2600" dirty="0">
              <a:cs typeface="Arial" panose="020B0604020202090204" pitchFamily="34" charset="0"/>
            </a:endParaRPr>
          </a:p>
          <a:p>
            <a:pPr marL="0" indent="0" rtl="0">
              <a:buNone/>
            </a:pPr>
            <a:endParaRPr lang="en-US" dirty="0"/>
          </a:p>
        </p:txBody>
      </p:sp>
      <p:sp>
        <p:nvSpPr>
          <p:cNvPr id="9" name="TextBox 8"/>
          <p:cNvSpPr txBox="1"/>
          <p:nvPr/>
        </p:nvSpPr>
        <p:spPr>
          <a:xfrm>
            <a:off x="8939606" y="5196755"/>
            <a:ext cx="274320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en-US" sz="1700"/>
              <a:t>更多详情，请查阅</a:t>
            </a:r>
            <a:r>
              <a:rPr lang="en-US" sz="1700">
                <a:hlinkClick r:id="rId3"/>
              </a:rPr>
              <a:t>《您与医疗保险手册》</a:t>
            </a:r>
            <a:r>
              <a:rPr lang="en-US" sz="1700"/>
              <a:t>。</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3</a:t>
            </a:fld>
            <a:endParaRPr lang="en-US" dirty="0"/>
          </a:p>
        </p:txBody>
      </p:sp>
      <p:pic>
        <p:nvPicPr>
          <p:cNvPr id="5" name="Picture 4" descr="A close-up of a poster&#10;&#10;AI-generated content may be incorrect.">
            <a:extLst>
              <a:ext uri="{FF2B5EF4-FFF2-40B4-BE49-F238E27FC236}">
                <a16:creationId xmlns:a16="http://schemas.microsoft.com/office/drawing/2014/main" id="{600D25C4-FA0F-1CC6-9244-62317B12AA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271" y="1390428"/>
            <a:ext cx="2861869" cy="370673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850866"/>
            <a:ext cx="9144000" cy="1581080"/>
          </a:xfrm>
        </p:spPr>
        <p:txBody>
          <a:bodyPr rtlCol="0"/>
          <a:lstStyle/>
          <a:p>
            <a:pPr rtl="0"/>
            <a:r>
              <a:rPr lang="en-US">
                <a:solidFill>
                  <a:schemeClr val="accent1">
                    <a:lumMod val="50000"/>
                  </a:schemeClr>
                </a:solidFill>
                <a:latin typeface="Arial" panose="020B0604020202090204" pitchFamily="34" charset="0"/>
                <a:cs typeface="Arial" panose="020B0604020202090204" pitchFamily="34" charset="0"/>
              </a:rPr>
              <a:t>欢迎参加联邦医疗保险</a:t>
            </a:r>
          </a:p>
        </p:txBody>
      </p:sp>
      <p:sp>
        <p:nvSpPr>
          <p:cNvPr id="3" name="Subtitle 2"/>
          <p:cNvSpPr>
            <a:spLocks noGrp="1"/>
          </p:cNvSpPr>
          <p:nvPr>
            <p:ph type="subTitle" idx="1"/>
          </p:nvPr>
        </p:nvSpPr>
        <p:spPr>
          <a:xfrm>
            <a:off x="2327315" y="2594502"/>
            <a:ext cx="7537369" cy="996588"/>
          </a:xfrm>
        </p:spPr>
        <p:txBody>
          <a:bodyPr rtlCol="0">
            <a:normAutofit/>
          </a:bodyPr>
          <a:lstStyle/>
          <a:p>
            <a:pPr rtl="0"/>
            <a:r>
              <a:rPr lang="en-US" sz="2800">
                <a:solidFill>
                  <a:srgbClr val="FF0000"/>
                </a:solidFill>
                <a:latin typeface="Arial" panose="020B0604020202090204" pitchFamily="34" charset="0"/>
                <a:cs typeface="Arial" panose="020B0604020202090204" pitchFamily="34" charset="0"/>
              </a:rPr>
              <a:t> </a:t>
            </a:r>
            <a:r>
              <a:rPr lang="en-US" sz="3200">
                <a:latin typeface="Arial" panose="020B0604020202090204" pitchFamily="34" charset="0"/>
                <a:cs typeface="Arial" panose="020B0604020202090204" pitchFamily="34" charset="0"/>
              </a:rPr>
              <a:t>威斯康星州医疗保险参保人员教育系列讲座</a:t>
            </a:r>
          </a:p>
          <a:p>
            <a:pPr rtl="0"/>
            <a:endParaRPr lang="en-US" sz="2800" dirty="0"/>
          </a:p>
        </p:txBody>
      </p:sp>
      <p:sp>
        <p:nvSpPr>
          <p:cNvPr id="4" name="TextBox 3"/>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algn="ctr" rtl="0"/>
            <a:r>
              <a:rPr lang="en-US"/>
              <a:t>拨款免责声明</a:t>
            </a:r>
          </a:p>
        </p:txBody>
      </p:sp>
      <p:sp>
        <p:nvSpPr>
          <p:cNvPr id="3" name="Content Placeholder 2"/>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just" rtl="0">
              <a:buNone/>
            </a:pPr>
            <a:r>
              <a:rPr lang="en-US" sz="2400">
                <a:latin typeface="Arial" panose="020B0604020202090204" pitchFamily="34" charset="0"/>
                <a:cs typeface="Arial" panose="020B0604020202090204" pitchFamily="34" charset="0"/>
              </a:rPr>
              <a:t>该项目由威斯康星州卫生服务部（WDHS）提供全部或部分的财政资助，拨款编号为90SAPG0091，其隶属于美国卫生与公共服务部社区生活管理局（ACL），地址：华盛顿特区，邮编：20201。鼓励那些参与政府资助项目的受益人自由地表达他们的调查结果和结论。因此，观点或意见不一定代表卫生与公共服务部社区生活管理局（ACL）的官方政策。</a:t>
            </a:r>
          </a:p>
        </p:txBody>
      </p:sp>
      <p:sp>
        <p:nvSpPr>
          <p:cNvPr id="5" name="Slide Number Placeholder 4"/>
          <p:cNvSpPr>
            <a:spLocks noGrp="1"/>
          </p:cNvSpPr>
          <p:nvPr>
            <p:ph type="sldNum" sz="quarter" idx="12"/>
          </p:nvPr>
        </p:nvSpPr>
        <p:spPr/>
        <p:txBody>
          <a:bodyPr rtlCol="0"/>
          <a:lstStyle/>
          <a:p>
            <a:pPr rtl="0"/>
            <a:fld id="{844A7B69-93E2-4D34-896D-EFDD7F03AB74}"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1" y="2555030"/>
            <a:ext cx="6934200" cy="873970"/>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纲要</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7" name="Subtitle 2"/>
          <p:cNvSpPr txBox="1"/>
          <p:nvPr/>
        </p:nvSpPr>
        <p:spPr>
          <a:xfrm>
            <a:off x="838200" y="1647239"/>
            <a:ext cx="7505700"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en-US" b="1" dirty="0">
                <a:cs typeface="Arial" panose="020B0604020202090204" pitchFamily="34" charset="0"/>
              </a:rPr>
              <a:t>第1部分：	</a:t>
            </a:r>
            <a:r>
              <a:rPr lang="en-US" dirty="0" err="1">
                <a:cs typeface="Arial" panose="020B0604020202090204" pitchFamily="34" charset="0"/>
              </a:rPr>
              <a:t>参加医疗保险</a:t>
            </a:r>
            <a:r>
              <a:rPr lang="en-US" dirty="0">
                <a:cs typeface="Arial" panose="020B0604020202090204" pitchFamily="34" charset="0"/>
              </a:rPr>
              <a:t> </a:t>
            </a:r>
          </a:p>
          <a:p>
            <a:pPr marL="0" indent="0" rtl="0">
              <a:spcAft>
                <a:spcPts val="600"/>
              </a:spcAft>
              <a:buNone/>
            </a:pPr>
            <a:r>
              <a:rPr lang="en-US" b="1" dirty="0">
                <a:cs typeface="Arial" panose="020B0604020202090204" pitchFamily="34" charset="0"/>
              </a:rPr>
              <a:t>第2部分：</a:t>
            </a:r>
            <a:r>
              <a:rPr lang="en-US" dirty="0">
                <a:cs typeface="Arial" panose="020B0604020202090204" pitchFamily="34" charset="0"/>
              </a:rPr>
              <a:t>	</a:t>
            </a:r>
            <a:r>
              <a:rPr lang="en-US" dirty="0" err="1">
                <a:cs typeface="Arial" panose="020B0604020202090204" pitchFamily="34" charset="0"/>
              </a:rPr>
              <a:t>医疗保险基础知识；A部分；B部分</a:t>
            </a:r>
            <a:endParaRPr lang="en-US" dirty="0">
              <a:cs typeface="Arial" panose="020B0604020202090204" pitchFamily="34" charset="0"/>
            </a:endParaRPr>
          </a:p>
          <a:p>
            <a:pPr marL="0" indent="0" rtl="0">
              <a:spcAft>
                <a:spcPts val="600"/>
              </a:spcAft>
              <a:buNone/>
            </a:pPr>
            <a:r>
              <a:rPr lang="en-US" b="1" dirty="0">
                <a:cs typeface="Arial" panose="020B0604020202090204" pitchFamily="34" charset="0"/>
              </a:rPr>
              <a:t>第3部分：您的保险选择；传统医疗保险；		</a:t>
            </a:r>
            <a:r>
              <a:rPr lang="en-US" b="1" dirty="0" err="1">
                <a:cs typeface="Arial" panose="020B0604020202090204" pitchFamily="34" charset="0"/>
              </a:rPr>
              <a:t>补充医疗保险</a:t>
            </a:r>
            <a:endParaRPr lang="en-US" b="1" dirty="0">
              <a:cs typeface="Arial" panose="020B0604020202090204" pitchFamily="34" charset="0"/>
            </a:endParaRPr>
          </a:p>
          <a:p>
            <a:pPr marL="0" indent="0" rtl="0">
              <a:spcAft>
                <a:spcPts val="600"/>
              </a:spcAft>
              <a:buNone/>
            </a:pPr>
            <a:r>
              <a:rPr lang="en-US" b="1" dirty="0">
                <a:cs typeface="Arial" panose="020B0604020202090204" pitchFamily="34" charset="0"/>
              </a:rPr>
              <a:t>第4部分：</a:t>
            </a:r>
            <a:r>
              <a:rPr lang="en-US" dirty="0">
                <a:cs typeface="Arial" panose="020B0604020202090204" pitchFamily="34" charset="0"/>
              </a:rPr>
              <a:t>医疗保险优势计划（C部分）；</a:t>
            </a:r>
            <a:br>
              <a:rPr lang="en-US" dirty="0">
                <a:cs typeface="Arial" panose="020B0604020202090204" pitchFamily="34" charset="0"/>
              </a:rPr>
            </a:br>
            <a:r>
              <a:rPr lang="en-US" dirty="0">
                <a:cs typeface="Arial" panose="020B0604020202090204" pitchFamily="34" charset="0"/>
              </a:rPr>
              <a:t>	</a:t>
            </a:r>
            <a:r>
              <a:rPr lang="en-US" dirty="0" err="1">
                <a:cs typeface="Arial" panose="020B0604020202090204" pitchFamily="34" charset="0"/>
              </a:rPr>
              <a:t>其他保险类型</a:t>
            </a:r>
            <a:r>
              <a:rPr lang="en-US" dirty="0">
                <a:cs typeface="Arial" panose="020B0604020202090204" pitchFamily="34" charset="0"/>
              </a:rPr>
              <a:t> </a:t>
            </a:r>
          </a:p>
          <a:p>
            <a:pPr marL="0" indent="0" rtl="0">
              <a:spcAft>
                <a:spcPts val="600"/>
              </a:spcAft>
              <a:buNone/>
            </a:pPr>
            <a:r>
              <a:rPr lang="en-US" b="1" dirty="0">
                <a:cs typeface="Arial" panose="020B0604020202090204" pitchFamily="34" charset="0"/>
              </a:rPr>
              <a:t>第5部分：	</a:t>
            </a:r>
            <a:r>
              <a:rPr lang="en-US" dirty="0" err="1">
                <a:cs typeface="Arial" panose="020B0604020202090204" pitchFamily="34" charset="0"/>
              </a:rPr>
              <a:t>医疗保险D部分；老年护理</a:t>
            </a:r>
            <a:r>
              <a:rPr lang="en-US" dirty="0">
                <a:cs typeface="Arial" panose="020B0604020202090204" pitchFamily="34" charset="0"/>
              </a:rPr>
              <a:t>；</a:t>
            </a:r>
            <a:br>
              <a:rPr lang="en-US" dirty="0">
                <a:cs typeface="Arial" panose="020B0604020202090204" pitchFamily="34" charset="0"/>
              </a:rPr>
            </a:br>
            <a:r>
              <a:rPr lang="en-US" dirty="0">
                <a:cs typeface="Arial" panose="020B0604020202090204" pitchFamily="34" charset="0"/>
              </a:rPr>
              <a:t>	</a:t>
            </a:r>
            <a:r>
              <a:rPr lang="en-US" dirty="0" err="1">
                <a:cs typeface="Arial" panose="020B0604020202090204" pitchFamily="34" charset="0"/>
              </a:rPr>
              <a:t>年度开放投保时间</a:t>
            </a:r>
            <a:endParaRPr lang="en-US" dirty="0">
              <a:cs typeface="Arial" panose="020B0604020202090204" pitchFamily="34" charset="0"/>
            </a:endParaRPr>
          </a:p>
          <a:p>
            <a:pPr marL="0" indent="0" rtl="0">
              <a:buNone/>
            </a:pPr>
            <a:r>
              <a:rPr lang="en-US" b="1" dirty="0">
                <a:cs typeface="Arial" panose="020B0604020202090204" pitchFamily="34" charset="0"/>
              </a:rPr>
              <a:t>第6部分：</a:t>
            </a:r>
            <a:r>
              <a:rPr lang="en-US" dirty="0">
                <a:cs typeface="Arial" panose="020B0604020202090204" pitchFamily="34" charset="0"/>
              </a:rPr>
              <a:t>帮助收入有限人员；		</a:t>
            </a:r>
            <a:r>
              <a:rPr lang="en-US" dirty="0" err="1">
                <a:cs typeface="Arial" panose="020B0604020202090204" pitchFamily="34" charset="0"/>
              </a:rPr>
              <a:t>保护自己和防止欺诈</a:t>
            </a:r>
            <a:r>
              <a:rPr lang="en-US" dirty="0">
                <a:cs typeface="Arial" panose="020B0604020202090204" pitchFamily="34" charset="0"/>
              </a:rPr>
              <a:t>；</a:t>
            </a:r>
            <a:br>
              <a:rPr lang="en-US" dirty="0">
                <a:cs typeface="Arial" panose="020B0604020202090204" pitchFamily="34" charset="0"/>
              </a:rPr>
            </a:br>
            <a:r>
              <a:rPr lang="en-US" dirty="0">
                <a:cs typeface="Arial" panose="020B0604020202090204" pitchFamily="34" charset="0"/>
              </a:rPr>
              <a:t>	</a:t>
            </a:r>
            <a:r>
              <a:rPr lang="en-US" dirty="0" err="1">
                <a:cs typeface="Arial" panose="020B0604020202090204" pitchFamily="34" charset="0"/>
              </a:rPr>
              <a:t>资源与评论</a:t>
            </a:r>
            <a:endParaRPr lang="en-US" dirty="0">
              <a:cs typeface="Arial" panose="020B0604020202090204" pitchFamily="34" charset="0"/>
            </a:endParaRPr>
          </a:p>
          <a:p>
            <a:pPr marL="0" indent="0" rtl="0">
              <a:buNone/>
            </a:pPr>
            <a:endParaRPr lang="en-US" dirty="0"/>
          </a:p>
        </p:txBody>
      </p:sp>
      <p:sp>
        <p:nvSpPr>
          <p:cNvPr id="9" name="TextBox 8"/>
          <p:cNvSpPr txBox="1"/>
          <p:nvPr/>
        </p:nvSpPr>
        <p:spPr>
          <a:xfrm>
            <a:off x="9149381" y="5218520"/>
            <a:ext cx="274320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en-US" sz="1700"/>
              <a:t>更多详情，请查阅</a:t>
            </a:r>
            <a:r>
              <a:rPr lang="en-US" sz="1700">
                <a:hlinkClick r:id="rId3"/>
              </a:rPr>
              <a:t>《您与医疗保险手册》</a:t>
            </a:r>
            <a:r>
              <a:rPr lang="en-US" sz="1700"/>
              <a:t>。</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32</a:t>
            </a:fld>
            <a:endParaRPr lang="en-US" dirty="0"/>
          </a:p>
        </p:txBody>
      </p:sp>
      <p:pic>
        <p:nvPicPr>
          <p:cNvPr id="5" name="Picture 4" descr="A close-up of a poster&#10;&#10;AI-generated content may be incorrect.">
            <a:extLst>
              <a:ext uri="{FF2B5EF4-FFF2-40B4-BE49-F238E27FC236}">
                <a16:creationId xmlns:a16="http://schemas.microsoft.com/office/drawing/2014/main" id="{C72B78F0-A72A-3B10-E1E6-054340D104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8320" y="1514475"/>
            <a:ext cx="2774261" cy="359326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欢迎参加联邦医疗保险 </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33</a:t>
            </a:fld>
            <a:endParaRPr lang="en-US"/>
          </a:p>
        </p:txBody>
      </p:sp>
      <p:sp>
        <p:nvSpPr>
          <p:cNvPr id="11" name="Subtitle 2"/>
          <p:cNvSpPr txBox="1"/>
          <p:nvPr/>
        </p:nvSpPr>
        <p:spPr>
          <a:xfrm>
            <a:off x="3301701" y="1706261"/>
            <a:ext cx="7734748"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rtl="0">
              <a:spcAft>
                <a:spcPts val="1800"/>
              </a:spcAft>
              <a:buNone/>
            </a:pPr>
            <a:r>
              <a:rPr lang="en-US" sz="21600" b="1"/>
              <a:t>第3部分</a:t>
            </a:r>
          </a:p>
          <a:p>
            <a:pPr rtl="0">
              <a:spcAft>
                <a:spcPts val="600"/>
              </a:spcAft>
            </a:pPr>
            <a:r>
              <a:rPr lang="en-US" sz="16000"/>
              <a:t>您的保险选择</a:t>
            </a:r>
          </a:p>
          <a:p>
            <a:pPr rtl="0">
              <a:spcAft>
                <a:spcPts val="600"/>
              </a:spcAft>
            </a:pPr>
            <a:r>
              <a:rPr lang="en-US" sz="16000"/>
              <a:t>传统医疗保险</a:t>
            </a:r>
          </a:p>
          <a:p>
            <a:pPr rtl="0"/>
            <a:r>
              <a:rPr lang="en-US" sz="16000"/>
              <a:t>医疗保险补充保险（Medigap）</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014" y="5409052"/>
            <a:ext cx="3016160" cy="94729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34</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您的保险选择</a:t>
            </a:r>
          </a:p>
          <a:p>
            <a:pPr algn="ctr" rtl="0"/>
            <a:endParaRPr lang="en-US" sz="1200" dirty="0">
              <a:solidFill>
                <a:schemeClr val="bg1"/>
              </a:solidFill>
              <a:latin typeface="Arial" panose="020B0604020202090204" pitchFamily="34" charset="0"/>
              <a:cs typeface="Arial" panose="020B0604020202090204" pitchFamily="34" charset="0"/>
            </a:endParaRPr>
          </a:p>
        </p:txBody>
      </p:sp>
      <p:cxnSp>
        <p:nvCxnSpPr>
          <p:cNvPr id="27" name="Straight Connector 26"/>
          <p:cNvCxnSpPr/>
          <p:nvPr/>
        </p:nvCxnSpPr>
        <p:spPr bwMode="auto">
          <a:xfrm>
            <a:off x="5929997" y="1395373"/>
            <a:ext cx="1587" cy="4381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flipH="1">
            <a:off x="5120372" y="1833523"/>
            <a:ext cx="809625"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auto">
          <a:xfrm>
            <a:off x="5929997" y="1833523"/>
            <a:ext cx="764717"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TextBox 20"/>
          <p:cNvSpPr txBox="1">
            <a:spLocks noChangeArrowheads="1"/>
          </p:cNvSpPr>
          <p:nvPr/>
        </p:nvSpPr>
        <p:spPr bwMode="auto">
          <a:xfrm>
            <a:off x="1752207" y="1539530"/>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rtl="0"/>
            <a:r>
              <a:rPr lang="en-US" sz="2800" b="1">
                <a:solidFill>
                  <a:srgbClr val="000000"/>
                </a:solidFill>
              </a:rPr>
              <a:t>传统医疗保险</a:t>
            </a:r>
          </a:p>
        </p:txBody>
      </p:sp>
      <p:sp>
        <p:nvSpPr>
          <p:cNvPr id="31" name="TextBox 23"/>
          <p:cNvSpPr txBox="1">
            <a:spLocks noChangeArrowheads="1"/>
          </p:cNvSpPr>
          <p:nvPr/>
        </p:nvSpPr>
        <p:spPr bwMode="auto">
          <a:xfrm>
            <a:off x="6694714" y="1614448"/>
            <a:ext cx="4609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rtl="0"/>
            <a:r>
              <a:rPr lang="en-US" sz="2400" b="1">
                <a:solidFill>
                  <a:srgbClr val="000000"/>
                </a:solidFill>
              </a:rPr>
              <a:t> </a:t>
            </a:r>
            <a:r>
              <a:rPr lang="en-US" sz="2800" b="1">
                <a:solidFill>
                  <a:srgbClr val="000000"/>
                </a:solidFill>
              </a:rPr>
              <a:t>医疗保险优势计划</a:t>
            </a:r>
          </a:p>
        </p:txBody>
      </p:sp>
      <p:sp>
        <p:nvSpPr>
          <p:cNvPr id="32" name="Rectangle 31" descr="Hospital Insurance" title="Part A"/>
          <p:cNvSpPr/>
          <p:nvPr/>
        </p:nvSpPr>
        <p:spPr bwMode="auto">
          <a:xfrm>
            <a:off x="2010459" y="2468523"/>
            <a:ext cx="1333500" cy="10779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A部分</a:t>
            </a:r>
          </a:p>
          <a:p>
            <a:pPr algn="ctr" rtl="0">
              <a:defRPr/>
            </a:pPr>
            <a:r>
              <a:rPr lang="en-US" sz="2000">
                <a:solidFill>
                  <a:prstClr val="black"/>
                </a:solidFill>
              </a:rPr>
              <a:t>住院保险</a:t>
            </a:r>
          </a:p>
        </p:txBody>
      </p:sp>
      <p:sp>
        <p:nvSpPr>
          <p:cNvPr id="33" name="Rectangle 32" descr="Medical Insurance" title="Part B"/>
          <p:cNvSpPr/>
          <p:nvPr/>
        </p:nvSpPr>
        <p:spPr bwMode="auto">
          <a:xfrm>
            <a:off x="3647172" y="2489160"/>
            <a:ext cx="1296987" cy="10683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B部分</a:t>
            </a:r>
          </a:p>
          <a:p>
            <a:pPr algn="ctr" rtl="0">
              <a:defRPr/>
            </a:pPr>
            <a:r>
              <a:rPr lang="en-US" sz="2000">
                <a:solidFill>
                  <a:prstClr val="black"/>
                </a:solidFill>
              </a:rPr>
              <a:t>医疗保险</a:t>
            </a:r>
          </a:p>
        </p:txBody>
      </p:sp>
      <p:cxnSp>
        <p:nvCxnSpPr>
          <p:cNvPr id="35" name="Straight Arrow Connector 34"/>
          <p:cNvCxnSpPr/>
          <p:nvPr/>
        </p:nvCxnSpPr>
        <p:spPr bwMode="auto">
          <a:xfrm flipH="1">
            <a:off x="2909866" y="3857982"/>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bwMode="auto">
          <a:xfrm>
            <a:off x="3559065" y="3857982"/>
            <a:ext cx="471800" cy="3380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9" name="Rectangle 38" descr="Also known as Medigap policy" title="Medicare Supplement Insurance"/>
          <p:cNvSpPr/>
          <p:nvPr/>
        </p:nvSpPr>
        <p:spPr bwMode="auto">
          <a:xfrm>
            <a:off x="1591359" y="4303673"/>
            <a:ext cx="1811338" cy="1735137"/>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white"/>
                </a:solidFill>
              </a:rPr>
              <a:t>医疗保险补充保险（Medigap）保单</a:t>
            </a:r>
          </a:p>
        </p:txBody>
      </p:sp>
      <p:sp>
        <p:nvSpPr>
          <p:cNvPr id="40" name="Rectangle 39" descr="Precription Drug Coverage" title="Part D"/>
          <p:cNvSpPr/>
          <p:nvPr/>
        </p:nvSpPr>
        <p:spPr bwMode="auto">
          <a:xfrm>
            <a:off x="3899584" y="4267160"/>
            <a:ext cx="1876425" cy="180181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D部分</a:t>
            </a:r>
          </a:p>
          <a:p>
            <a:pPr algn="ctr" rtl="0">
              <a:defRPr/>
            </a:pPr>
            <a:r>
              <a:rPr lang="en-US" sz="2000">
                <a:solidFill>
                  <a:prstClr val="black"/>
                </a:solidFill>
              </a:rPr>
              <a:t>处方药保险</a:t>
            </a:r>
          </a:p>
        </p:txBody>
      </p:sp>
      <p:sp>
        <p:nvSpPr>
          <p:cNvPr id="41" name="TextBox 3"/>
          <p:cNvSpPr txBox="1">
            <a:spLocks noChangeArrowheads="1"/>
          </p:cNvSpPr>
          <p:nvPr/>
        </p:nvSpPr>
        <p:spPr bwMode="auto">
          <a:xfrm>
            <a:off x="2753498" y="3509692"/>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rtl="0"/>
            <a:r>
              <a:rPr lang="en-US" b="1">
                <a:solidFill>
                  <a:srgbClr val="000000"/>
                </a:solidFill>
              </a:rPr>
              <a:t>您可以增加</a:t>
            </a:r>
          </a:p>
        </p:txBody>
      </p:sp>
      <p:sp>
        <p:nvSpPr>
          <p:cNvPr id="55" name="Oval 54"/>
          <p:cNvSpPr/>
          <p:nvPr/>
        </p:nvSpPr>
        <p:spPr>
          <a:xfrm>
            <a:off x="5365298" y="5563348"/>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t>及 </a:t>
            </a:r>
          </a:p>
          <a:p>
            <a:pPr algn="ctr" rtl="0"/>
            <a:r>
              <a:rPr lang="en-US"/>
              <a:t>老年护理！</a:t>
            </a:r>
          </a:p>
        </p:txBody>
      </p:sp>
      <p:sp>
        <p:nvSpPr>
          <p:cNvPr id="57" name="Rectangle 56" descr="Combines Part A, B and usually D" title="Part C"/>
          <p:cNvSpPr/>
          <p:nvPr/>
        </p:nvSpPr>
        <p:spPr bwMode="auto">
          <a:xfrm>
            <a:off x="7827596" y="2489160"/>
            <a:ext cx="2667000" cy="9890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C部分</a:t>
            </a:r>
          </a:p>
          <a:p>
            <a:pPr algn="ctr" rtl="0">
              <a:defRPr/>
            </a:pPr>
            <a:r>
              <a:rPr lang="en-US" sz="2000">
                <a:solidFill>
                  <a:prstClr val="black"/>
                </a:solidFill>
              </a:rPr>
              <a:t>包括A部分和B部分</a:t>
            </a:r>
          </a:p>
        </p:txBody>
      </p:sp>
      <p:sp>
        <p:nvSpPr>
          <p:cNvPr id="58" name="TextBox 22"/>
          <p:cNvSpPr txBox="1">
            <a:spLocks noChangeArrowheads="1"/>
          </p:cNvSpPr>
          <p:nvPr/>
        </p:nvSpPr>
        <p:spPr bwMode="auto">
          <a:xfrm>
            <a:off x="7488837" y="3694427"/>
            <a:ext cx="3344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algn="ctr" rtl="0"/>
            <a:r>
              <a:rPr lang="en-US" b="1">
                <a:solidFill>
                  <a:srgbClr val="000000"/>
                </a:solidFill>
              </a:rPr>
              <a:t>或许会包括或者您或许会增加</a:t>
            </a:r>
          </a:p>
        </p:txBody>
      </p:sp>
      <p:sp>
        <p:nvSpPr>
          <p:cNvPr id="59" name="Rectangle 58" descr="Prescription Drug coverage. Most Part C plans cover prescription drugs." title="Prescription Drug coverage"/>
          <p:cNvSpPr/>
          <p:nvPr/>
        </p:nvSpPr>
        <p:spPr bwMode="auto">
          <a:xfrm>
            <a:off x="7408497" y="4142461"/>
            <a:ext cx="3505200" cy="2135187"/>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D部分</a:t>
            </a:r>
          </a:p>
          <a:p>
            <a:pPr algn="ctr" rtl="0">
              <a:defRPr/>
            </a:pPr>
            <a:r>
              <a:rPr lang="en-US" sz="2000">
                <a:solidFill>
                  <a:prstClr val="black"/>
                </a:solidFill>
              </a:rPr>
              <a:t>处方药保险</a:t>
            </a:r>
          </a:p>
          <a:p>
            <a:pPr algn="ctr" rtl="0">
              <a:defRPr/>
            </a:pPr>
            <a:r>
              <a:rPr lang="en-US" sz="2000">
                <a:solidFill>
                  <a:prstClr val="black"/>
                </a:solidFill>
              </a:rPr>
              <a:t>（大多数的C部分计划涵盖处方药。如果</a:t>
            </a:r>
            <a:r>
              <a:rPr lang="en-US" sz="2000" b="1">
                <a:solidFill>
                  <a:prstClr val="black"/>
                </a:solidFill>
              </a:rPr>
              <a:t>某些</a:t>
            </a:r>
            <a:r>
              <a:rPr lang="en-US" sz="2000">
                <a:solidFill>
                  <a:prstClr val="black"/>
                </a:solidFill>
              </a:rPr>
              <a:t>类型的计划</a:t>
            </a:r>
            <a:r>
              <a:rPr lang="en-US" sz="2000" i="1">
                <a:solidFill>
                  <a:prstClr val="black"/>
                </a:solidFill>
              </a:rPr>
              <a:t>尚未</a:t>
            </a:r>
            <a:r>
              <a:rPr lang="en-US" sz="2000">
                <a:solidFill>
                  <a:prstClr val="black"/>
                </a:solidFill>
              </a:rPr>
              <a:t>包括药品保险的话，您可以在其中增加药品保险。）</a:t>
            </a:r>
          </a:p>
        </p:txBody>
      </p:sp>
      <p:cxnSp>
        <p:nvCxnSpPr>
          <p:cNvPr id="62" name="Straight Arrow Connector 61"/>
          <p:cNvCxnSpPr/>
          <p:nvPr/>
        </p:nvCxnSpPr>
        <p:spPr>
          <a:xfrm flipV="1">
            <a:off x="6733198" y="4963698"/>
            <a:ext cx="572023" cy="5209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5879285" y="4992360"/>
            <a:ext cx="493359" cy="4636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p:cNvSpPr/>
          <p:nvPr/>
        </p:nvSpPr>
        <p:spPr>
          <a:xfrm>
            <a:off x="1663571" y="1482797"/>
            <a:ext cx="3389689" cy="701452"/>
          </a:xfrm>
          <a:prstGeom prst="round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Rectangle 23"/>
          <p:cNvSpPr/>
          <p:nvPr/>
        </p:nvSpPr>
        <p:spPr>
          <a:xfrm>
            <a:off x="1591359" y="4302797"/>
            <a:ext cx="1811338" cy="1766175"/>
          </a:xfrm>
          <a:prstGeom prst="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down)">
                                      <p:cBhvr>
                                        <p:cTn id="62" dur="500"/>
                                        <p:tgtEl>
                                          <p:spTgt spid="62"/>
                                        </p:tgtEl>
                                      </p:cBhvr>
                                    </p:animEffect>
                                  </p:childTnLst>
                                </p:cTn>
                              </p:par>
                              <p:par>
                                <p:cTn id="63" presetID="22" presetClass="entr" presetSubtype="4"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500"/>
                                        <p:tgtEl>
                                          <p:spTgt spid="6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2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9" grpId="0" animBg="1"/>
      <p:bldP spid="40" grpId="0" animBg="1"/>
      <p:bldP spid="41" grpId="0"/>
      <p:bldP spid="55" grpId="0" animBg="1"/>
      <p:bldP spid="57" grpId="0" animBg="1"/>
      <p:bldP spid="58" grpId="0"/>
      <p:bldP spid="59" grpId="0" animBg="1"/>
      <p:bldP spid="23" grpId="0" animBg="1"/>
      <p:bldP spid="24" grpId="0" animBg="1"/>
      <p:bldP spid="2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35</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传统医疗保险</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2" name="Rectangle 1"/>
          <p:cNvSpPr/>
          <p:nvPr/>
        </p:nvSpPr>
        <p:spPr>
          <a:xfrm>
            <a:off x="2186578" y="1491896"/>
            <a:ext cx="9765935" cy="3211135"/>
          </a:xfrm>
          <a:prstGeom prst="rect">
            <a:avLst/>
          </a:prstGeom>
        </p:spPr>
        <p:txBody>
          <a:bodyPr wrap="square" rtlCol="0">
            <a:spAutoFit/>
          </a:bodyPr>
          <a:lstStyle/>
          <a:p>
            <a:pPr marL="213995" indent="-213995" rtl="0">
              <a:spcBef>
                <a:spcPts val="450"/>
              </a:spcBef>
              <a:buFont typeface="Wingdings" panose="05000000000000000000" pitchFamily="2" charset="2"/>
              <a:buChar char="§"/>
            </a:pPr>
            <a:r>
              <a:rPr lang="en-US" sz="2100">
                <a:solidFill>
                  <a:prstClr val="black"/>
                </a:solidFill>
              </a:rPr>
              <a:t>传统医疗保险包括A部分（住院保险）及B部分（医疗保险）。</a:t>
            </a:r>
          </a:p>
          <a:p>
            <a:pPr marL="213995" indent="-213995" rtl="0">
              <a:spcBef>
                <a:spcPts val="450"/>
              </a:spcBef>
              <a:buFont typeface="Wingdings" panose="05000000000000000000" pitchFamily="2" charset="2"/>
              <a:buChar char="§"/>
            </a:pPr>
            <a:r>
              <a:rPr lang="en-US" sz="2100">
                <a:solidFill>
                  <a:prstClr val="black"/>
                </a:solidFill>
              </a:rPr>
              <a:t>医疗保险提供承保范围。</a:t>
            </a:r>
          </a:p>
          <a:p>
            <a:pPr marL="213995" indent="-213995" rtl="0">
              <a:spcBef>
                <a:spcPts val="450"/>
              </a:spcBef>
              <a:buFont typeface="Wingdings" panose="05000000000000000000" pitchFamily="2" charset="2"/>
              <a:buChar char="§"/>
            </a:pPr>
            <a:r>
              <a:rPr lang="en-US" sz="2100">
                <a:solidFill>
                  <a:prstClr val="black"/>
                </a:solidFill>
              </a:rPr>
              <a:t>您可以选择任何一个能接受新的医疗保险参保患者的医生、医院和其他医疗服务机构。</a:t>
            </a:r>
          </a:p>
          <a:p>
            <a:pPr marL="213995" indent="-213995" rtl="0">
              <a:spcBef>
                <a:spcPts val="450"/>
              </a:spcBef>
              <a:buFont typeface="Wingdings" panose="05000000000000000000" pitchFamily="2" charset="2"/>
              <a:buChar char="§"/>
            </a:pPr>
            <a:r>
              <a:rPr lang="en-US" sz="2100">
                <a:solidFill>
                  <a:prstClr val="black"/>
                </a:solidFill>
              </a:rPr>
              <a:t>费用的多少取决于他们是否接受</a:t>
            </a:r>
            <a:r>
              <a:rPr lang="en-US" sz="2100" b="1">
                <a:solidFill>
                  <a:prstClr val="black"/>
                </a:solidFill>
              </a:rPr>
              <a:t>委付</a:t>
            </a:r>
            <a:r>
              <a:rPr lang="en-US" sz="2100">
                <a:solidFill>
                  <a:prstClr val="black"/>
                </a:solidFill>
              </a:rPr>
              <a:t>（这是一份</a:t>
            </a:r>
            <a:r>
              <a:rPr lang="en-US" sz="2100"/>
              <a:t>您的医生/医疗服务机构签订的协议），费用由医疗保险直接支付，接受医疗保险批准收取的服务费用，并且不会向您收取超过医疗保险规定的免赔额和共同保险费的费用</a:t>
            </a:r>
            <a:r>
              <a:rPr lang="en-US" sz="2000"/>
              <a:t>。</a:t>
            </a:r>
          </a:p>
          <a:p>
            <a:pPr marL="213995" lvl="1" rtl="0">
              <a:spcBef>
                <a:spcPts val="450"/>
              </a:spcBef>
            </a:pPr>
            <a:endParaRPr lang="en-US" dirty="0">
              <a:solidFill>
                <a:prstClr val="black"/>
              </a:solidFill>
            </a:endParaRPr>
          </a:p>
        </p:txBody>
      </p:sp>
      <p:pic>
        <p:nvPicPr>
          <p:cNvPr id="8" name="Picture 7" title="Part A icon"/>
          <p:cNvPicPr>
            <a:picLocks noChangeAspect="1"/>
          </p:cNvPicPr>
          <p:nvPr/>
        </p:nvPicPr>
        <p:blipFill>
          <a:blip r:embed="rId3" cstate="email"/>
          <a:stretch>
            <a:fillRect/>
          </a:stretch>
        </p:blipFill>
        <p:spPr>
          <a:xfrm>
            <a:off x="623672" y="1284269"/>
            <a:ext cx="968067" cy="535371"/>
          </a:xfrm>
          <a:prstGeom prst="rect">
            <a:avLst/>
          </a:prstGeom>
          <a:ln>
            <a:solidFill>
              <a:schemeClr val="bg1"/>
            </a:solidFill>
          </a:ln>
        </p:spPr>
      </p:pic>
      <p:grpSp>
        <p:nvGrpSpPr>
          <p:cNvPr id="9" name="Group 8" title="Part B icon"/>
          <p:cNvGrpSpPr/>
          <p:nvPr/>
        </p:nvGrpSpPr>
        <p:grpSpPr>
          <a:xfrm>
            <a:off x="589698" y="3171134"/>
            <a:ext cx="1226911" cy="1621862"/>
            <a:chOff x="153025" y="2067418"/>
            <a:chExt cx="1568748" cy="1572698"/>
          </a:xfrm>
        </p:grpSpPr>
        <p:pic>
          <p:nvPicPr>
            <p:cNvPr id="10" name="Picture 9" title="Part B icon"/>
            <p:cNvPicPr>
              <a:picLocks noChangeAspect="1"/>
            </p:cNvPicPr>
            <p:nvPr/>
          </p:nvPicPr>
          <p:blipFill>
            <a:blip r:embed="rId4" cstate="email"/>
            <a:stretch>
              <a:fillRect/>
            </a:stretch>
          </p:blipFill>
          <p:spPr>
            <a:xfrm>
              <a:off x="583532" y="2067418"/>
              <a:ext cx="707734" cy="624371"/>
            </a:xfrm>
            <a:prstGeom prst="rect">
              <a:avLst/>
            </a:prstGeom>
          </p:spPr>
        </p:pic>
        <p:sp>
          <p:nvSpPr>
            <p:cNvPr id="11" name="TextBox 10"/>
            <p:cNvSpPr txBox="1"/>
            <p:nvPr/>
          </p:nvSpPr>
          <p:spPr>
            <a:xfrm>
              <a:off x="153025" y="2714931"/>
              <a:ext cx="1568748" cy="925185"/>
            </a:xfrm>
            <a:prstGeom prst="rect">
              <a:avLst/>
            </a:prstGeom>
            <a:noFill/>
          </p:spPr>
          <p:txBody>
            <a:bodyPr wrap="square" rtlCol="0">
              <a:spAutoFit/>
            </a:bodyPr>
            <a:lstStyle/>
            <a:p>
              <a:pPr algn="ctr" rtl="0"/>
              <a:r>
                <a:rPr lang="en-US" b="1">
                  <a:solidFill>
                    <a:schemeClr val="tx2"/>
                  </a:solidFill>
                </a:rPr>
                <a:t>B部分</a:t>
              </a:r>
            </a:p>
            <a:p>
              <a:pPr algn="ctr" rtl="0"/>
              <a:r>
                <a:rPr lang="en-US">
                  <a:solidFill>
                    <a:schemeClr val="tx2"/>
                  </a:solidFill>
                </a:rPr>
                <a:t>医疗</a:t>
              </a:r>
              <a:r>
                <a:rPr lang="en-US" sz="2000">
                  <a:solidFill>
                    <a:schemeClr val="tx2"/>
                  </a:solidFill>
                </a:rPr>
                <a:t>保险</a:t>
              </a:r>
            </a:p>
          </p:txBody>
        </p:sp>
      </p:grpSp>
      <p:sp>
        <p:nvSpPr>
          <p:cNvPr id="12" name="TextBox 11"/>
          <p:cNvSpPr txBox="1"/>
          <p:nvPr/>
        </p:nvSpPr>
        <p:spPr>
          <a:xfrm>
            <a:off x="346419" y="1843146"/>
            <a:ext cx="1458648" cy="1323439"/>
          </a:xfrm>
          <a:prstGeom prst="rect">
            <a:avLst/>
          </a:prstGeom>
          <a:noFill/>
        </p:spPr>
        <p:txBody>
          <a:bodyPr wrap="square" rtlCol="0">
            <a:spAutoFit/>
          </a:bodyPr>
          <a:lstStyle/>
          <a:p>
            <a:pPr algn="ctr" rtl="0"/>
            <a:r>
              <a:rPr lang="en-US" sz="2000" b="1">
                <a:solidFill>
                  <a:schemeClr val="tx2"/>
                </a:solidFill>
              </a:rPr>
              <a:t>A部分</a:t>
            </a:r>
          </a:p>
          <a:p>
            <a:pPr algn="ctr" rtl="0"/>
            <a:r>
              <a:rPr lang="en-US" sz="2000">
                <a:solidFill>
                  <a:schemeClr val="tx2"/>
                </a:solidFill>
              </a:rPr>
              <a:t>住院保险</a:t>
            </a:r>
          </a:p>
          <a:p>
            <a:pPr algn="ctr" rtl="0"/>
            <a:endParaRPr lang="en-US" sz="2000" dirty="0">
              <a:solidFill>
                <a:schemeClr val="tx2"/>
              </a:solidFill>
            </a:endParaRPr>
          </a:p>
        </p:txBody>
      </p:sp>
      <p:pic>
        <p:nvPicPr>
          <p:cNvPr id="13" name="Graphic 12" descr="Add"/>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1258" y="2716999"/>
            <a:ext cx="375825" cy="375825"/>
          </a:xfrm>
          <a:prstGeom prst="rect">
            <a:avLst/>
          </a:prstGeom>
        </p:spPr>
      </p:pic>
      <p:pic>
        <p:nvPicPr>
          <p:cNvPr id="14" name="Picture 13" title="Medigap icon"/>
          <p:cNvPicPr>
            <a:picLocks noChangeAspect="1"/>
          </p:cNvPicPr>
          <p:nvPr/>
        </p:nvPicPr>
        <p:blipFill>
          <a:blip r:embed="rId7" cstate="email"/>
          <a:stretch>
            <a:fillRect/>
          </a:stretch>
        </p:blipFill>
        <p:spPr>
          <a:xfrm>
            <a:off x="1676301" y="5083258"/>
            <a:ext cx="629806" cy="543497"/>
          </a:xfrm>
          <a:prstGeom prst="rect">
            <a:avLst/>
          </a:prstGeom>
        </p:spPr>
      </p:pic>
      <p:pic>
        <p:nvPicPr>
          <p:cNvPr id="15" name="Picture 14" title="Grouping of Orginal Medicare"/>
          <p:cNvPicPr>
            <a:picLocks noChangeAspect="1"/>
          </p:cNvPicPr>
          <p:nvPr/>
        </p:nvPicPr>
        <p:blipFill>
          <a:blip r:embed="rId8" cstate="email"/>
          <a:stretch>
            <a:fillRect/>
          </a:stretch>
        </p:blipFill>
        <p:spPr>
          <a:xfrm>
            <a:off x="1767073" y="5828030"/>
            <a:ext cx="617400" cy="544674"/>
          </a:xfrm>
          <a:prstGeom prst="rect">
            <a:avLst/>
          </a:prstGeom>
        </p:spPr>
      </p:pic>
      <p:sp>
        <p:nvSpPr>
          <p:cNvPr id="3" name="TextBox 2"/>
          <p:cNvSpPr txBox="1"/>
          <p:nvPr/>
        </p:nvSpPr>
        <p:spPr>
          <a:xfrm>
            <a:off x="4081131" y="4460675"/>
            <a:ext cx="2709949" cy="523220"/>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rtl="0"/>
            <a:r>
              <a:rPr lang="en-US" sz="2800" b="1"/>
              <a:t>您可以增加</a:t>
            </a:r>
          </a:p>
        </p:txBody>
      </p:sp>
      <p:sp>
        <p:nvSpPr>
          <p:cNvPr id="7" name="TextBox 6"/>
          <p:cNvSpPr txBox="1"/>
          <p:nvPr/>
        </p:nvSpPr>
        <p:spPr>
          <a:xfrm>
            <a:off x="2634092" y="5083258"/>
            <a:ext cx="7514705" cy="1261884"/>
          </a:xfrm>
          <a:prstGeom prst="rect">
            <a:avLst/>
          </a:prstGeom>
          <a:noFill/>
        </p:spPr>
        <p:txBody>
          <a:bodyPr wrap="square" rtlCol="0">
            <a:spAutoFit/>
          </a:bodyPr>
          <a:lstStyle/>
          <a:p>
            <a:pPr marL="285750" indent="-285750" rtl="0">
              <a:spcAft>
                <a:spcPts val="2400"/>
              </a:spcAft>
              <a:buFont typeface="Arial" panose="020B0604020202090204" pitchFamily="34" charset="0"/>
              <a:buChar char="•"/>
            </a:pPr>
            <a:r>
              <a:rPr lang="en-US" sz="2800" b="1"/>
              <a:t>医疗保险补充（Medigap）保险</a:t>
            </a:r>
          </a:p>
          <a:p>
            <a:pPr marL="285750" indent="-285750" rtl="0">
              <a:buFont typeface="Arial" panose="020B0604020202090204" pitchFamily="34" charset="0"/>
              <a:buChar char="•"/>
            </a:pPr>
            <a:r>
              <a:rPr lang="en-US" sz="2800" b="1"/>
              <a:t>D部分</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36</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传统医疗保险</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3" name="Rectangle 2"/>
          <p:cNvSpPr/>
          <p:nvPr/>
        </p:nvSpPr>
        <p:spPr>
          <a:xfrm>
            <a:off x="3282440" y="2289632"/>
            <a:ext cx="7258097" cy="4401205"/>
          </a:xfrm>
          <a:prstGeom prst="rect">
            <a:avLst/>
          </a:prstGeom>
        </p:spPr>
        <p:txBody>
          <a:bodyPr wrap="square" rtlCol="0">
            <a:spAutoFit/>
          </a:bodyPr>
          <a:lstStyle/>
          <a:p>
            <a:pPr marL="342900" indent="-342900" rtl="0">
              <a:spcAft>
                <a:spcPts val="600"/>
              </a:spcAft>
              <a:buFont typeface="Wingdings" panose="05000000000000000000" pitchFamily="2" charset="2"/>
              <a:buChar char="§"/>
              <a:defRPr/>
            </a:pPr>
            <a:r>
              <a:rPr lang="en-US" sz="2400">
                <a:cs typeface="Arial" panose="020B0604020202090204" pitchFamily="34" charset="0"/>
              </a:rPr>
              <a:t>针灸</a:t>
            </a:r>
          </a:p>
          <a:p>
            <a:pPr marL="342900" indent="-342900" rtl="0">
              <a:spcAft>
                <a:spcPts val="600"/>
              </a:spcAft>
              <a:buFont typeface="Wingdings" panose="05000000000000000000" pitchFamily="2" charset="2"/>
              <a:buChar char="§"/>
              <a:defRPr/>
            </a:pPr>
            <a:r>
              <a:rPr lang="en-US" sz="2400">
                <a:cs typeface="Arial" panose="020B0604020202090204" pitchFamily="34" charset="0"/>
              </a:rPr>
              <a:t>大多数的牙齿护理或义齿安装</a:t>
            </a:r>
          </a:p>
          <a:p>
            <a:pPr marL="342900" indent="-342900" rtl="0">
              <a:spcAft>
                <a:spcPts val="600"/>
              </a:spcAft>
              <a:buFont typeface="Wingdings" panose="05000000000000000000" pitchFamily="2" charset="2"/>
              <a:buChar char="§"/>
              <a:defRPr/>
            </a:pPr>
            <a:r>
              <a:rPr lang="en-US" sz="2400">
                <a:cs typeface="Arial" panose="020B0604020202090204" pitchFamily="34" charset="0"/>
              </a:rPr>
              <a:t>整容手术 </a:t>
            </a:r>
          </a:p>
          <a:p>
            <a:pPr marL="342900" indent="-342900" rtl="0">
              <a:spcAft>
                <a:spcPts val="600"/>
              </a:spcAft>
              <a:buFont typeface="Wingdings" panose="05000000000000000000" pitchFamily="2" charset="2"/>
              <a:buChar char="§"/>
              <a:defRPr/>
            </a:pPr>
            <a:r>
              <a:rPr lang="en-US" sz="2400">
                <a:cs typeface="Arial" panose="020B0604020202090204" pitchFamily="34" charset="0"/>
              </a:rPr>
              <a:t>在美国境外旅行时的医疗保健</a:t>
            </a:r>
          </a:p>
          <a:p>
            <a:pPr marL="342900" indent="-342900" rtl="0">
              <a:spcAft>
                <a:spcPts val="600"/>
              </a:spcAft>
              <a:buFont typeface="Wingdings" panose="05000000000000000000" pitchFamily="2" charset="2"/>
              <a:buChar char="§"/>
              <a:defRPr/>
            </a:pPr>
            <a:r>
              <a:rPr lang="en-US" sz="2400">
                <a:cs typeface="Arial" panose="020B0604020202090204" pitchFamily="34" charset="0"/>
              </a:rPr>
              <a:t>助听器及其安装检查</a:t>
            </a:r>
          </a:p>
          <a:p>
            <a:pPr marL="342900" indent="-342900" rtl="0">
              <a:spcAft>
                <a:spcPts val="600"/>
              </a:spcAft>
              <a:buFont typeface="Wingdings" panose="05000000000000000000" pitchFamily="2" charset="2"/>
              <a:buChar char="§"/>
              <a:defRPr/>
            </a:pPr>
            <a:r>
              <a:rPr lang="en-US" sz="2400">
                <a:cs typeface="Arial" panose="020B0604020202090204" pitchFamily="34" charset="0"/>
              </a:rPr>
              <a:t>长期护理</a:t>
            </a:r>
          </a:p>
          <a:p>
            <a:pPr marL="342900" indent="-342900" rtl="0">
              <a:spcAft>
                <a:spcPts val="600"/>
              </a:spcAft>
              <a:buFont typeface="Wingdings" panose="05000000000000000000" pitchFamily="2" charset="2"/>
              <a:buChar char="§"/>
              <a:defRPr/>
            </a:pPr>
            <a:r>
              <a:rPr lang="en-US" sz="2400">
                <a:cs typeface="Arial" panose="020B0604020202090204" pitchFamily="34" charset="0"/>
              </a:rPr>
              <a:t>大多数的常规足部护理和大多数的足部支撑装置</a:t>
            </a:r>
          </a:p>
          <a:p>
            <a:pPr marL="342900" indent="-342900" rtl="0">
              <a:spcAft>
                <a:spcPts val="600"/>
              </a:spcAft>
              <a:buFont typeface="Wingdings" panose="05000000000000000000" pitchFamily="2" charset="2"/>
              <a:buChar char="§"/>
              <a:defRPr/>
            </a:pPr>
            <a:r>
              <a:rPr lang="en-US" sz="2400">
                <a:cs typeface="Arial" panose="020B0604020202090204" pitchFamily="34" charset="0"/>
              </a:rPr>
              <a:t>常规眼部护理和大多数的眼镜</a:t>
            </a:r>
          </a:p>
          <a:p>
            <a:pPr marL="342900" indent="-342900" rtl="0">
              <a:spcAft>
                <a:spcPts val="600"/>
              </a:spcAft>
              <a:buFont typeface="Wingdings" panose="05000000000000000000" pitchFamily="2" charset="2"/>
              <a:buChar char="§"/>
              <a:defRPr/>
            </a:pPr>
            <a:r>
              <a:rPr lang="en-US" sz="2400">
                <a:cs typeface="Arial" panose="020B0604020202090204" pitchFamily="34" charset="0"/>
              </a:rPr>
              <a:t>常规体检</a:t>
            </a:r>
          </a:p>
        </p:txBody>
      </p:sp>
      <p:sp>
        <p:nvSpPr>
          <p:cNvPr id="7" name="TextBox 6"/>
          <p:cNvSpPr txBox="1"/>
          <p:nvPr/>
        </p:nvSpPr>
        <p:spPr>
          <a:xfrm>
            <a:off x="1948549" y="1452592"/>
            <a:ext cx="9925878" cy="492443"/>
          </a:xfrm>
          <a:prstGeom prst="rect">
            <a:avLst/>
          </a:prstGeom>
          <a:noFill/>
        </p:spPr>
        <p:txBody>
          <a:bodyPr wrap="square" rtlCol="0">
            <a:spAutoFit/>
          </a:bodyPr>
          <a:lstStyle/>
          <a:p>
            <a:pPr rtl="0"/>
            <a:r>
              <a:rPr lang="en-US" sz="2600" b="1">
                <a:latin typeface="Arial" panose="020B0604020202090204" pitchFamily="34" charset="0"/>
                <a:cs typeface="Arial" panose="020B0604020202090204" pitchFamily="34" charset="0"/>
              </a:rPr>
              <a:t>传统医疗保险</a:t>
            </a:r>
            <a:r>
              <a:rPr lang="en-US" sz="2600" b="1" i="1">
                <a:latin typeface="Arial" panose="020B0604020202090204" pitchFamily="34" charset="0"/>
                <a:cs typeface="Arial" panose="020B0604020202090204" pitchFamily="34" charset="0"/>
              </a:rPr>
              <a:t>不</a:t>
            </a:r>
            <a:r>
              <a:rPr lang="en-US" sz="2600" b="1">
                <a:latin typeface="Arial" panose="020B0604020202090204" pitchFamily="34" charset="0"/>
                <a:cs typeface="Arial" panose="020B0604020202090204" pitchFamily="34" charset="0"/>
              </a:rPr>
              <a:t>承保以下服务或用品：</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74" y="2289632"/>
            <a:ext cx="1855304" cy="161411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37</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传统医疗保险</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7" name="Picture 6" title="Medigap icon"/>
          <p:cNvPicPr>
            <a:picLocks noChangeAspect="1"/>
          </p:cNvPicPr>
          <p:nvPr/>
        </p:nvPicPr>
        <p:blipFill>
          <a:blip r:embed="rId3" cstate="email"/>
          <a:stretch>
            <a:fillRect/>
          </a:stretch>
        </p:blipFill>
        <p:spPr>
          <a:xfrm>
            <a:off x="5491762" y="3409009"/>
            <a:ext cx="1208475" cy="1042865"/>
          </a:xfrm>
          <a:prstGeom prst="rect">
            <a:avLst/>
          </a:prstGeom>
        </p:spPr>
      </p:pic>
      <p:sp>
        <p:nvSpPr>
          <p:cNvPr id="3" name="Rectangle 2"/>
          <p:cNvSpPr/>
          <p:nvPr/>
        </p:nvSpPr>
        <p:spPr>
          <a:xfrm>
            <a:off x="4038600" y="2366141"/>
            <a:ext cx="4365298" cy="646331"/>
          </a:xfrm>
          <a:prstGeom prst="rect">
            <a:avLst/>
          </a:prstGeom>
        </p:spPr>
        <p:txBody>
          <a:bodyPr wrap="none" rtlCol="0">
            <a:spAutoFit/>
          </a:bodyPr>
          <a:lstStyle/>
          <a:p>
            <a:pPr rtl="0"/>
            <a:r>
              <a:rPr lang="en-US" sz="3600" b="1">
                <a:latin typeface="Arial" panose="020B0604020202090204" pitchFamily="34" charset="0"/>
                <a:cs typeface="Arial" panose="020B0604020202090204" pitchFamily="34" charset="0"/>
              </a:rPr>
              <a:t>补充医疗保险</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38</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医疗保险补充（Medigap）保险</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2" name="Rectangle 1"/>
          <p:cNvSpPr/>
          <p:nvPr/>
        </p:nvSpPr>
        <p:spPr>
          <a:xfrm>
            <a:off x="2459359" y="1453060"/>
            <a:ext cx="8668451" cy="5286062"/>
          </a:xfrm>
          <a:prstGeom prst="rect">
            <a:avLst/>
          </a:prstGeom>
        </p:spPr>
        <p:txBody>
          <a:bodyPr wrap="square" rtlCol="0">
            <a:spAutoFit/>
          </a:bodyPr>
          <a:lstStyle/>
          <a:p>
            <a:pPr marL="285750" indent="-285750" rtl="0">
              <a:spcAft>
                <a:spcPts val="600"/>
              </a:spcAft>
              <a:buFont typeface="Wingdings" panose="05000000000000000000" pitchFamily="2" charset="2"/>
              <a:buChar char="§"/>
              <a:defRPr/>
            </a:pPr>
            <a:r>
              <a:rPr lang="en-US" sz="2400">
                <a:latin typeface="Calibri" charset="0"/>
                <a:cs typeface="Calibri" charset="0"/>
              </a:rPr>
              <a:t>用于补充</a:t>
            </a:r>
            <a:r>
              <a:rPr lang="en-US" sz="2400" b="1">
                <a:latin typeface="Calibri" charset="0"/>
                <a:cs typeface="Calibri" charset="0"/>
              </a:rPr>
              <a:t>传统医疗保险的私人保险。</a:t>
            </a:r>
            <a:r>
              <a:rPr lang="en-US" sz="2400">
                <a:latin typeface="Calibri" charset="0"/>
                <a:cs typeface="Calibri" charset="0"/>
              </a:rPr>
              <a:t>由威斯康星州保险专员批准和监管。</a:t>
            </a:r>
          </a:p>
          <a:p>
            <a:pPr marL="285750" indent="-285750" rtl="0">
              <a:buFont typeface="Wingdings" panose="05000000000000000000" pitchFamily="2" charset="2"/>
              <a:buChar char="§"/>
              <a:defRPr/>
            </a:pPr>
            <a:r>
              <a:rPr lang="en-US" sz="2400">
                <a:latin typeface="Calibri" charset="0"/>
                <a:cs typeface="Calibri" charset="0"/>
              </a:rPr>
              <a:t>可以帮助支付一些传统医疗保险不承保的医疗保健费用。 </a:t>
            </a:r>
            <a:endParaRPr lang="en-US" altLang="en-US" sz="2400" dirty="0">
              <a:latin typeface="Calibri" charset="0"/>
              <a:cs typeface="Calibri" charset="0"/>
            </a:endParaRPr>
          </a:p>
          <a:p>
            <a:pPr marL="285750" indent="-285750" rtl="0">
              <a:lnSpc>
                <a:spcPct val="150000"/>
              </a:lnSpc>
              <a:buFont typeface="Wingdings" panose="05000000000000000000" pitchFamily="2" charset="2"/>
              <a:buChar char="§"/>
              <a:defRPr/>
            </a:pPr>
            <a:r>
              <a:rPr lang="en-US" sz="2400">
                <a:latin typeface="Calibri" charset="0"/>
                <a:cs typeface="Calibri" charset="0"/>
              </a:rPr>
              <a:t>您必须参加医疗保险A部分和B部分后才能购买补充医疗保险。</a:t>
            </a:r>
          </a:p>
          <a:p>
            <a:pPr marL="285750" indent="-285750" rtl="0">
              <a:lnSpc>
                <a:spcPct val="150000"/>
              </a:lnSpc>
              <a:buFont typeface="Wingdings" panose="05000000000000000000" pitchFamily="2" charset="2"/>
              <a:buChar char="§"/>
              <a:defRPr/>
            </a:pPr>
            <a:r>
              <a:rPr lang="en-US" sz="2400">
                <a:latin typeface="Calibri" charset="0"/>
                <a:cs typeface="Calibri" charset="0"/>
              </a:rPr>
              <a:t>您每月为补充医疗保险的保单支付保险费</a:t>
            </a:r>
            <a:r>
              <a:rPr lang="en-US" sz="2400" i="1">
                <a:latin typeface="Calibri" charset="0"/>
                <a:cs typeface="Calibri" charset="0"/>
              </a:rPr>
              <a:t>。</a:t>
            </a:r>
          </a:p>
          <a:p>
            <a:pPr marL="742950" lvl="1" indent="-285750" rtl="0">
              <a:buFont typeface="Wingdings" panose="05000000000000000000" pitchFamily="2" charset="2"/>
              <a:buChar char="§"/>
              <a:defRPr/>
            </a:pPr>
            <a:r>
              <a:rPr lang="en-US" sz="2200">
                <a:latin typeface="Calibri" charset="0"/>
                <a:cs typeface="Calibri" charset="0"/>
              </a:rPr>
              <a:t>费用会因保险公司、所选保险项目、申请人的年龄和居住地的不同而有所差异。  </a:t>
            </a:r>
          </a:p>
          <a:p>
            <a:pPr marL="742950" lvl="1" indent="-285750" rtl="0">
              <a:spcAft>
                <a:spcPts val="600"/>
              </a:spcAft>
              <a:buFont typeface="Wingdings" panose="05000000000000000000" pitchFamily="2" charset="2"/>
              <a:buChar char="§"/>
              <a:defRPr/>
            </a:pPr>
            <a:r>
              <a:rPr lang="en-US" sz="2200">
                <a:latin typeface="Calibri" charset="0"/>
                <a:cs typeface="Calibri" charset="0"/>
              </a:rPr>
              <a:t>一旦医疗保险支付了其承保的经医疗保险批准的费用份额，就认定您的补充医疗保险支付了它的份额。</a:t>
            </a:r>
            <a:endParaRPr lang="en-US" altLang="en-US" sz="2200" b="1" dirty="0">
              <a:latin typeface="Calibri" charset="0"/>
              <a:cs typeface="Calibri" charset="0"/>
            </a:endParaRPr>
          </a:p>
          <a:p>
            <a:pPr marL="285750" lvl="3" indent="-285750" rtl="0">
              <a:spcAft>
                <a:spcPts val="600"/>
              </a:spcAft>
              <a:buSzPct val="95000"/>
              <a:buFont typeface="Wingdings" panose="05000000000000000000" pitchFamily="2" charset="2"/>
              <a:buChar char="§"/>
              <a:defRPr/>
            </a:pPr>
            <a:r>
              <a:rPr lang="en-US" sz="2400">
                <a:latin typeface="Calibri" charset="0"/>
                <a:cs typeface="Calibri" charset="0"/>
              </a:rPr>
              <a:t>不承保门诊处方药。</a:t>
            </a:r>
          </a:p>
          <a:p>
            <a:pPr marL="285750" lvl="3" indent="-285750" rtl="0">
              <a:buSzPct val="95000"/>
              <a:buFont typeface="Wingdings" panose="05000000000000000000" pitchFamily="2" charset="2"/>
              <a:buChar char="§"/>
              <a:defRPr/>
            </a:pPr>
            <a:r>
              <a:rPr lang="en-US" sz="2400">
                <a:latin typeface="Calibri" charset="0"/>
                <a:cs typeface="Calibri" charset="0"/>
              </a:rPr>
              <a:t>无需每年审查保险范围。</a:t>
            </a:r>
          </a:p>
          <a:p>
            <a:pPr marL="0" lvl="3" rtl="0">
              <a:buSzPct val="95000"/>
              <a:defRPr/>
            </a:pPr>
            <a:endParaRPr lang="en-US" altLang="en-US" sz="1050" dirty="0">
              <a:cs typeface="Arial" panose="020B0604020202090204" pitchFamily="34" charset="0"/>
            </a:endParaRPr>
          </a:p>
        </p:txBody>
      </p:sp>
      <p:pic>
        <p:nvPicPr>
          <p:cNvPr id="7" name="Picture 6" title="Medigap icon"/>
          <p:cNvPicPr>
            <a:picLocks noChangeAspect="1"/>
          </p:cNvPicPr>
          <p:nvPr/>
        </p:nvPicPr>
        <p:blipFill>
          <a:blip r:embed="rId3" cstate="email"/>
          <a:stretch>
            <a:fillRect/>
          </a:stretch>
        </p:blipFill>
        <p:spPr>
          <a:xfrm>
            <a:off x="690663" y="1986127"/>
            <a:ext cx="1208475" cy="104286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39</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补充医疗保险</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7" name="Picture 6" title="Medigap icon"/>
          <p:cNvPicPr>
            <a:picLocks noChangeAspect="1"/>
          </p:cNvPicPr>
          <p:nvPr/>
        </p:nvPicPr>
        <p:blipFill>
          <a:blip r:embed="rId3" cstate="email"/>
          <a:stretch>
            <a:fillRect/>
          </a:stretch>
        </p:blipFill>
        <p:spPr>
          <a:xfrm>
            <a:off x="690663" y="1986127"/>
            <a:ext cx="1208475" cy="1042865"/>
          </a:xfrm>
          <a:prstGeom prst="rect">
            <a:avLst/>
          </a:prstGeom>
        </p:spPr>
      </p:pic>
      <p:sp>
        <p:nvSpPr>
          <p:cNvPr id="3" name="Rectangle 2"/>
          <p:cNvSpPr/>
          <p:nvPr/>
        </p:nvSpPr>
        <p:spPr>
          <a:xfrm>
            <a:off x="4038600" y="1319177"/>
            <a:ext cx="5062331" cy="584775"/>
          </a:xfrm>
          <a:prstGeom prst="rect">
            <a:avLst/>
          </a:prstGeom>
        </p:spPr>
        <p:txBody>
          <a:bodyPr wrap="square" rtlCol="0">
            <a:spAutoFit/>
          </a:bodyPr>
          <a:lstStyle/>
          <a:p>
            <a:pPr rtl="0"/>
            <a:r>
              <a:rPr lang="en-US" sz="3200" b="1">
                <a:latin typeface="Arial" panose="020B0604020202090204" pitchFamily="34" charset="0"/>
                <a:cs typeface="Arial" panose="020B0604020202090204" pitchFamily="34" charset="0"/>
              </a:rPr>
              <a:t>保单类型</a:t>
            </a:r>
            <a:endParaRPr lang="en-US" sz="3200" b="1" dirty="0">
              <a:latin typeface="Arial" panose="020B0604020202090204" pitchFamily="34" charset="0"/>
              <a:cs typeface="Arial" panose="020B0604020202090204" pitchFamily="34" charset="0"/>
            </a:endParaRPr>
          </a:p>
        </p:txBody>
      </p:sp>
      <p:sp>
        <p:nvSpPr>
          <p:cNvPr id="8" name="Rectangle 7"/>
          <p:cNvSpPr/>
          <p:nvPr/>
        </p:nvSpPr>
        <p:spPr>
          <a:xfrm>
            <a:off x="2637182" y="2115133"/>
            <a:ext cx="7977809" cy="3754874"/>
          </a:xfrm>
          <a:prstGeom prst="rect">
            <a:avLst/>
          </a:prstGeom>
        </p:spPr>
        <p:txBody>
          <a:bodyPr wrap="square" rtlCol="0">
            <a:spAutoFit/>
          </a:bodyPr>
          <a:lstStyle/>
          <a:p>
            <a:pPr marL="800100" lvl="1" indent="-342900" rtl="0">
              <a:spcAft>
                <a:spcPts val="600"/>
              </a:spcAft>
              <a:buFont typeface="Wingdings" panose="05000000000000000000" pitchFamily="2" charset="2"/>
              <a:buChar char="§"/>
            </a:pPr>
            <a:r>
              <a:rPr lang="en-US" sz="2400">
                <a:cs typeface="Arial" panose="020B0604020202090204" pitchFamily="34" charset="0"/>
              </a:rPr>
              <a:t>传统医疗保险补充保险保单</a:t>
            </a:r>
          </a:p>
          <a:p>
            <a:pPr marL="1257300" lvl="2" indent="-342900" rtl="0">
              <a:spcAft>
                <a:spcPts val="600"/>
              </a:spcAft>
              <a:buFont typeface="Wingdings" panose="05000000000000000000" pitchFamily="2" charset="2"/>
              <a:buChar char="§"/>
            </a:pPr>
            <a:r>
              <a:rPr lang="en-US" sz="2200" i="1">
                <a:cs typeface="Arial" panose="020B0604020202090204" pitchFamily="34" charset="0"/>
              </a:rPr>
              <a:t>已达到的年龄–</a:t>
            </a:r>
            <a:r>
              <a:rPr lang="en-US" sz="2200">
                <a:cs typeface="Arial" panose="020B0604020202090204" pitchFamily="34" charset="0"/>
              </a:rPr>
              <a:t>随着您年龄的增长，您的保险费将会发生变化以满足您的年龄范围要求，并且保险费也会变得更高。*</a:t>
            </a:r>
          </a:p>
          <a:p>
            <a:pPr marL="1257300" lvl="2" indent="-342900" rtl="0">
              <a:spcAft>
                <a:spcPts val="1200"/>
              </a:spcAft>
              <a:buFont typeface="Wingdings" panose="05000000000000000000" pitchFamily="2" charset="2"/>
              <a:buChar char="§"/>
            </a:pPr>
            <a:r>
              <a:rPr lang="en-US" sz="2200" i="1">
                <a:cs typeface="Arial" panose="020B0604020202090204" pitchFamily="34" charset="0"/>
              </a:rPr>
              <a:t>投保年龄</a:t>
            </a:r>
            <a:r>
              <a:rPr lang="en-US" sz="2200">
                <a:cs typeface="Arial" panose="020B0604020202090204" pitchFamily="34" charset="0"/>
              </a:rPr>
              <a:t>–保险费是根据您购买保单时的年龄设定的，不会因为年龄的增长而增加。*保险费可能会因其他原因而增加。 </a:t>
            </a:r>
          </a:p>
          <a:p>
            <a:pPr marL="800100" lvl="1" indent="-342900" rtl="0">
              <a:spcAft>
                <a:spcPts val="1200"/>
              </a:spcAft>
              <a:buFont typeface="Wingdings" panose="05000000000000000000" pitchFamily="2" charset="2"/>
              <a:buChar char="§"/>
            </a:pPr>
            <a:r>
              <a:rPr lang="en-US" sz="2200">
                <a:cs typeface="Arial" panose="020B0604020202090204" pitchFamily="34" charset="0"/>
              </a:rPr>
              <a:t>成本分摊补充保单（分摊费用的50%或25%）</a:t>
            </a:r>
          </a:p>
          <a:p>
            <a:pPr marL="800100" lvl="1" indent="-342900" rtl="0">
              <a:spcAft>
                <a:spcPts val="1200"/>
              </a:spcAft>
              <a:buFont typeface="Wingdings" panose="05000000000000000000" pitchFamily="2" charset="2"/>
              <a:buChar char="§"/>
            </a:pPr>
            <a:r>
              <a:rPr lang="en-US" sz="2200">
                <a:cs typeface="Arial" panose="020B0604020202090204" pitchFamily="34" charset="0"/>
              </a:rPr>
              <a:t>高免赔额的医疗保险补充保险 </a:t>
            </a:r>
          </a:p>
          <a:p>
            <a:pPr marL="800100" lvl="1" indent="-342900" rtl="0">
              <a:buFont typeface="Wingdings" panose="05000000000000000000" pitchFamily="2" charset="2"/>
              <a:buChar char="§"/>
            </a:pPr>
            <a:r>
              <a:rPr lang="en-US" sz="2200">
                <a:cs typeface="Arial" panose="020B0604020202090204" pitchFamily="34" charset="0"/>
              </a:rPr>
              <a:t>医疗保险选择  </a:t>
            </a:r>
          </a:p>
        </p:txBody>
      </p:sp>
      <p:sp>
        <p:nvSpPr>
          <p:cNvPr id="10" name="TextBox 9"/>
          <p:cNvSpPr txBox="1"/>
          <p:nvPr/>
        </p:nvSpPr>
        <p:spPr>
          <a:xfrm>
            <a:off x="2023412" y="6222371"/>
            <a:ext cx="9330388" cy="400110"/>
          </a:xfrm>
          <a:prstGeom prst="rect">
            <a:avLst/>
          </a:prstGeom>
          <a:noFill/>
        </p:spPr>
        <p:txBody>
          <a:bodyPr wrap="square" rtlCol="0">
            <a:spAutoFit/>
          </a:bodyPr>
          <a:lstStyle/>
          <a:p>
            <a:pPr marL="0" lvl="3" rtl="0">
              <a:buSzPct val="95000"/>
              <a:defRPr/>
            </a:pPr>
            <a:r>
              <a:rPr lang="en-US" sz="2000" dirty="0">
                <a:cs typeface="Arial" panose="020B0604020202090204" pitchFamily="34" charset="0"/>
              </a:rPr>
              <a:t>*</a:t>
            </a:r>
            <a:r>
              <a:rPr lang="en-US" sz="2000" i="1" dirty="0" err="1">
                <a:cs typeface="Arial" panose="020B0604020202090204" pitchFamily="34" charset="0"/>
              </a:rPr>
              <a:t>由于生活成本的调整，每年补充医疗保险的</a:t>
            </a:r>
            <a:r>
              <a:rPr lang="en-GB" sz="2000" i="1" dirty="0" err="1">
                <a:cs typeface="Arial" panose="020B0604020202090204" pitchFamily="34" charset="0"/>
              </a:rPr>
              <a:t>保险费也可能会增加</a:t>
            </a:r>
            <a:r>
              <a:rPr lang="en-US" sz="1600" i="1"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欢迎参加联邦医疗保险 </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4</a:t>
            </a:fld>
            <a:endParaRPr lang="en-US"/>
          </a:p>
        </p:txBody>
      </p:sp>
      <p:sp>
        <p:nvSpPr>
          <p:cNvPr id="11" name="Subtitle 2"/>
          <p:cNvSpPr txBox="1"/>
          <p:nvPr/>
        </p:nvSpPr>
        <p:spPr>
          <a:xfrm>
            <a:off x="518031" y="1897334"/>
            <a:ext cx="5962282"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rtl="0">
              <a:spcAft>
                <a:spcPts val="1800"/>
              </a:spcAft>
              <a:buNone/>
            </a:pPr>
            <a:r>
              <a:rPr lang="en-US" sz="21600" b="1"/>
              <a:t>第1部分</a:t>
            </a:r>
          </a:p>
          <a:p>
            <a:pPr marL="0" indent="0" rtl="0">
              <a:buNone/>
            </a:pPr>
            <a:r>
              <a:rPr lang="en-US" sz="14400"/>
              <a:t> 参加医疗保险</a:t>
            </a:r>
          </a:p>
          <a:p>
            <a:pPr marL="0" indent="0" rtl="0">
              <a:buNone/>
            </a:pPr>
            <a:endParaRPr lang="en-US" sz="14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0383" y="1112216"/>
            <a:ext cx="6811617" cy="46335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568" y="5611122"/>
            <a:ext cx="2954044" cy="92778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40</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补充医疗保险</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7" name="Picture 6" title="Medigap icon"/>
          <p:cNvPicPr>
            <a:picLocks noChangeAspect="1"/>
          </p:cNvPicPr>
          <p:nvPr/>
        </p:nvPicPr>
        <p:blipFill>
          <a:blip r:embed="rId3" cstate="email"/>
          <a:stretch>
            <a:fillRect/>
          </a:stretch>
        </p:blipFill>
        <p:spPr>
          <a:xfrm>
            <a:off x="690663" y="1986127"/>
            <a:ext cx="1208475" cy="1042865"/>
          </a:xfrm>
          <a:prstGeom prst="rect">
            <a:avLst/>
          </a:prstGeom>
        </p:spPr>
      </p:pic>
      <p:sp>
        <p:nvSpPr>
          <p:cNvPr id="3" name="Rectangle 2"/>
          <p:cNvSpPr/>
          <p:nvPr/>
        </p:nvSpPr>
        <p:spPr>
          <a:xfrm>
            <a:off x="2743199" y="1337488"/>
            <a:ext cx="8229601" cy="5201424"/>
          </a:xfrm>
          <a:prstGeom prst="rect">
            <a:avLst/>
          </a:prstGeom>
        </p:spPr>
        <p:txBody>
          <a:bodyPr wrap="square" rtlCol="0">
            <a:spAutoFit/>
          </a:bodyPr>
          <a:lstStyle/>
          <a:p>
            <a:pPr marL="571500" indent="-571500" rtl="0">
              <a:buFont typeface="Wingdings" panose="05000000000000000000" pitchFamily="2" charset="2"/>
              <a:buChar char="§"/>
              <a:defRPr/>
            </a:pPr>
            <a:r>
              <a:rPr lang="en-US" sz="2400" b="1">
                <a:cs typeface="Arial" panose="020B0604020202090204" pitchFamily="34" charset="0"/>
              </a:rPr>
              <a:t>基本福利</a:t>
            </a:r>
            <a:r>
              <a:rPr lang="en-US" sz="2400">
                <a:cs typeface="Arial" panose="020B0604020202090204" pitchFamily="34" charset="0"/>
              </a:rPr>
              <a:t>包括：</a:t>
            </a:r>
          </a:p>
          <a:p>
            <a:pPr marL="1028700" lvl="1" indent="-571500" rtl="0">
              <a:buFont typeface="Wingdings" panose="05000000000000000000" pitchFamily="2" charset="2"/>
              <a:buChar char="§"/>
              <a:defRPr/>
            </a:pPr>
            <a:r>
              <a:rPr lang="en-US" sz="2400">
                <a:cs typeface="Arial" panose="020B0604020202090204" pitchFamily="34" charset="0"/>
              </a:rPr>
              <a:t>A部分的共付费用</a:t>
            </a:r>
          </a:p>
          <a:p>
            <a:pPr marL="1028700" lvl="1" indent="-571500" rtl="0">
              <a:buFont typeface="Wingdings" panose="05000000000000000000" pitchFamily="2" charset="2"/>
              <a:buChar char="§"/>
              <a:defRPr/>
            </a:pPr>
            <a:r>
              <a:rPr lang="en-US" sz="2400">
                <a:cs typeface="Arial" panose="020B0604020202090204" pitchFamily="34" charset="0"/>
              </a:rPr>
              <a:t>B部分的20%共同保险费用</a:t>
            </a:r>
          </a:p>
          <a:p>
            <a:pPr marL="1028700" lvl="1" indent="-571500" rtl="0">
              <a:buFont typeface="Wingdings" panose="05000000000000000000" pitchFamily="2" charset="2"/>
              <a:buChar char="§"/>
              <a:defRPr/>
            </a:pPr>
            <a:r>
              <a:rPr lang="en-US" sz="2400">
                <a:cs typeface="Arial" panose="020B0604020202090204" pitchFamily="34" charset="0"/>
              </a:rPr>
              <a:t>精神病额外住院天数</a:t>
            </a:r>
          </a:p>
          <a:p>
            <a:pPr marL="1028700" lvl="1" indent="-571500" rtl="0">
              <a:buFont typeface="Wingdings" panose="05000000000000000000" pitchFamily="2" charset="2"/>
              <a:buChar char="§"/>
              <a:defRPr/>
            </a:pPr>
            <a:r>
              <a:rPr lang="en-US" sz="2400">
                <a:cs typeface="Arial" panose="020B0604020202090204" pitchFamily="34" charset="0"/>
              </a:rPr>
              <a:t>前3品脱的血液</a:t>
            </a:r>
          </a:p>
          <a:p>
            <a:pPr marL="1028700" lvl="1" indent="-571500" rtl="0">
              <a:spcAft>
                <a:spcPts val="1200"/>
              </a:spcAft>
              <a:buFont typeface="Wingdings" panose="05000000000000000000" pitchFamily="2" charset="2"/>
              <a:buChar char="§"/>
              <a:defRPr/>
            </a:pPr>
            <a:r>
              <a:rPr lang="en-US" sz="2400">
                <a:cs typeface="Arial" panose="020B0604020202090204" pitchFamily="34" charset="0"/>
              </a:rPr>
              <a:t>40次家庭保健检查。</a:t>
            </a:r>
            <a:endParaRPr lang="en-US" sz="3200" dirty="0">
              <a:cs typeface="Arial" panose="020B0604020202090204" pitchFamily="34" charset="0"/>
            </a:endParaRPr>
          </a:p>
          <a:p>
            <a:pPr marL="457200" indent="-457200" rtl="0">
              <a:spcAft>
                <a:spcPts val="1200"/>
              </a:spcAft>
              <a:buFont typeface="Wingdings" panose="05000000000000000000" pitchFamily="2" charset="2"/>
              <a:buChar char="§"/>
              <a:defRPr/>
            </a:pPr>
            <a:r>
              <a:rPr lang="en-US" sz="2400" b="1">
                <a:cs typeface="Arial" panose="020B0604020202090204" pitchFamily="34" charset="0"/>
              </a:rPr>
              <a:t>威斯康星州法定福利：</a:t>
            </a:r>
            <a:br>
              <a:rPr lang="en-US" sz="2400" b="1" dirty="0">
                <a:cs typeface="Arial" panose="020B0604020202090204" pitchFamily="34" charset="0"/>
              </a:rPr>
            </a:br>
            <a:r>
              <a:rPr lang="en-US" sz="2400">
                <a:cs typeface="Arial" panose="020B0604020202090204" pitchFamily="34" charset="0"/>
              </a:rPr>
              <a:t>涵盖部分脊椎按摩治疗和30天非医疗保险专业护理机构提供的服务。</a:t>
            </a:r>
            <a:r>
              <a:rPr lang="en-US" sz="2400" i="1">
                <a:cs typeface="Arial" panose="020B0604020202090204" pitchFamily="34" charset="0"/>
              </a:rPr>
              <a:t>（仅适用于在威斯康星州向威斯康星州居民签发的保单。）</a:t>
            </a:r>
          </a:p>
          <a:p>
            <a:pPr marL="457200" indent="-457200" rtl="0">
              <a:spcAft>
                <a:spcPts val="1200"/>
              </a:spcAft>
              <a:buFont typeface="Wingdings" panose="05000000000000000000" pitchFamily="2" charset="2"/>
              <a:buChar char="§"/>
              <a:defRPr/>
            </a:pPr>
            <a:r>
              <a:rPr lang="en-US" sz="2400">
                <a:cs typeface="Arial" panose="020B0604020202090204" pitchFamily="34" charset="0"/>
              </a:rPr>
              <a:t>请参阅保险业监理办公室（OCI）发布的</a:t>
            </a:r>
            <a:br>
              <a:rPr lang="en-US" sz="2400" dirty="0">
                <a:cs typeface="Arial" panose="020B0604020202090204" pitchFamily="34" charset="0"/>
              </a:rPr>
            </a:br>
            <a:r>
              <a:rPr lang="en-US" sz="2400">
                <a:cs typeface="Arial" panose="020B0604020202090204" pitchFamily="34" charset="0"/>
              </a:rPr>
              <a:t>《</a:t>
            </a:r>
            <a:r>
              <a:rPr lang="en-US" sz="2400">
                <a:cs typeface="Arial" panose="020B0604020202090204" pitchFamily="34" charset="0"/>
                <a:hlinkClick r:id="rId4"/>
              </a:rPr>
              <a:t>威斯康星州医疗保险参保人员健康保险指南</a:t>
            </a:r>
            <a:r>
              <a:rPr lang="en-US" sz="2400">
                <a:cs typeface="Arial" panose="020B0604020202090204" pitchFamily="34" charset="0"/>
              </a:rPr>
              <a:t>》</a:t>
            </a:r>
            <a:br>
              <a:rPr lang="en-US" sz="2400" dirty="0">
                <a:cs typeface="Arial" panose="020B0604020202090204" pitchFamily="34" charset="0"/>
              </a:rPr>
            </a:br>
            <a:r>
              <a:rPr lang="en-US" sz="2400">
                <a:cs typeface="Arial" panose="020B0604020202090204" pitchFamily="34" charset="0"/>
              </a:rPr>
              <a:t>以了解更多的信息。</a:t>
            </a:r>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补充医疗保险</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7" name="Picture 6" title="Medigap icon"/>
          <p:cNvPicPr>
            <a:picLocks noChangeAspect="1"/>
          </p:cNvPicPr>
          <p:nvPr/>
        </p:nvPicPr>
        <p:blipFill>
          <a:blip r:embed="rId3" cstate="email"/>
          <a:stretch>
            <a:fillRect/>
          </a:stretch>
        </p:blipFill>
        <p:spPr>
          <a:xfrm>
            <a:off x="690663" y="1986127"/>
            <a:ext cx="1208475" cy="1042865"/>
          </a:xfrm>
          <a:prstGeom prst="rect">
            <a:avLst/>
          </a:prstGeom>
        </p:spPr>
      </p:pic>
      <p:sp>
        <p:nvSpPr>
          <p:cNvPr id="2" name="Rectangle 1"/>
          <p:cNvSpPr/>
          <p:nvPr/>
        </p:nvSpPr>
        <p:spPr>
          <a:xfrm>
            <a:off x="3323074" y="1534347"/>
            <a:ext cx="5373587" cy="584775"/>
          </a:xfrm>
          <a:prstGeom prst="rect">
            <a:avLst/>
          </a:prstGeom>
        </p:spPr>
        <p:txBody>
          <a:bodyPr wrap="none" rtlCol="0">
            <a:spAutoFit/>
          </a:bodyPr>
          <a:lstStyle/>
          <a:p>
            <a:pPr rtl="0"/>
            <a:r>
              <a:rPr lang="en-US" sz="3200" b="1">
                <a:latin typeface="Arial" panose="020B0604020202090204" pitchFamily="34" charset="0"/>
                <a:cs typeface="Arial" panose="020B0604020202090204" pitchFamily="34" charset="0"/>
              </a:rPr>
              <a:t>附加条款选项（福利）：</a:t>
            </a:r>
            <a:endParaRPr lang="en-US" sz="3200" b="1" dirty="0">
              <a:latin typeface="Arial" panose="020B0604020202090204" pitchFamily="34" charset="0"/>
              <a:cs typeface="Arial" panose="020B0604020202090204" pitchFamily="34" charset="0"/>
            </a:endParaRPr>
          </a:p>
        </p:txBody>
      </p:sp>
      <p:sp>
        <p:nvSpPr>
          <p:cNvPr id="8" name="Rectangle 7"/>
          <p:cNvSpPr/>
          <p:nvPr/>
        </p:nvSpPr>
        <p:spPr>
          <a:xfrm>
            <a:off x="2678654" y="2390569"/>
            <a:ext cx="8197327" cy="3539430"/>
          </a:xfrm>
          <a:prstGeom prst="rect">
            <a:avLst/>
          </a:prstGeom>
        </p:spPr>
        <p:txBody>
          <a:bodyPr wrap="square" rtlCol="0">
            <a:spAutoFit/>
          </a:bodyPr>
          <a:lstStyle/>
          <a:p>
            <a:pPr marL="342900" indent="-342900" rtl="0">
              <a:spcAft>
                <a:spcPts val="600"/>
              </a:spcAft>
              <a:buFont typeface="Wingdings" panose="05000000000000000000" pitchFamily="2" charset="2"/>
              <a:buChar char="§"/>
              <a:defRPr/>
            </a:pPr>
            <a:r>
              <a:rPr lang="en-US" sz="2400"/>
              <a:t>A部分免赔额（或A部分50%免赔额）</a:t>
            </a:r>
          </a:p>
          <a:p>
            <a:pPr marL="342900" indent="-342900" rtl="0">
              <a:spcAft>
                <a:spcPts val="600"/>
              </a:spcAft>
              <a:buFont typeface="Wingdings" panose="05000000000000000000" pitchFamily="2" charset="2"/>
              <a:buChar char="§"/>
              <a:defRPr/>
            </a:pPr>
            <a:r>
              <a:rPr lang="en-US" sz="2400"/>
              <a:t>B部分免赔额*</a:t>
            </a:r>
            <a:endParaRPr lang="en-US" sz="2400" dirty="0">
              <a:solidFill>
                <a:srgbClr val="FF0000"/>
              </a:solidFill>
            </a:endParaRPr>
          </a:p>
          <a:p>
            <a:pPr marL="342900" indent="-342900" rtl="0">
              <a:spcAft>
                <a:spcPts val="600"/>
              </a:spcAft>
              <a:buFont typeface="Wingdings" panose="05000000000000000000" pitchFamily="2" charset="2"/>
              <a:buChar char="§"/>
              <a:defRPr/>
            </a:pPr>
            <a:r>
              <a:rPr lang="en-US" sz="2400"/>
              <a:t>B部分共付费用/共同保险（减少保险费）</a:t>
            </a:r>
          </a:p>
          <a:p>
            <a:pPr marL="342900" indent="-342900" rtl="0">
              <a:spcAft>
                <a:spcPts val="600"/>
              </a:spcAft>
              <a:buFont typeface="Wingdings" panose="05000000000000000000" pitchFamily="2" charset="2"/>
              <a:buChar char="§"/>
              <a:defRPr/>
            </a:pPr>
            <a:r>
              <a:rPr lang="en-US" sz="2400"/>
              <a:t>B部分超额费用</a:t>
            </a:r>
          </a:p>
          <a:p>
            <a:pPr marL="342900" indent="-342900" rtl="0">
              <a:spcAft>
                <a:spcPts val="600"/>
              </a:spcAft>
              <a:buFont typeface="Wingdings" panose="05000000000000000000" pitchFamily="2" charset="2"/>
              <a:buChar char="§"/>
              <a:defRPr/>
            </a:pPr>
            <a:r>
              <a:rPr lang="en-US" sz="2400"/>
              <a:t>家庭健康附加险 </a:t>
            </a:r>
          </a:p>
          <a:p>
            <a:pPr marL="342900" indent="-342900" rtl="0">
              <a:spcAft>
                <a:spcPts val="1800"/>
              </a:spcAft>
              <a:buFont typeface="Wingdings" panose="05000000000000000000" pitchFamily="2" charset="2"/>
              <a:buChar char="§"/>
              <a:defRPr/>
            </a:pPr>
            <a:r>
              <a:rPr lang="en-US" sz="2400"/>
              <a:t>紧急出国旅行 </a:t>
            </a:r>
          </a:p>
          <a:p>
            <a:pPr rtl="0">
              <a:spcAft>
                <a:spcPts val="600"/>
              </a:spcAft>
              <a:defRPr/>
            </a:pPr>
            <a:r>
              <a:rPr lang="en-US" sz="2000"/>
              <a:t>*</a:t>
            </a:r>
            <a:r>
              <a:rPr lang="en-US" sz="2000" i="1"/>
              <a:t>自2020年1月1日起，B部分免赔额附加条款不再适用于获得医疗保险资格的新人。 </a:t>
            </a:r>
          </a:p>
        </p:txBody>
      </p:sp>
      <p:sp>
        <p:nvSpPr>
          <p:cNvPr id="9" name="Slide Number Placeholder 8"/>
          <p:cNvSpPr>
            <a:spLocks noGrp="1"/>
          </p:cNvSpPr>
          <p:nvPr>
            <p:ph type="sldNum" sz="quarter" idx="12"/>
          </p:nvPr>
        </p:nvSpPr>
        <p:spPr/>
        <p:txBody>
          <a:bodyPr rtlCol="0"/>
          <a:lstStyle/>
          <a:p>
            <a:pPr rtl="0"/>
            <a:fld id="{844A7B69-93E2-4D34-896D-EFDD7F03AB74}" type="slidenum">
              <a:rPr lang="en-US" smtClean="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42</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补充医疗保险</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7" name="Picture 6" title="Medigap icon"/>
          <p:cNvPicPr>
            <a:picLocks noChangeAspect="1"/>
          </p:cNvPicPr>
          <p:nvPr/>
        </p:nvPicPr>
        <p:blipFill>
          <a:blip r:embed="rId3" cstate="email"/>
          <a:stretch>
            <a:fillRect/>
          </a:stretch>
        </p:blipFill>
        <p:spPr>
          <a:xfrm>
            <a:off x="690663" y="1986127"/>
            <a:ext cx="1208475" cy="1042865"/>
          </a:xfrm>
          <a:prstGeom prst="rect">
            <a:avLst/>
          </a:prstGeom>
        </p:spPr>
      </p:pic>
      <p:sp>
        <p:nvSpPr>
          <p:cNvPr id="2" name="Rectangle 1"/>
          <p:cNvSpPr/>
          <p:nvPr/>
        </p:nvSpPr>
        <p:spPr>
          <a:xfrm>
            <a:off x="4259729" y="1401352"/>
            <a:ext cx="4350871" cy="584775"/>
          </a:xfrm>
          <a:prstGeom prst="rect">
            <a:avLst/>
          </a:prstGeom>
        </p:spPr>
        <p:txBody>
          <a:bodyPr wrap="none" rtlCol="0">
            <a:spAutoFit/>
          </a:bodyPr>
          <a:lstStyle/>
          <a:p>
            <a:pPr rtl="0"/>
            <a:r>
              <a:rPr lang="en-US" sz="3200" b="1">
                <a:latin typeface="Arial" panose="020B0604020202090204" pitchFamily="34" charset="0"/>
                <a:cs typeface="Arial" panose="020B0604020202090204" pitchFamily="34" charset="0"/>
              </a:rPr>
              <a:t>保险购买步骤</a:t>
            </a:r>
            <a:endParaRPr lang="en-US" sz="3200" b="1" dirty="0">
              <a:latin typeface="Arial" panose="020B0604020202090204" pitchFamily="34" charset="0"/>
              <a:cs typeface="Arial" panose="020B0604020202090204" pitchFamily="34" charset="0"/>
            </a:endParaRPr>
          </a:p>
        </p:txBody>
      </p:sp>
      <p:sp>
        <p:nvSpPr>
          <p:cNvPr id="8" name="Rectangle 7"/>
          <p:cNvSpPr/>
          <p:nvPr/>
        </p:nvSpPr>
        <p:spPr>
          <a:xfrm>
            <a:off x="2676938" y="2507559"/>
            <a:ext cx="8441635" cy="3600986"/>
          </a:xfrm>
          <a:prstGeom prst="rect">
            <a:avLst/>
          </a:prstGeom>
        </p:spPr>
        <p:txBody>
          <a:bodyPr wrap="square" rtlCol="0">
            <a:spAutoFit/>
          </a:bodyPr>
          <a:lstStyle/>
          <a:p>
            <a:pPr marL="342900" indent="-342900" rtl="0">
              <a:spcAft>
                <a:spcPts val="1200"/>
              </a:spcAft>
              <a:buFont typeface="Wingdings" panose="05000000000000000000" pitchFamily="2" charset="2"/>
              <a:buChar char="§"/>
              <a:defRPr/>
            </a:pPr>
            <a:r>
              <a:rPr lang="en-US" sz="2200"/>
              <a:t>步骤1：	确定您想获得哪些福利（附加条款），然后再决定			哪种补充医疗保险能符合您的需求。</a:t>
            </a:r>
          </a:p>
          <a:p>
            <a:pPr marL="342900" indent="-342900" rtl="0">
              <a:spcAft>
                <a:spcPts val="1200"/>
              </a:spcAft>
              <a:buFont typeface="Wingdings" panose="05000000000000000000" pitchFamily="2" charset="2"/>
              <a:buChar char="§"/>
              <a:defRPr/>
            </a:pPr>
            <a:r>
              <a:rPr lang="en-US" sz="2200"/>
              <a:t>第2步：	找出哪些保险公司在您所在的州销售补充医疗			保险。 </a:t>
            </a:r>
          </a:p>
          <a:p>
            <a:pPr marL="342900" indent="-342900" rtl="0">
              <a:spcAft>
                <a:spcPts val="1200"/>
              </a:spcAft>
              <a:buFont typeface="Wingdings" panose="05000000000000000000" pitchFamily="2" charset="2"/>
              <a:buChar char="§"/>
              <a:defRPr/>
            </a:pPr>
            <a:r>
              <a:rPr lang="en-US" sz="2200"/>
              <a:t>第3步：	给您感兴趣的销售补充医疗保险的保险公司（或保险代理人）致电，			并			比较费用。</a:t>
            </a:r>
          </a:p>
          <a:p>
            <a:pPr marL="342900" indent="-342900" rtl="0">
              <a:buFont typeface="Wingdings" panose="05000000000000000000" pitchFamily="2" charset="2"/>
              <a:buChar char="§"/>
              <a:defRPr/>
            </a:pPr>
            <a:r>
              <a:rPr lang="en-US" sz="2200"/>
              <a:t>步骤4：	购买补充医疗保险。 </a:t>
            </a:r>
          </a:p>
          <a:p>
            <a:pPr marL="342900" indent="-342900" rtl="0">
              <a:buFont typeface="Wingdings" panose="05000000000000000000" pitchFamily="2" charset="2"/>
              <a:buChar char="§"/>
              <a:defRPr/>
            </a:pPr>
            <a:endParaRPr lang="en-US" sz="2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43</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补充医疗保险</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7" name="Picture 6" title="Medigap icon"/>
          <p:cNvPicPr>
            <a:picLocks noChangeAspect="1"/>
          </p:cNvPicPr>
          <p:nvPr/>
        </p:nvPicPr>
        <p:blipFill>
          <a:blip r:embed="rId3" cstate="email"/>
          <a:stretch>
            <a:fillRect/>
          </a:stretch>
        </p:blipFill>
        <p:spPr>
          <a:xfrm>
            <a:off x="690663" y="1986127"/>
            <a:ext cx="1208475" cy="1042865"/>
          </a:xfrm>
          <a:prstGeom prst="rect">
            <a:avLst/>
          </a:prstGeom>
        </p:spPr>
      </p:pic>
      <p:sp>
        <p:nvSpPr>
          <p:cNvPr id="2" name="Rectangle 1"/>
          <p:cNvSpPr/>
          <p:nvPr/>
        </p:nvSpPr>
        <p:spPr>
          <a:xfrm>
            <a:off x="2745884" y="1277757"/>
            <a:ext cx="6700232" cy="538609"/>
          </a:xfrm>
          <a:prstGeom prst="rect">
            <a:avLst/>
          </a:prstGeom>
        </p:spPr>
        <p:txBody>
          <a:bodyPr wrap="none" rtlCol="0">
            <a:spAutoFit/>
          </a:bodyPr>
          <a:lstStyle/>
          <a:p>
            <a:pPr rtl="0"/>
            <a:r>
              <a:rPr lang="en-US" sz="2900" b="1">
                <a:latin typeface="Arial" panose="020B0604020202090204" pitchFamily="34" charset="0"/>
                <a:cs typeface="Arial" panose="020B0604020202090204" pitchFamily="34" charset="0"/>
              </a:rPr>
              <a:t>何时可以购买补充医疗保险</a:t>
            </a:r>
          </a:p>
        </p:txBody>
      </p:sp>
      <p:sp>
        <p:nvSpPr>
          <p:cNvPr id="3" name="Rectangle 2"/>
          <p:cNvSpPr/>
          <p:nvPr/>
        </p:nvSpPr>
        <p:spPr>
          <a:xfrm>
            <a:off x="2653119" y="1915895"/>
            <a:ext cx="7620000" cy="1523494"/>
          </a:xfrm>
          <a:prstGeom prst="rect">
            <a:avLst/>
          </a:prstGeom>
        </p:spPr>
        <p:txBody>
          <a:bodyPr wrap="square" rtlCol="0">
            <a:spAutoFit/>
          </a:bodyPr>
          <a:lstStyle/>
          <a:p>
            <a:pPr marL="285750" indent="-285750" rtl="0">
              <a:spcAft>
                <a:spcPts val="600"/>
              </a:spcAft>
              <a:buFont typeface="Wingdings" panose="05000000000000000000" pitchFamily="2" charset="2"/>
              <a:buChar char="§"/>
              <a:defRPr/>
            </a:pPr>
            <a:r>
              <a:rPr lang="en-US" sz="2200">
                <a:solidFill>
                  <a:srgbClr val="000000"/>
                </a:solidFill>
              </a:rPr>
              <a:t>当您年满65周岁并参加了B部分时，您将开始拥有一次性6个月开放投保期（</a:t>
            </a:r>
            <a:r>
              <a:rPr lang="en-US" sz="2200" b="1">
                <a:solidFill>
                  <a:srgbClr val="000000"/>
                </a:solidFill>
              </a:rPr>
              <a:t>OEP）</a:t>
            </a:r>
            <a:r>
              <a:rPr lang="en-US" sz="2200">
                <a:solidFill>
                  <a:srgbClr val="000000"/>
                </a:solidFill>
              </a:rPr>
              <a:t>。 </a:t>
            </a:r>
          </a:p>
          <a:p>
            <a:pPr marL="285750" indent="-285750" rtl="0">
              <a:buFont typeface="Wingdings" panose="05000000000000000000" pitchFamily="2" charset="2"/>
              <a:buChar char="§"/>
              <a:defRPr/>
            </a:pPr>
            <a:r>
              <a:rPr lang="en-US" sz="2200">
                <a:solidFill>
                  <a:srgbClr val="000000"/>
                </a:solidFill>
              </a:rPr>
              <a:t>可以在保险公司向您销售补充医疗保险时随时购买。</a:t>
            </a:r>
          </a:p>
        </p:txBody>
      </p:sp>
      <p:graphicFrame>
        <p:nvGraphicFramePr>
          <p:cNvPr id="8" name="Table 7" title="table showing value in enrolling in Medigap during Medigap OEP"/>
          <p:cNvGraphicFramePr>
            <a:graphicFrameLocks noGrp="1"/>
          </p:cNvGraphicFramePr>
          <p:nvPr/>
        </p:nvGraphicFramePr>
        <p:xfrm>
          <a:off x="2514600" y="3431146"/>
          <a:ext cx="7394944" cy="3196552"/>
        </p:xfrm>
        <a:graphic>
          <a:graphicData uri="http://schemas.openxmlformats.org/drawingml/2006/table">
            <a:tbl>
              <a:tblPr firstRow="1" bandRow="1">
                <a:tableStyleId>{5C22544A-7EE6-4342-B048-85BDC9FD1C3A}</a:tableStyleId>
              </a:tblPr>
              <a:tblGrid>
                <a:gridCol w="3697472">
                  <a:extLst>
                    <a:ext uri="{9D8B030D-6E8A-4147-A177-3AD203B41FA5}">
                      <a16:colId xmlns:a16="http://schemas.microsoft.com/office/drawing/2014/main" val="20000"/>
                    </a:ext>
                  </a:extLst>
                </a:gridCol>
                <a:gridCol w="3697472">
                  <a:extLst>
                    <a:ext uri="{9D8B030D-6E8A-4147-A177-3AD203B41FA5}">
                      <a16:colId xmlns:a16="http://schemas.microsoft.com/office/drawing/2014/main" val="20001"/>
                    </a:ext>
                  </a:extLst>
                </a:gridCol>
              </a:tblGrid>
              <a:tr h="429691">
                <a:tc>
                  <a:txBody>
                    <a:bodyPr/>
                    <a:lstStyle/>
                    <a:p>
                      <a:pPr algn="ctr" rtl="0"/>
                      <a:r>
                        <a:rPr lang="en-US" sz="2000"/>
                        <a:t>在您的补充医疗保险开放投保期（</a:t>
                      </a:r>
                      <a:r>
                        <a:rPr lang="en-GB" sz="2000" b="1"/>
                        <a:t>OEP）</a:t>
                      </a:r>
                      <a:endParaRPr lang="en-US" sz="2000" dirty="0"/>
                    </a:p>
                  </a:txBody>
                  <a:tcPr>
                    <a:solidFill>
                      <a:schemeClr val="tx2"/>
                    </a:solidFill>
                  </a:tcPr>
                </a:tc>
                <a:tc>
                  <a:txBody>
                    <a:bodyPr/>
                    <a:lstStyle/>
                    <a:p>
                      <a:pPr algn="ctr" rtl="0"/>
                      <a:r>
                        <a:rPr lang="en-US" sz="2000"/>
                        <a:t>不在您的补充医疗保险开放投保期（</a:t>
                      </a:r>
                      <a:r>
                        <a:rPr lang="en-GB" sz="2000" b="1"/>
                        <a:t>OEP）</a:t>
                      </a:r>
                    </a:p>
                  </a:txBody>
                  <a:tcPr>
                    <a:solidFill>
                      <a:schemeClr val="tx2"/>
                    </a:solidFill>
                  </a:tcPr>
                </a:tc>
                <a:extLst>
                  <a:ext uri="{0D108BD9-81ED-4DB2-BD59-A6C34878D82A}">
                    <a16:rowId xmlns:a16="http://schemas.microsoft.com/office/drawing/2014/main" val="10000"/>
                  </a:ext>
                </a:extLst>
              </a:tr>
              <a:tr h="727169">
                <a:tc>
                  <a:txBody>
                    <a:bodyPr/>
                    <a:lstStyle/>
                    <a:p>
                      <a:pPr rtl="0"/>
                      <a:r>
                        <a:rPr lang="en-US" sz="2000"/>
                        <a:t>最佳购买时间</a:t>
                      </a:r>
                    </a:p>
                  </a:txBody>
                  <a:tcPr/>
                </a:tc>
                <a:tc>
                  <a:txBody>
                    <a:bodyPr/>
                    <a:lstStyle/>
                    <a:p>
                      <a:pPr rtl="0"/>
                      <a:r>
                        <a:rPr lang="en-US" sz="2000"/>
                        <a:t>可能有既往病史等待期</a:t>
                      </a:r>
                      <a:endParaRPr lang="en-US" sz="2000" dirty="0"/>
                    </a:p>
                  </a:txBody>
                  <a:tcPr/>
                </a:tc>
                <a:extLst>
                  <a:ext uri="{0D108BD9-81ED-4DB2-BD59-A6C34878D82A}">
                    <a16:rowId xmlns:a16="http://schemas.microsoft.com/office/drawing/2014/main" val="10001"/>
                  </a:ext>
                </a:extLst>
              </a:tr>
              <a:tr h="413164">
                <a:tc>
                  <a:txBody>
                    <a:bodyPr/>
                    <a:lstStyle/>
                    <a:p>
                      <a:pPr rtl="0"/>
                      <a:r>
                        <a:rPr lang="en-US" sz="2000"/>
                        <a:t>保证发行期</a:t>
                      </a:r>
                    </a:p>
                  </a:txBody>
                  <a:tcPr/>
                </a:tc>
                <a:tc>
                  <a:txBody>
                    <a:bodyPr/>
                    <a:lstStyle/>
                    <a:p>
                      <a:pPr rtl="0"/>
                      <a:r>
                        <a:rPr lang="en-US" sz="2000"/>
                        <a:t>费用可能会更多</a:t>
                      </a:r>
                    </a:p>
                  </a:txBody>
                  <a:tcPr/>
                </a:tc>
                <a:extLst>
                  <a:ext uri="{0D108BD9-81ED-4DB2-BD59-A6C34878D82A}">
                    <a16:rowId xmlns:a16="http://schemas.microsoft.com/office/drawing/2014/main" val="10002"/>
                  </a:ext>
                </a:extLst>
              </a:tr>
              <a:tr h="1355179">
                <a:tc>
                  <a:txBody>
                    <a:bodyPr/>
                    <a:lstStyle/>
                    <a:p>
                      <a:pPr rtl="0"/>
                      <a:r>
                        <a:rPr lang="en-US" sz="2000"/>
                        <a:t>即使您有既往病史，保险公司也必须以相同的价格向您出售他们在售的任何保险</a:t>
                      </a:r>
                      <a:endParaRPr lang="en-US" sz="2000" dirty="0"/>
                    </a:p>
                  </a:txBody>
                  <a:tcPr/>
                </a:tc>
                <a:tc>
                  <a:txBody>
                    <a:bodyPr/>
                    <a:lstStyle/>
                    <a:p>
                      <a:pPr rtl="0"/>
                      <a:r>
                        <a:rPr lang="en-US" sz="2000"/>
                        <a:t>保险公司可以拒绝承保</a:t>
                      </a:r>
                      <a:endParaRPr lang="en-US" sz="2000"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44</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补充医疗保险</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2" name="Rectangle 1"/>
          <p:cNvSpPr/>
          <p:nvPr/>
        </p:nvSpPr>
        <p:spPr>
          <a:xfrm>
            <a:off x="3469331" y="2230758"/>
            <a:ext cx="7288696" cy="3431709"/>
          </a:xfrm>
          <a:prstGeom prst="rect">
            <a:avLst/>
          </a:prstGeom>
        </p:spPr>
        <p:txBody>
          <a:bodyPr wrap="square" rtlCol="0">
            <a:spAutoFit/>
          </a:bodyPr>
          <a:lstStyle/>
          <a:p>
            <a:pPr marL="365760" indent="-365760" rtl="0">
              <a:spcAft>
                <a:spcPts val="600"/>
              </a:spcAft>
              <a:buFont typeface="Wingdings" panose="05000000000000000000" pitchFamily="2" charset="2"/>
              <a:buChar char="§"/>
              <a:defRPr/>
            </a:pPr>
            <a:r>
              <a:rPr lang="en-US" sz="2600">
                <a:cs typeface="Arial" panose="020B0604020202090204" pitchFamily="34" charset="0"/>
              </a:rPr>
              <a:t>如果您延迟参加医疗保险B部分</a:t>
            </a:r>
          </a:p>
          <a:p>
            <a:pPr marL="708660" lvl="1" indent="-342900" rtl="0">
              <a:buFont typeface="Wingdings" panose="05000000000000000000" pitchFamily="2" charset="2"/>
              <a:buChar char="§"/>
              <a:defRPr/>
            </a:pPr>
            <a:r>
              <a:rPr lang="en-US" sz="2200">
                <a:cs typeface="Arial" panose="020B0604020202090204" pitchFamily="34" charset="0"/>
              </a:rPr>
              <a:t>因为您或您的配偶</a:t>
            </a:r>
            <a:r>
              <a:rPr lang="en-US" sz="2200" b="1">
                <a:cs typeface="Arial" panose="020B0604020202090204" pitchFamily="34" charset="0"/>
              </a:rPr>
              <a:t>仍</a:t>
            </a:r>
            <a:r>
              <a:rPr lang="en-US" sz="2200">
                <a:cs typeface="Arial" panose="020B0604020202090204" pitchFamily="34" charset="0"/>
              </a:rPr>
              <a:t>在工作，</a:t>
            </a:r>
            <a:r>
              <a:rPr lang="en-US" sz="2200" b="1">
                <a:cs typeface="Arial" panose="020B0604020202090204" pitchFamily="34" charset="0"/>
              </a:rPr>
              <a:t>并且</a:t>
            </a:r>
          </a:p>
          <a:p>
            <a:pPr marL="708660" lvl="1" indent="-342900" rtl="0">
              <a:spcAft>
                <a:spcPts val="1200"/>
              </a:spcAft>
              <a:buFont typeface="Wingdings" panose="05000000000000000000" pitchFamily="2" charset="2"/>
              <a:buChar char="§"/>
              <a:defRPr/>
            </a:pPr>
            <a:r>
              <a:rPr lang="en-US" sz="2200">
                <a:cs typeface="Arial" panose="020B0604020202090204" pitchFamily="34" charset="0"/>
              </a:rPr>
              <a:t>您有团体健康保险（基本），</a:t>
            </a:r>
          </a:p>
          <a:p>
            <a:pPr marL="365760" indent="-365760" rtl="0">
              <a:spcAft>
                <a:spcPts val="600"/>
              </a:spcAft>
              <a:buFont typeface="Wingdings" panose="05000000000000000000" pitchFamily="2" charset="2"/>
              <a:buChar char="§"/>
              <a:defRPr/>
            </a:pPr>
            <a:r>
              <a:rPr lang="en-US" sz="2600">
                <a:cs typeface="Arial" panose="020B0604020202090204" pitchFamily="34" charset="0"/>
              </a:rPr>
              <a:t>那么，您的补充医疗保险开放投保期将会延迟， </a:t>
            </a:r>
          </a:p>
          <a:p>
            <a:pPr marL="708660" lvl="1" indent="-342900" rtl="0">
              <a:spcAft>
                <a:spcPts val="600"/>
              </a:spcAft>
              <a:buFont typeface="Wingdings" panose="05000000000000000000" pitchFamily="2" charset="2"/>
              <a:buChar char="§"/>
              <a:defRPr/>
            </a:pPr>
            <a:r>
              <a:rPr lang="en-US" sz="2200">
                <a:cs typeface="Arial" panose="020B0604020202090204" pitchFamily="34" charset="0"/>
              </a:rPr>
              <a:t>直到您投保了B部分。</a:t>
            </a:r>
          </a:p>
          <a:p>
            <a:pPr marL="365760" indent="-365760" rtl="0">
              <a:buFont typeface="Wingdings" panose="05000000000000000000" pitchFamily="2" charset="2"/>
              <a:buChar char="§"/>
              <a:defRPr/>
            </a:pPr>
            <a:r>
              <a:rPr lang="en-US" sz="2600">
                <a:cs typeface="Arial" panose="020B0604020202090204" pitchFamily="34" charset="0"/>
              </a:rPr>
              <a:t>如果您因残疾而享有医疗保险时，您将在年满65周岁时获得第2次的开放投保期（OEP）。</a:t>
            </a:r>
          </a:p>
          <a:p>
            <a:pPr rtl="0">
              <a:defRPr/>
            </a:pPr>
            <a:endParaRPr lang="en-US" sz="2400" dirty="0">
              <a:cs typeface="Arial" panose="020B0604020202090204" pitchFamily="34" charset="0"/>
            </a:endParaRPr>
          </a:p>
        </p:txBody>
      </p:sp>
      <p:pic>
        <p:nvPicPr>
          <p:cNvPr id="7" name="Picture 6" title="Medigap icon"/>
          <p:cNvPicPr>
            <a:picLocks noChangeAspect="1"/>
          </p:cNvPicPr>
          <p:nvPr/>
        </p:nvPicPr>
        <p:blipFill>
          <a:blip r:embed="rId3" cstate="email"/>
          <a:stretch>
            <a:fillRect/>
          </a:stretch>
        </p:blipFill>
        <p:spPr>
          <a:xfrm>
            <a:off x="690663" y="1986127"/>
            <a:ext cx="1208475" cy="1042865"/>
          </a:xfrm>
          <a:prstGeom prst="rect">
            <a:avLst/>
          </a:prstGeom>
        </p:spPr>
      </p:pic>
      <p:sp>
        <p:nvSpPr>
          <p:cNvPr id="3" name="Rectangle 2"/>
          <p:cNvSpPr/>
          <p:nvPr/>
        </p:nvSpPr>
        <p:spPr>
          <a:xfrm>
            <a:off x="3491743" y="1398393"/>
            <a:ext cx="6989414" cy="523220"/>
          </a:xfrm>
          <a:prstGeom prst="rect">
            <a:avLst/>
          </a:prstGeom>
        </p:spPr>
        <p:txBody>
          <a:bodyPr wrap="none" rtlCol="0">
            <a:spAutoFit/>
          </a:bodyPr>
          <a:lstStyle/>
          <a:p>
            <a:pPr rtl="0"/>
            <a:r>
              <a:rPr lang="en-US" sz="2800" b="1">
                <a:latin typeface="Arial" panose="020B0604020202090204" pitchFamily="34" charset="0"/>
                <a:cs typeface="Arial" panose="020B0604020202090204" pitchFamily="34" charset="0"/>
              </a:rPr>
              <a:t>延迟开放投保期（OEP）</a:t>
            </a:r>
            <a:endParaRPr lang="en-US" sz="2800" b="1" dirty="0">
              <a:latin typeface="Arial" panose="020B0604020202090204" pitchFamily="34" charset="0"/>
              <a:cs typeface="Arial" panose="020B060402020209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45</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补充医疗保险</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7" name="Picture 6" title="Medigap icon"/>
          <p:cNvPicPr>
            <a:picLocks noChangeAspect="1"/>
          </p:cNvPicPr>
          <p:nvPr/>
        </p:nvPicPr>
        <p:blipFill>
          <a:blip r:embed="rId3" cstate="email"/>
          <a:stretch>
            <a:fillRect/>
          </a:stretch>
        </p:blipFill>
        <p:spPr>
          <a:xfrm>
            <a:off x="690663" y="1986127"/>
            <a:ext cx="1208475" cy="1042865"/>
          </a:xfrm>
          <a:prstGeom prst="rect">
            <a:avLst/>
          </a:prstGeom>
        </p:spPr>
      </p:pic>
      <p:sp>
        <p:nvSpPr>
          <p:cNvPr id="2" name="Rectangle 1"/>
          <p:cNvSpPr/>
          <p:nvPr/>
        </p:nvSpPr>
        <p:spPr>
          <a:xfrm>
            <a:off x="2955234" y="1462907"/>
            <a:ext cx="7536037" cy="523220"/>
          </a:xfrm>
          <a:prstGeom prst="rect">
            <a:avLst/>
          </a:prstGeom>
        </p:spPr>
        <p:txBody>
          <a:bodyPr wrap="none" rtlCol="0">
            <a:spAutoFit/>
          </a:bodyPr>
          <a:lstStyle/>
          <a:p>
            <a:pPr rtl="0">
              <a:defRPr/>
            </a:pPr>
            <a:r>
              <a:rPr lang="en-US" sz="2800" b="1">
                <a:latin typeface="Arial" panose="020B0604020202090204" pitchFamily="34" charset="0"/>
                <a:cs typeface="Arial" panose="020B0604020202090204" pitchFamily="34" charset="0"/>
              </a:rPr>
              <a:t>不能拒绝您参保的其他时间：</a:t>
            </a:r>
          </a:p>
        </p:txBody>
      </p:sp>
      <p:sp>
        <p:nvSpPr>
          <p:cNvPr id="8" name="Rectangle 7"/>
          <p:cNvSpPr/>
          <p:nvPr/>
        </p:nvSpPr>
        <p:spPr>
          <a:xfrm>
            <a:off x="2566130" y="2061685"/>
            <a:ext cx="8846061" cy="3785652"/>
          </a:xfrm>
          <a:prstGeom prst="rect">
            <a:avLst/>
          </a:prstGeom>
        </p:spPr>
        <p:txBody>
          <a:bodyPr wrap="square" rtlCol="0">
            <a:spAutoFit/>
          </a:bodyPr>
          <a:lstStyle/>
          <a:p>
            <a:pPr marL="800100" lvl="1" indent="-342900" rtl="0">
              <a:buFont typeface="Wingdings" panose="05000000000000000000" pitchFamily="2" charset="2"/>
              <a:buChar char="§"/>
              <a:defRPr/>
            </a:pPr>
            <a:r>
              <a:rPr lang="en-US" sz="2400">
                <a:cs typeface="Arial" panose="020B0604020202090204" pitchFamily="34" charset="0"/>
              </a:rPr>
              <a:t>您的医疗保险优势计划终止或停止了在您的服务区域提供医疗服务。</a:t>
            </a:r>
          </a:p>
          <a:p>
            <a:pPr marL="800100" lvl="1" indent="-342900" rtl="0">
              <a:buFont typeface="Wingdings" panose="05000000000000000000" pitchFamily="2" charset="2"/>
              <a:buChar char="§"/>
              <a:defRPr/>
            </a:pPr>
            <a:r>
              <a:rPr lang="en-US" sz="2400">
                <a:cs typeface="Arial" panose="020B0604020202090204" pitchFamily="34" charset="0"/>
              </a:rPr>
              <a:t>您搬离了该计划的服务区域。</a:t>
            </a:r>
          </a:p>
          <a:p>
            <a:pPr marL="800100" lvl="1" indent="-342900" rtl="0">
              <a:buFont typeface="Wingdings" panose="05000000000000000000" pitchFamily="2" charset="2"/>
              <a:buChar char="§"/>
              <a:defRPr/>
            </a:pPr>
            <a:r>
              <a:rPr lang="en-US" sz="2400">
                <a:cs typeface="Arial" panose="020B0604020202090204" pitchFamily="34" charset="0"/>
              </a:rPr>
              <a:t>您部分或全部的雇主团体健康保险被终止了。</a:t>
            </a:r>
          </a:p>
          <a:p>
            <a:pPr marL="800100" lvl="1" indent="-342900" rtl="0">
              <a:buFont typeface="Wingdings" panose="05000000000000000000" pitchFamily="2" charset="2"/>
              <a:buChar char="§"/>
              <a:defRPr/>
            </a:pPr>
            <a:r>
              <a:rPr lang="en-US" sz="2400">
                <a:cs typeface="Arial" panose="020B0604020202090204" pitchFamily="34" charset="0"/>
              </a:rPr>
              <a:t>您的雇主团体健康保险的保险费与12个月内的保险费相比增加了25%以上。</a:t>
            </a:r>
          </a:p>
          <a:p>
            <a:pPr marL="800100" lvl="1" indent="-342900" rtl="0">
              <a:buFont typeface="Wingdings" panose="05000000000000000000" pitchFamily="2" charset="2"/>
              <a:buChar char="§"/>
              <a:defRPr/>
            </a:pPr>
            <a:r>
              <a:rPr lang="en-US" sz="2400">
                <a:cs typeface="Arial" panose="020B0604020202090204" pitchFamily="34" charset="0"/>
              </a:rPr>
              <a:t>您正处于医疗保险优势计划的试行期。</a:t>
            </a:r>
          </a:p>
          <a:p>
            <a:pPr marL="393700" lvl="1" indent="0" rtl="0">
              <a:buFont typeface="Wingdings 2" panose="05020102010507070707" pitchFamily="18" charset="2"/>
              <a:buNone/>
              <a:defRPr/>
            </a:pPr>
            <a:endParaRPr lang="en-US" sz="2400" dirty="0">
              <a:cs typeface="Arial" panose="020B0604020202090204" pitchFamily="34" charset="0"/>
            </a:endParaRPr>
          </a:p>
          <a:p>
            <a:pPr rtl="0">
              <a:defRPr/>
            </a:pPr>
            <a:r>
              <a:rPr lang="en-US" sz="2400" b="1">
                <a:cs typeface="Arial" panose="020B0604020202090204" pitchFamily="34" charset="0"/>
              </a:rPr>
              <a:t>     您必须在其他保险终止之日起63天内申请投保。</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46</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补充医疗保险</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2" name="Rectangle 1"/>
          <p:cNvSpPr/>
          <p:nvPr/>
        </p:nvSpPr>
        <p:spPr>
          <a:xfrm>
            <a:off x="197640" y="1245164"/>
            <a:ext cx="4180953" cy="523220"/>
          </a:xfrm>
          <a:prstGeom prst="rect">
            <a:avLst/>
          </a:prstGeom>
        </p:spPr>
        <p:txBody>
          <a:bodyPr wrap="none" rtlCol="0">
            <a:spAutoFit/>
          </a:bodyPr>
          <a:lstStyle/>
          <a:p>
            <a:pPr rtl="0"/>
            <a:r>
              <a:rPr lang="en-US" sz="2800" b="1">
                <a:latin typeface="Arial" panose="020B0604020202090204" pitchFamily="34" charset="0"/>
                <a:cs typeface="Arial" panose="020B0604020202090204" pitchFamily="34" charset="0"/>
              </a:rPr>
              <a:t>如有疑问，请联系</a:t>
            </a:r>
            <a:endParaRPr lang="en-US" sz="2800" b="1" dirty="0">
              <a:latin typeface="Arial" panose="020B0604020202090204" pitchFamily="34" charset="0"/>
              <a:cs typeface="Arial" panose="020B0604020202090204" pitchFamily="34" charset="0"/>
            </a:endParaRPr>
          </a:p>
        </p:txBody>
      </p:sp>
      <p:sp>
        <p:nvSpPr>
          <p:cNvPr id="13" name="TextBox 12"/>
          <p:cNvSpPr txBox="1"/>
          <p:nvPr/>
        </p:nvSpPr>
        <p:spPr>
          <a:xfrm>
            <a:off x="5105530" y="1400948"/>
            <a:ext cx="6019540" cy="461665"/>
          </a:xfrm>
          <a:prstGeom prst="rect">
            <a:avLst/>
          </a:prstGeom>
          <a:noFill/>
        </p:spPr>
        <p:txBody>
          <a:bodyPr wrap="square" rtlCol="0">
            <a:spAutoFit/>
          </a:bodyPr>
          <a:lstStyle/>
          <a:p>
            <a:pPr rtl="0"/>
            <a:r>
              <a:rPr lang="en-US" sz="2400" i="1"/>
              <a:t>或访问Medicare.gov去查询补充医疗保险保单</a:t>
            </a:r>
          </a:p>
        </p:txBody>
      </p:sp>
      <p:pic>
        <p:nvPicPr>
          <p:cNvPr id="10" name="Picture 9" descr="Graphical user interface, website&#10;&#10;Description automatically generated"/>
          <p:cNvPicPr>
            <a:picLocks noChangeAspect="1"/>
          </p:cNvPicPr>
          <p:nvPr/>
        </p:nvPicPr>
        <p:blipFill rotWithShape="1">
          <a:blip r:embed="rId3"/>
          <a:srcRect l="20176" t="15206" r="20000" b="21596"/>
          <a:stretch>
            <a:fillRect/>
          </a:stretch>
        </p:blipFill>
        <p:spPr bwMode="auto">
          <a:xfrm>
            <a:off x="4038600" y="1905552"/>
            <a:ext cx="8153400" cy="4815924"/>
          </a:xfrm>
          <a:prstGeom prst="rect">
            <a:avLst/>
          </a:prstGeom>
          <a:ln>
            <a:noFill/>
          </a:ln>
        </p:spPr>
      </p:pic>
      <p:sp>
        <p:nvSpPr>
          <p:cNvPr id="9" name="Rectangle 8"/>
          <p:cNvSpPr/>
          <p:nvPr/>
        </p:nvSpPr>
        <p:spPr>
          <a:xfrm>
            <a:off x="197640" y="1878595"/>
            <a:ext cx="4114800" cy="4001095"/>
          </a:xfrm>
          <a:prstGeom prst="rect">
            <a:avLst/>
          </a:prstGeom>
        </p:spPr>
        <p:txBody>
          <a:bodyPr wrap="square" rtlCol="0">
            <a:spAutoFit/>
          </a:bodyPr>
          <a:lstStyle/>
          <a:p>
            <a:pPr rtl="0">
              <a:buFont typeface="Wingdings" panose="05000000000000000000" pitchFamily="2" charset="2"/>
              <a:buChar char="§"/>
              <a:defRPr/>
            </a:pPr>
            <a:r>
              <a:rPr lang="en-US" sz="2400"/>
              <a:t> 威斯康星州补充医疗保险求助热线：</a:t>
            </a:r>
          </a:p>
          <a:p>
            <a:pPr rtl="0">
              <a:defRPr/>
            </a:pPr>
            <a:r>
              <a:rPr lang="en-US" sz="3200" b="1"/>
              <a:t>   </a:t>
            </a:r>
            <a:r>
              <a:rPr lang="en-US" sz="2400" b="1"/>
              <a:t>1-800-242-1060</a:t>
            </a:r>
          </a:p>
          <a:p>
            <a:pPr lvl="1" rtl="0">
              <a:defRPr/>
            </a:pPr>
            <a:endParaRPr lang="en-US" altLang="en-US" sz="800" dirty="0"/>
          </a:p>
          <a:p>
            <a:pPr rtl="0">
              <a:buFont typeface="Wingdings" panose="05000000000000000000" pitchFamily="2" charset="2"/>
              <a:buChar char="§"/>
              <a:defRPr/>
            </a:pPr>
            <a:r>
              <a:rPr lang="en-US" sz="2400"/>
              <a:t> 保险业监理专员  </a:t>
            </a:r>
          </a:p>
          <a:p>
            <a:pPr rtl="0">
              <a:defRPr/>
            </a:pPr>
            <a:r>
              <a:rPr lang="en-US" sz="2800"/>
              <a:t>   </a:t>
            </a:r>
            <a:r>
              <a:rPr lang="en-US" sz="2400" b="1"/>
              <a:t>1-800-236-8517</a:t>
            </a:r>
            <a:endParaRPr lang="en-US" altLang="en-US" sz="2400" dirty="0"/>
          </a:p>
          <a:p>
            <a:pPr rtl="0">
              <a:defRPr/>
            </a:pPr>
            <a:r>
              <a:rPr lang="en-US" sz="2400"/>
              <a:t>    </a:t>
            </a:r>
            <a:r>
              <a:rPr lang="en-US" sz="2400" u="sng">
                <a:solidFill>
                  <a:schemeClr val="accent1"/>
                </a:solidFill>
              </a:rPr>
              <a:t>https://oci.wi.gov</a:t>
            </a:r>
            <a:r>
              <a:rPr lang="en-US" sz="2400" u="sng"/>
              <a:t> </a:t>
            </a:r>
          </a:p>
          <a:p>
            <a:pPr rtl="0">
              <a:defRPr/>
            </a:pPr>
            <a:endParaRPr lang="en-US" b="1" dirty="0"/>
          </a:p>
          <a:p>
            <a:pPr rtl="0">
              <a:buFont typeface="Wingdings" panose="05000000000000000000" pitchFamily="2" charset="2"/>
              <a:buChar char="§"/>
              <a:defRPr/>
            </a:pPr>
            <a:r>
              <a:rPr lang="en-US" sz="2400"/>
              <a:t>  医疗保险 </a:t>
            </a:r>
          </a:p>
          <a:p>
            <a:pPr rtl="0">
              <a:defRPr/>
            </a:pPr>
            <a:r>
              <a:rPr lang="en-US" sz="2400"/>
              <a:t>    </a:t>
            </a:r>
            <a:r>
              <a:rPr lang="en-US" sz="2400" b="1"/>
              <a:t>1-800-MEDICARE</a:t>
            </a:r>
          </a:p>
          <a:p>
            <a:pPr rtl="0">
              <a:defRPr/>
            </a:pPr>
            <a:r>
              <a:rPr lang="en-US" sz="2400"/>
              <a:t>    </a:t>
            </a:r>
            <a:r>
              <a:rPr lang="en-US" sz="2400" u="sng">
                <a:hlinkClick r:id="rId4"/>
              </a:rPr>
              <a:t>www.Medicare.gov</a:t>
            </a:r>
            <a:br>
              <a:rPr lang="en-US" altLang="en-US" sz="2400" u="sng" dirty="0"/>
            </a:br>
            <a:endParaRPr lang="en-US" altLang="en-US" sz="2400" u="sng" dirty="0"/>
          </a:p>
        </p:txBody>
      </p:sp>
      <p:cxnSp>
        <p:nvCxnSpPr>
          <p:cNvPr id="11" name="Straight Arrow Connector 10"/>
          <p:cNvCxnSpPr/>
          <p:nvPr/>
        </p:nvCxnSpPr>
        <p:spPr>
          <a:xfrm>
            <a:off x="6959206" y="1999781"/>
            <a:ext cx="1293013" cy="1778199"/>
          </a:xfrm>
          <a:prstGeom prst="straightConnector1">
            <a:avLst/>
          </a:prstGeom>
          <a:ln w="88900">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47531" y="1947149"/>
            <a:ext cx="10663222" cy="3093154"/>
          </a:xfrm>
          <a:prstGeom prst="rect">
            <a:avLst/>
          </a:prstGeom>
        </p:spPr>
        <p:txBody>
          <a:bodyPr wrap="square" rtlCol="0">
            <a:spAutoFit/>
          </a:bodyPr>
          <a:lstStyle/>
          <a:p>
            <a:pPr rtl="0">
              <a:spcAft>
                <a:spcPts val="1200"/>
              </a:spcAft>
              <a:defRPr/>
            </a:pPr>
            <a:r>
              <a:rPr lang="en-US" sz="3600">
                <a:cs typeface="Arial" panose="020B0604020202090204" pitchFamily="34" charset="0"/>
              </a:rPr>
              <a:t>如需</a:t>
            </a:r>
            <a:r>
              <a:rPr lang="en-US" sz="3600" b="1">
                <a:cs typeface="Arial" panose="020B0604020202090204" pitchFamily="34" charset="0"/>
              </a:rPr>
              <a:t>免费公正的医疗保险援助</a:t>
            </a:r>
            <a:r>
              <a:rPr lang="en-US" sz="3600">
                <a:cs typeface="Arial" panose="020B0604020202090204" pitchFamily="34" charset="0"/>
              </a:rPr>
              <a:t>，请联系威斯康星州健康保险援助计划：</a:t>
            </a:r>
          </a:p>
          <a:p>
            <a:pPr marL="457200" indent="-457200" rtl="0">
              <a:spcAft>
                <a:spcPts val="600"/>
              </a:spcAft>
              <a:buFont typeface="Arial" panose="020B0604020202090204" pitchFamily="34" charset="0"/>
              <a:buChar char="•"/>
              <a:defRPr/>
            </a:pPr>
            <a:r>
              <a:rPr lang="en-US" sz="3600">
                <a:cs typeface="Arial" panose="020B0604020202090204" pitchFamily="34" charset="0"/>
              </a:rPr>
              <a:t>请拨打补充医疗保险求助热线：1-800-242-1060。</a:t>
            </a:r>
          </a:p>
          <a:p>
            <a:pPr marL="457200" indent="-457200" rtl="0">
              <a:spcAft>
                <a:spcPts val="600"/>
              </a:spcAft>
              <a:buFont typeface="Arial" panose="020B0604020202090204" pitchFamily="34" charset="0"/>
              <a:buChar char="•"/>
              <a:defRPr/>
            </a:pPr>
            <a:r>
              <a:rPr lang="en-US" sz="3600">
                <a:cs typeface="Arial" panose="020B0604020202090204" pitchFamily="34" charset="0"/>
              </a:rPr>
              <a:t>请访问威斯康星州卫生服务部（WDHS）网站：</a:t>
            </a:r>
            <a:r>
              <a:rPr lang="en-US" sz="3600">
                <a:cs typeface="Arial" panose="020B0604020202090204" pitchFamily="34" charset="0"/>
                <a:hlinkClick r:id="rId3"/>
              </a:rPr>
              <a:t>dhs.wi.gov/medicare-help</a:t>
            </a:r>
            <a:r>
              <a:rPr lang="en-US" sz="3600">
                <a:cs typeface="Arial" panose="020B0604020202090204" pitchFamily="34" charset="0"/>
              </a:rPr>
              <a:t>。 </a:t>
            </a:r>
            <a:endParaRPr lang="en-US" sz="2400" dirty="0">
              <a:cs typeface="Arial" panose="020B0604020202090204" pitchFamily="34" charset="0"/>
            </a:endParaRP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47</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为医疗保险参保人员提供本地化帮助</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850866"/>
            <a:ext cx="9144000" cy="1581080"/>
          </a:xfrm>
        </p:spPr>
        <p:txBody>
          <a:bodyPr rtlCol="0"/>
          <a:lstStyle/>
          <a:p>
            <a:pPr rtl="0"/>
            <a:r>
              <a:rPr lang="en-US">
                <a:solidFill>
                  <a:schemeClr val="accent1">
                    <a:lumMod val="50000"/>
                  </a:schemeClr>
                </a:solidFill>
                <a:latin typeface="Arial" panose="020B0604020202090204" pitchFamily="34" charset="0"/>
                <a:cs typeface="Arial" panose="020B0604020202090204" pitchFamily="34" charset="0"/>
              </a:rPr>
              <a:t>欢迎参加联邦医疗保险</a:t>
            </a:r>
          </a:p>
        </p:txBody>
      </p:sp>
      <p:sp>
        <p:nvSpPr>
          <p:cNvPr id="3" name="Subtitle 2"/>
          <p:cNvSpPr>
            <a:spLocks noGrp="1"/>
          </p:cNvSpPr>
          <p:nvPr>
            <p:ph type="subTitle" idx="1"/>
          </p:nvPr>
        </p:nvSpPr>
        <p:spPr>
          <a:xfrm>
            <a:off x="2327315" y="2594502"/>
            <a:ext cx="7537369" cy="996588"/>
          </a:xfrm>
        </p:spPr>
        <p:txBody>
          <a:bodyPr rtlCol="0">
            <a:normAutofit/>
          </a:bodyPr>
          <a:lstStyle/>
          <a:p>
            <a:pPr rtl="0"/>
            <a:r>
              <a:rPr lang="en-US" sz="2800">
                <a:solidFill>
                  <a:srgbClr val="FF0000"/>
                </a:solidFill>
                <a:latin typeface="Arial" panose="020B0604020202090204" pitchFamily="34" charset="0"/>
                <a:cs typeface="Arial" panose="020B0604020202090204" pitchFamily="34" charset="0"/>
              </a:rPr>
              <a:t> </a:t>
            </a:r>
            <a:r>
              <a:rPr lang="en-US" sz="3200">
                <a:latin typeface="Arial" panose="020B0604020202090204" pitchFamily="34" charset="0"/>
                <a:cs typeface="Arial" panose="020B0604020202090204" pitchFamily="34" charset="0"/>
              </a:rPr>
              <a:t>威斯康星州医疗保险参保人员教育系列讲座</a:t>
            </a:r>
          </a:p>
          <a:p>
            <a:pPr rtl="0"/>
            <a:endParaRPr lang="en-US" sz="2800" dirty="0"/>
          </a:p>
        </p:txBody>
      </p:sp>
      <p:sp>
        <p:nvSpPr>
          <p:cNvPr id="4" name="TextBox 3"/>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algn="ctr" rtl="0"/>
            <a:r>
              <a:rPr lang="en-US"/>
              <a:t>拨款免责声明</a:t>
            </a:r>
          </a:p>
        </p:txBody>
      </p:sp>
      <p:sp>
        <p:nvSpPr>
          <p:cNvPr id="3" name="Content Placeholder 2"/>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just" rtl="0">
              <a:buNone/>
            </a:pPr>
            <a:r>
              <a:rPr lang="en-US" sz="2400">
                <a:latin typeface="Arial" panose="020B0604020202090204" pitchFamily="34" charset="0"/>
                <a:cs typeface="Arial" panose="020B0604020202090204" pitchFamily="34" charset="0"/>
              </a:rPr>
              <a:t>该项目由威斯康星州卫生服务部（WDHS）提供全部或部分的财政资助，拨款编号为90SAPG0091，其隶属于美国卫生与公共服务部社区生活管理局（ACL），地址：华盛顿特区，邮编：20201。鼓励那些参与政府资助项目的受益人自由地表达他们的调查结果和结论。因此，观点或意见不一定代表卫生与公共服务部社区生活管理局（ACL）的官方政策。</a:t>
            </a:r>
          </a:p>
        </p:txBody>
      </p:sp>
      <p:sp>
        <p:nvSpPr>
          <p:cNvPr id="5" name="Slide Number Placeholder 4"/>
          <p:cNvSpPr>
            <a:spLocks noGrp="1"/>
          </p:cNvSpPr>
          <p:nvPr>
            <p:ph type="sldNum" sz="quarter" idx="12"/>
          </p:nvPr>
        </p:nvSpPr>
        <p:spPr/>
        <p:txBody>
          <a:bodyPr rtlCol="0"/>
          <a:lstStyle/>
          <a:p>
            <a:pPr rtl="0"/>
            <a:fld id="{844A7B69-93E2-4D34-896D-EFDD7F03AB74}"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4405" y="1236902"/>
            <a:ext cx="9023189" cy="4078680"/>
          </a:xfrm>
        </p:spPr>
        <p:txBody>
          <a:bodyPr rtlCol="0">
            <a:normAutofit fontScale="77500" lnSpcReduction="20000"/>
          </a:bodyPr>
          <a:lstStyle/>
          <a:p>
            <a:pPr marL="342900" indent="-342900" algn="l" rtl="0">
              <a:spcAft>
                <a:spcPts val="1200"/>
              </a:spcAft>
              <a:buFont typeface="Wingdings" panose="05000000000000000000" pitchFamily="2" charset="2"/>
              <a:buChar char="§"/>
            </a:pPr>
            <a:r>
              <a:rPr lang="en-US" sz="3100" b="1">
                <a:cs typeface="Arial" panose="020B0604020202090204" pitchFamily="34" charset="0"/>
              </a:rPr>
              <a:t>如果您已经参加了社会保障计划或铁路退休计划</a:t>
            </a:r>
            <a:r>
              <a:rPr lang="en-US" sz="3100">
                <a:cs typeface="Arial" panose="020B0604020202090204" pitchFamily="34" charset="0"/>
              </a:rPr>
              <a:t>，</a:t>
            </a:r>
            <a:r>
              <a:rPr lang="en-US" sz="3100" b="1">
                <a:cs typeface="Arial" panose="020B0604020202090204" pitchFamily="34" charset="0"/>
              </a:rPr>
              <a:t>您将</a:t>
            </a:r>
            <a:r>
              <a:rPr lang="en-US" sz="3100">
                <a:cs typeface="Arial" panose="020B0604020202090204" pitchFamily="34" charset="0"/>
              </a:rPr>
              <a:t>在您年满65周岁当月的第一天</a:t>
            </a:r>
            <a:r>
              <a:rPr lang="en-GB" sz="3100" b="1">
                <a:cs typeface="Arial" panose="020B0604020202090204" pitchFamily="34" charset="0"/>
              </a:rPr>
              <a:t>自动加入</a:t>
            </a:r>
            <a:r>
              <a:rPr lang="en-GB" sz="3100">
                <a:cs typeface="Arial" panose="020B0604020202090204" pitchFamily="34" charset="0"/>
              </a:rPr>
              <a:t>A部分和B部分。</a:t>
            </a:r>
          </a:p>
          <a:p>
            <a:pPr marL="342900" indent="-342900" algn="l" rtl="0">
              <a:spcAft>
                <a:spcPts val="1200"/>
              </a:spcAft>
              <a:buFont typeface="Wingdings" panose="05000000000000000000" pitchFamily="2" charset="2"/>
              <a:buChar char="§"/>
            </a:pPr>
            <a:r>
              <a:rPr lang="en-US" sz="3100" b="1">
                <a:cs typeface="Arial" panose="020B0604020202090204" pitchFamily="34" charset="0"/>
              </a:rPr>
              <a:t>如果您</a:t>
            </a:r>
            <a:r>
              <a:rPr lang="en-US" sz="3100">
                <a:cs typeface="Arial" panose="020B0604020202090204" pitchFamily="34" charset="0"/>
              </a:rPr>
              <a:t>接近65周岁且目前没有参加过社会保障计划，则您需要在您的</a:t>
            </a:r>
            <a:r>
              <a:rPr lang="en-US" sz="3100" i="1">
                <a:cs typeface="Arial" panose="020B0604020202090204" pitchFamily="34" charset="0"/>
              </a:rPr>
              <a:t>首次投保期内</a:t>
            </a:r>
            <a:r>
              <a:rPr lang="en-US" sz="3100">
                <a:cs typeface="Arial" panose="020B0604020202090204" pitchFamily="34" charset="0"/>
              </a:rPr>
              <a:t>投保社会保障计划的A部分和B部分：</a:t>
            </a:r>
          </a:p>
          <a:p>
            <a:pPr marL="800100" lvl="1" indent="-342900" algn="l" rtl="0">
              <a:lnSpc>
                <a:spcPct val="110000"/>
              </a:lnSpc>
              <a:spcBef>
                <a:spcPts val="0"/>
              </a:spcBef>
              <a:spcAft>
                <a:spcPts val="600"/>
              </a:spcAft>
              <a:buFont typeface="Wingdings" panose="05000000000000000000" pitchFamily="2" charset="2"/>
              <a:buChar char="§"/>
            </a:pPr>
            <a:r>
              <a:rPr lang="en-US" sz="3100">
                <a:cs typeface="Arial" panose="020B0604020202090204" pitchFamily="34" charset="0"/>
              </a:rPr>
              <a:t>请访问</a:t>
            </a:r>
            <a:r>
              <a:rPr lang="en-US" sz="3100">
                <a:cs typeface="Arial" panose="020B0604020202090204" pitchFamily="34" charset="0"/>
                <a:hlinkClick r:id="rId3"/>
              </a:rPr>
              <a:t>ssa.gov</a:t>
            </a:r>
            <a:endParaRPr lang="en-US" altLang="en-US" sz="3100" dirty="0">
              <a:cs typeface="Arial" panose="020B0604020202090204" pitchFamily="34" charset="0"/>
            </a:endParaRPr>
          </a:p>
          <a:p>
            <a:pPr marL="800100" lvl="1" indent="-342900" algn="l" rtl="0">
              <a:lnSpc>
                <a:spcPct val="110000"/>
              </a:lnSpc>
              <a:spcBef>
                <a:spcPts val="0"/>
              </a:spcBef>
              <a:spcAft>
                <a:spcPts val="600"/>
              </a:spcAft>
              <a:buFont typeface="Wingdings" panose="05000000000000000000" pitchFamily="2" charset="2"/>
              <a:buChar char="§"/>
            </a:pPr>
            <a:r>
              <a:rPr lang="en-US" sz="3100"/>
              <a:t>请致电社会保障部1-800-772-1213（TTY用户请拨打1-800-325-0778）</a:t>
            </a:r>
            <a:endParaRPr lang="en-US" altLang="en-US" sz="3100" dirty="0">
              <a:cs typeface="Arial" panose="020B0604020202090204" pitchFamily="34" charset="0"/>
            </a:endParaRPr>
          </a:p>
          <a:p>
            <a:pPr marL="800100" lvl="1" indent="-342900" algn="l" rtl="0">
              <a:lnSpc>
                <a:spcPct val="110000"/>
              </a:lnSpc>
              <a:spcBef>
                <a:spcPts val="0"/>
              </a:spcBef>
              <a:spcAft>
                <a:spcPts val="600"/>
              </a:spcAft>
              <a:buFont typeface="Wingdings" panose="05000000000000000000" pitchFamily="2" charset="2"/>
              <a:buChar char="§"/>
            </a:pPr>
            <a:r>
              <a:rPr lang="en-US" sz="3100">
                <a:cs typeface="Arial" panose="020B0604020202090204" pitchFamily="34" charset="0"/>
              </a:rPr>
              <a:t>或访问您</a:t>
            </a:r>
            <a:r>
              <a:rPr lang="en-US" sz="3100">
                <a:cs typeface="Arial" panose="020B0604020202090204" pitchFamily="34" charset="0"/>
                <a:hlinkClick r:id="rId4"/>
              </a:rPr>
              <a:t>当地的社会保障办公室</a:t>
            </a:r>
            <a:endParaRPr lang="en-US" altLang="en-US" sz="3100" dirty="0">
              <a:solidFill>
                <a:srgbClr val="FF0000"/>
              </a:solidFill>
              <a:cs typeface="Arial" panose="020B0604020202090204" pitchFamily="34" charset="0"/>
            </a:endParaRPr>
          </a:p>
          <a:p>
            <a:pPr marL="342900" indent="-342900" algn="l" rtl="0">
              <a:spcAft>
                <a:spcPts val="1200"/>
              </a:spcAft>
              <a:buFont typeface="Wingdings" panose="05000000000000000000" pitchFamily="2" charset="2"/>
              <a:buChar char="§"/>
            </a:pPr>
            <a:r>
              <a:rPr lang="en-US" sz="3100" b="1">
                <a:cs typeface="Arial" panose="020B0604020202090204" pitchFamily="34" charset="0"/>
              </a:rPr>
              <a:t>如果您未年满65周岁且有残疾</a:t>
            </a:r>
            <a:r>
              <a:rPr lang="en-US" sz="3100">
                <a:cs typeface="Arial" panose="020B0604020202090204" pitchFamily="34" charset="0"/>
              </a:rPr>
              <a:t>，在连续领取24个月的社会保障残疾福利（SSDI）之后，您将自动加入医疗保险。</a:t>
            </a:r>
          </a:p>
          <a:p>
            <a:pPr algn="l" rtl="0"/>
            <a:endParaRPr lang="en-US" dirty="0"/>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参加医疗保险</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7" name="TextBox 6"/>
          <p:cNvSpPr txBox="1"/>
          <p:nvPr/>
        </p:nvSpPr>
        <p:spPr>
          <a:xfrm>
            <a:off x="887896" y="5444488"/>
            <a:ext cx="9978886" cy="1231106"/>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rtl="0"/>
            <a:endParaRPr lang="en-US" sz="1400" dirty="0"/>
          </a:p>
          <a:p>
            <a:pPr algn="ctr" rtl="0"/>
            <a:r>
              <a:rPr lang="en-US" sz="2200"/>
              <a:t>为随时获取您的个人信息，请登陆</a:t>
            </a:r>
            <a:r>
              <a:rPr lang="en-US" sz="2200" b="1">
                <a:hlinkClick r:id="rId5"/>
              </a:rPr>
              <a:t>Medicare.gov，</a:t>
            </a:r>
            <a:r>
              <a:rPr lang="en-US" sz="2200"/>
              <a:t>并进行注册。 </a:t>
            </a:r>
            <a:endParaRPr lang="en-US" sz="2200" b="1" dirty="0"/>
          </a:p>
          <a:p>
            <a:pPr rtl="0"/>
            <a:endParaRPr lang="en-US" sz="16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714" y="3429000"/>
            <a:ext cx="6523768" cy="691852"/>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纲要</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7" name="Subtitle 2"/>
          <p:cNvSpPr txBox="1"/>
          <p:nvPr/>
        </p:nvSpPr>
        <p:spPr>
          <a:xfrm>
            <a:off x="761714" y="1829801"/>
            <a:ext cx="7285806"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en-US" sz="2600" b="1" dirty="0">
                <a:cs typeface="Arial" panose="020B0604020202090204" pitchFamily="34" charset="0"/>
              </a:rPr>
              <a:t>第1部分：	</a:t>
            </a:r>
            <a:r>
              <a:rPr lang="en-US" sz="2600" dirty="0" err="1">
                <a:cs typeface="Arial" panose="020B0604020202090204" pitchFamily="34" charset="0"/>
              </a:rPr>
              <a:t>参加医疗保险</a:t>
            </a:r>
            <a:r>
              <a:rPr lang="en-US" sz="2600" dirty="0">
                <a:cs typeface="Arial" panose="020B0604020202090204" pitchFamily="34" charset="0"/>
              </a:rPr>
              <a:t> </a:t>
            </a:r>
          </a:p>
          <a:p>
            <a:pPr marL="0" indent="0" rtl="0">
              <a:spcAft>
                <a:spcPts val="600"/>
              </a:spcAft>
              <a:buNone/>
            </a:pPr>
            <a:r>
              <a:rPr lang="en-US" sz="2600" b="1" dirty="0">
                <a:cs typeface="Arial" panose="020B0604020202090204" pitchFamily="34" charset="0"/>
              </a:rPr>
              <a:t>第2部分：</a:t>
            </a:r>
            <a:r>
              <a:rPr lang="en-US" sz="2600" dirty="0">
                <a:cs typeface="Arial" panose="020B0604020202090204" pitchFamily="34" charset="0"/>
              </a:rPr>
              <a:t>	</a:t>
            </a:r>
            <a:r>
              <a:rPr lang="en-US" sz="2600" dirty="0" err="1">
                <a:cs typeface="Arial" panose="020B0604020202090204" pitchFamily="34" charset="0"/>
              </a:rPr>
              <a:t>医疗保险基础知识；A部分；B部分</a:t>
            </a:r>
            <a:endParaRPr lang="en-US" sz="2600" dirty="0">
              <a:cs typeface="Arial" panose="020B0604020202090204" pitchFamily="34" charset="0"/>
            </a:endParaRPr>
          </a:p>
          <a:p>
            <a:pPr marL="0" indent="0" rtl="0">
              <a:spcAft>
                <a:spcPts val="600"/>
              </a:spcAft>
              <a:buNone/>
            </a:pPr>
            <a:r>
              <a:rPr lang="en-US" sz="2600" b="1" dirty="0">
                <a:cs typeface="Arial" panose="020B0604020202090204" pitchFamily="34" charset="0"/>
              </a:rPr>
              <a:t>第3部分：</a:t>
            </a:r>
            <a:r>
              <a:rPr lang="en-US" sz="2600" dirty="0">
                <a:cs typeface="Arial" panose="020B0604020202090204" pitchFamily="34" charset="0"/>
              </a:rPr>
              <a:t>您的保险选择；传统医疗保险；		</a:t>
            </a:r>
            <a:r>
              <a:rPr lang="en-US" sz="2600" dirty="0" err="1">
                <a:cs typeface="Arial" panose="020B0604020202090204" pitchFamily="34" charset="0"/>
              </a:rPr>
              <a:t>补充医疗保险</a:t>
            </a:r>
            <a:endParaRPr lang="en-US" sz="2600" dirty="0">
              <a:cs typeface="Arial" panose="020B0604020202090204" pitchFamily="34" charset="0"/>
            </a:endParaRPr>
          </a:p>
          <a:p>
            <a:pPr marL="0" indent="0" rtl="0">
              <a:spcAft>
                <a:spcPts val="600"/>
              </a:spcAft>
              <a:buNone/>
            </a:pPr>
            <a:r>
              <a:rPr lang="en-US" sz="2600" b="1" dirty="0">
                <a:cs typeface="Arial" panose="020B0604020202090204" pitchFamily="34" charset="0"/>
              </a:rPr>
              <a:t>第4部分：医疗保险优势计划（C部分）；</a:t>
            </a:r>
            <a:br>
              <a:rPr lang="en-US" sz="2600" b="1" dirty="0">
                <a:cs typeface="Arial" panose="020B0604020202090204" pitchFamily="34" charset="0"/>
              </a:rPr>
            </a:br>
            <a:r>
              <a:rPr lang="en-US" sz="2600" b="1" dirty="0">
                <a:cs typeface="Arial" panose="020B0604020202090204" pitchFamily="34" charset="0"/>
              </a:rPr>
              <a:t>	</a:t>
            </a:r>
            <a:r>
              <a:rPr lang="en-US" sz="2600" b="1" dirty="0" err="1">
                <a:cs typeface="Arial" panose="020B0604020202090204" pitchFamily="34" charset="0"/>
              </a:rPr>
              <a:t>其他保险类型</a:t>
            </a:r>
            <a:r>
              <a:rPr lang="en-US" sz="2600" b="1" dirty="0">
                <a:cs typeface="Arial" panose="020B0604020202090204" pitchFamily="34" charset="0"/>
              </a:rPr>
              <a:t> </a:t>
            </a:r>
          </a:p>
          <a:p>
            <a:pPr marL="0" indent="0" rtl="0">
              <a:spcAft>
                <a:spcPts val="600"/>
              </a:spcAft>
              <a:buNone/>
            </a:pPr>
            <a:r>
              <a:rPr lang="en-US" sz="2600" b="1" dirty="0">
                <a:cs typeface="Arial" panose="020B0604020202090204" pitchFamily="34" charset="0"/>
              </a:rPr>
              <a:t>第5部分：	</a:t>
            </a:r>
            <a:r>
              <a:rPr lang="en-US" sz="2600" dirty="0" err="1">
                <a:cs typeface="Arial" panose="020B0604020202090204" pitchFamily="34" charset="0"/>
              </a:rPr>
              <a:t>医疗保险D部分；老年护理</a:t>
            </a:r>
            <a:r>
              <a:rPr lang="en-US" sz="2600" dirty="0">
                <a:cs typeface="Arial" panose="020B0604020202090204" pitchFamily="34" charset="0"/>
              </a:rPr>
              <a:t>；</a:t>
            </a:r>
            <a:br>
              <a:rPr lang="en-US" sz="2600" dirty="0">
                <a:cs typeface="Arial" panose="020B0604020202090204" pitchFamily="34" charset="0"/>
              </a:rPr>
            </a:br>
            <a:r>
              <a:rPr lang="en-US" sz="2600" dirty="0">
                <a:cs typeface="Arial" panose="020B0604020202090204" pitchFamily="34" charset="0"/>
              </a:rPr>
              <a:t>	</a:t>
            </a:r>
            <a:r>
              <a:rPr lang="en-US" sz="2600" dirty="0" err="1">
                <a:cs typeface="Arial" panose="020B0604020202090204" pitchFamily="34" charset="0"/>
              </a:rPr>
              <a:t>年度开放投保时间</a:t>
            </a:r>
            <a:endParaRPr lang="en-US" sz="2600" dirty="0">
              <a:cs typeface="Arial" panose="020B0604020202090204" pitchFamily="34" charset="0"/>
            </a:endParaRPr>
          </a:p>
          <a:p>
            <a:pPr marL="0" indent="0" rtl="0">
              <a:buNone/>
            </a:pPr>
            <a:r>
              <a:rPr lang="en-US" sz="2600" b="1" dirty="0">
                <a:cs typeface="Arial" panose="020B0604020202090204" pitchFamily="34" charset="0"/>
              </a:rPr>
              <a:t>第6部分：</a:t>
            </a:r>
            <a:r>
              <a:rPr lang="en-US" sz="2600" dirty="0">
                <a:cs typeface="Arial" panose="020B0604020202090204" pitchFamily="34" charset="0"/>
              </a:rPr>
              <a:t>帮助收入有限人员；		</a:t>
            </a:r>
            <a:r>
              <a:rPr lang="en-US" sz="2600" dirty="0" err="1">
                <a:cs typeface="Arial" panose="020B0604020202090204" pitchFamily="34" charset="0"/>
              </a:rPr>
              <a:t>保护自己和防止欺诈</a:t>
            </a:r>
            <a:r>
              <a:rPr lang="en-US" sz="2600" dirty="0">
                <a:cs typeface="Arial" panose="020B0604020202090204" pitchFamily="34" charset="0"/>
              </a:rPr>
              <a:t>；</a:t>
            </a:r>
            <a:br>
              <a:rPr lang="en-US" sz="2600" dirty="0">
                <a:cs typeface="Arial" panose="020B0604020202090204" pitchFamily="34" charset="0"/>
              </a:rPr>
            </a:br>
            <a:r>
              <a:rPr lang="en-US" sz="2600" dirty="0">
                <a:cs typeface="Arial" panose="020B0604020202090204" pitchFamily="34" charset="0"/>
              </a:rPr>
              <a:t>	</a:t>
            </a:r>
            <a:r>
              <a:rPr lang="en-US" sz="2600" dirty="0" err="1">
                <a:cs typeface="Arial" panose="020B0604020202090204" pitchFamily="34" charset="0"/>
              </a:rPr>
              <a:t>资源与评论</a:t>
            </a:r>
            <a:endParaRPr lang="en-US" sz="2600" dirty="0">
              <a:cs typeface="Arial" panose="020B0604020202090204" pitchFamily="34" charset="0"/>
            </a:endParaRPr>
          </a:p>
          <a:p>
            <a:pPr marL="0" indent="0" rtl="0">
              <a:buNone/>
            </a:pPr>
            <a:endParaRPr lang="en-US" dirty="0"/>
          </a:p>
        </p:txBody>
      </p:sp>
      <p:sp>
        <p:nvSpPr>
          <p:cNvPr id="9" name="TextBox 8"/>
          <p:cNvSpPr txBox="1"/>
          <p:nvPr/>
        </p:nvSpPr>
        <p:spPr>
          <a:xfrm>
            <a:off x="8939606" y="5196755"/>
            <a:ext cx="274320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en-US" sz="1700"/>
              <a:t>更多详情，请查阅</a:t>
            </a:r>
            <a:r>
              <a:rPr lang="en-US" sz="1700">
                <a:hlinkClick r:id="rId3"/>
              </a:rPr>
              <a:t>《您与医疗保险手册》</a:t>
            </a:r>
            <a:r>
              <a:rPr lang="en-US" sz="1700"/>
              <a:t>。</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50</a:t>
            </a:fld>
            <a:endParaRPr lang="en-US" dirty="0"/>
          </a:p>
        </p:txBody>
      </p:sp>
      <p:pic>
        <p:nvPicPr>
          <p:cNvPr id="5" name="Picture 4" descr="A close-up of a poster&#10;&#10;AI-generated content may be incorrect.">
            <a:extLst>
              <a:ext uri="{FF2B5EF4-FFF2-40B4-BE49-F238E27FC236}">
                <a16:creationId xmlns:a16="http://schemas.microsoft.com/office/drawing/2014/main" id="{FD9094B2-8AF4-0B14-28C4-E38169E064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4976" y="1390428"/>
            <a:ext cx="2787830" cy="361084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欢迎参加联邦医疗保险 </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51</a:t>
            </a:fld>
            <a:endParaRPr lang="en-US"/>
          </a:p>
        </p:txBody>
      </p:sp>
      <p:sp>
        <p:nvSpPr>
          <p:cNvPr id="11" name="Subtitle 2"/>
          <p:cNvSpPr txBox="1"/>
          <p:nvPr/>
        </p:nvSpPr>
        <p:spPr>
          <a:xfrm>
            <a:off x="3043518" y="2016479"/>
            <a:ext cx="7734748"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rtl="0">
              <a:spcAft>
                <a:spcPts val="1800"/>
              </a:spcAft>
              <a:buNone/>
            </a:pPr>
            <a:r>
              <a:rPr lang="en-US" sz="21600" b="1"/>
              <a:t>第4部分</a:t>
            </a:r>
          </a:p>
          <a:p>
            <a:pPr rtl="0">
              <a:spcAft>
                <a:spcPts val="600"/>
              </a:spcAft>
            </a:pPr>
            <a:r>
              <a:rPr lang="en-US" sz="16000"/>
              <a:t>医疗保险优势计划（C部分）</a:t>
            </a:r>
          </a:p>
          <a:p>
            <a:pPr rtl="0">
              <a:spcAft>
                <a:spcPts val="600"/>
              </a:spcAft>
            </a:pPr>
            <a:r>
              <a:rPr lang="en-US" sz="16000"/>
              <a:t>其他保险类型</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32" y="5409052"/>
            <a:ext cx="3016160" cy="94729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您的保险选择</a:t>
            </a:r>
          </a:p>
          <a:p>
            <a:pPr algn="ctr" rtl="0"/>
            <a:endParaRPr lang="en-US" sz="1200" dirty="0">
              <a:solidFill>
                <a:schemeClr val="bg1"/>
              </a:solidFill>
              <a:latin typeface="Arial" panose="020B0604020202090204" pitchFamily="34" charset="0"/>
              <a:cs typeface="Arial" panose="020B060402020209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p:cNvGrpSpPr/>
          <p:nvPr/>
        </p:nvGrpSpPr>
        <p:grpSpPr bwMode="auto">
          <a:xfrm>
            <a:off x="1541876" y="1395373"/>
            <a:ext cx="9810336" cy="4673600"/>
            <a:chOff x="266702" y="1430740"/>
            <a:chExt cx="9810152" cy="4672723"/>
          </a:xfrm>
        </p:grpSpPr>
        <p:grpSp>
          <p:nvGrpSpPr>
            <p:cNvPr id="8" name="Group 9" descr="Arrow indicating two choices"/>
            <p:cNvGrpSpPr/>
            <p:nvPr/>
          </p:nvGrpSpPr>
          <p:grpSpPr bwMode="auto">
            <a:xfrm>
              <a:off x="1352550" y="3133988"/>
              <a:ext cx="1686319" cy="894824"/>
              <a:chOff x="3733801" y="1143000"/>
              <a:chExt cx="1686319" cy="894824"/>
            </a:xfrm>
          </p:grpSpPr>
          <p:cxnSp>
            <p:nvCxnSpPr>
              <p:cNvPr id="24" name="Straight Arrow Connector 23"/>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rtl="0"/>
              <a:r>
                <a:rPr lang="en-US" sz="2800" b="1">
                  <a:solidFill>
                    <a:srgbClr val="000000"/>
                  </a:solidFill>
                </a:rPr>
                <a:t>传统医疗保险</a:t>
              </a:r>
            </a:p>
          </p:txBody>
        </p:sp>
        <p:sp>
          <p:nvSpPr>
            <p:cNvPr id="10" name="Rectangle 9" descr="Hospital Insurance" title="Part A"/>
            <p:cNvSpPr/>
            <p:nvPr/>
          </p:nvSpPr>
          <p:spPr>
            <a:xfrm>
              <a:off x="685794" y="2503689"/>
              <a:ext cx="133347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A部分</a:t>
              </a:r>
            </a:p>
            <a:p>
              <a:pPr algn="ctr" rtl="0">
                <a:defRPr/>
              </a:pPr>
              <a:r>
                <a:rPr lang="en-US" sz="2000">
                  <a:solidFill>
                    <a:prstClr val="black"/>
                  </a:solidFill>
                </a:rPr>
                <a:t>住院保险</a:t>
              </a:r>
            </a:p>
          </p:txBody>
        </p:sp>
        <p:sp>
          <p:nvSpPr>
            <p:cNvPr id="11" name="Rectangle 10" descr="Medical Insurance" title="Part B"/>
            <p:cNvSpPr/>
            <p:nvPr/>
          </p:nvSpPr>
          <p:spPr>
            <a:xfrm>
              <a:off x="2322476" y="2524322"/>
              <a:ext cx="1296963"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B部分</a:t>
              </a:r>
            </a:p>
            <a:p>
              <a:pPr algn="ctr" rtl="0">
                <a:defRPr/>
              </a:pPr>
              <a:r>
                <a:rPr lang="en-US" sz="2000">
                  <a:solidFill>
                    <a:prstClr val="black"/>
                  </a:solidFill>
                </a:rPr>
                <a:t>医疗保险</a:t>
              </a:r>
            </a:p>
          </p:txBody>
        </p:sp>
        <p:sp>
          <p:nvSpPr>
            <p:cNvPr id="12" name="TextBox 3"/>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rtl="0"/>
              <a:r>
                <a:rPr lang="en-US" b="1">
                  <a:solidFill>
                    <a:srgbClr val="000000"/>
                  </a:solidFill>
                </a:rPr>
                <a:t>您可以增加</a:t>
              </a:r>
            </a:p>
          </p:txBody>
        </p:sp>
        <p:sp>
          <p:nvSpPr>
            <p:cNvPr id="13" name="Rectangle 12" descr="Precription Drug Coverage" title="Part D"/>
            <p:cNvSpPr/>
            <p:nvPr/>
          </p:nvSpPr>
          <p:spPr>
            <a:xfrm>
              <a:off x="2574884" y="4301988"/>
              <a:ext cx="1876390" cy="180147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D部分</a:t>
              </a:r>
            </a:p>
            <a:p>
              <a:pPr algn="ctr" rtl="0">
                <a:defRPr/>
              </a:pPr>
              <a:r>
                <a:rPr lang="en-US" sz="2000">
                  <a:solidFill>
                    <a:prstClr val="black"/>
                  </a:solidFill>
                </a:rPr>
                <a:t>处方药保险</a:t>
              </a:r>
            </a:p>
          </p:txBody>
        </p:sp>
        <p:sp>
          <p:nvSpPr>
            <p:cNvPr id="14" name="Rectangle 13" descr="Also known as Medigap policy" title="Medicare Supplement Insurance"/>
            <p:cNvSpPr/>
            <p:nvPr/>
          </p:nvSpPr>
          <p:spPr>
            <a:xfrm>
              <a:off x="266702" y="4338494"/>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white"/>
                  </a:solidFill>
                </a:rPr>
                <a:t>医疗保险补充保险（Medigap）保单</a:t>
              </a:r>
            </a:p>
          </p:txBody>
        </p:sp>
        <p:sp>
          <p:nvSpPr>
            <p:cNvPr id="15" name="TextBox 2"/>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algn="ctr" rtl="0"/>
              <a:r>
                <a:rPr lang="en-US" sz="2800" b="1">
                  <a:solidFill>
                    <a:srgbClr val="000000"/>
                  </a:solidFill>
                </a:rPr>
                <a:t>或者</a:t>
              </a:r>
            </a:p>
          </p:txBody>
        </p:sp>
        <p:sp>
          <p:nvSpPr>
            <p:cNvPr id="16" name="TextBox 23"/>
            <p:cNvSpPr txBox="1">
              <a:spLocks noChangeArrowheads="1"/>
            </p:cNvSpPr>
            <p:nvPr/>
          </p:nvSpPr>
          <p:spPr bwMode="auto">
            <a:xfrm>
              <a:off x="5141960" y="1589628"/>
              <a:ext cx="4934894" cy="55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rtl="0"/>
              <a:r>
                <a:rPr lang="en-US" sz="2400" b="1">
                  <a:solidFill>
                    <a:srgbClr val="000000"/>
                  </a:solidFill>
                </a:rPr>
                <a:t> </a:t>
              </a:r>
              <a:r>
                <a:rPr lang="en-US" sz="3000" b="1">
                  <a:solidFill>
                    <a:srgbClr val="000000"/>
                  </a:solidFill>
                </a:rPr>
                <a:t>医疗保险优势计划</a:t>
              </a:r>
            </a:p>
          </p:txBody>
        </p:sp>
        <p:sp>
          <p:nvSpPr>
            <p:cNvPr id="17" name="Rectangle 16" descr="Combines Part A, B and usually D" title="Part C"/>
            <p:cNvSpPr/>
            <p:nvPr/>
          </p:nvSpPr>
          <p:spPr>
            <a:xfrm>
              <a:off x="5733950" y="2503689"/>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C部分</a:t>
              </a:r>
            </a:p>
            <a:p>
              <a:pPr algn="ctr" rtl="0">
                <a:defRPr/>
              </a:pPr>
              <a:r>
                <a:rPr lang="en-US" sz="2000">
                  <a:solidFill>
                    <a:prstClr val="black"/>
                  </a:solidFill>
                </a:rPr>
                <a:t>包括A部分和B部分</a:t>
              </a:r>
            </a:p>
          </p:txBody>
        </p:sp>
        <p:sp>
          <p:nvSpPr>
            <p:cNvPr id="18" name="TextBox 22"/>
            <p:cNvSpPr txBox="1">
              <a:spLocks noChangeArrowheads="1"/>
            </p:cNvSpPr>
            <p:nvPr/>
          </p:nvSpPr>
          <p:spPr bwMode="auto">
            <a:xfrm>
              <a:off x="5376128"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algn="ctr" rtl="0"/>
              <a:r>
                <a:rPr lang="en-US" b="1">
                  <a:solidFill>
                    <a:srgbClr val="000000"/>
                  </a:solidFill>
                </a:rPr>
                <a:t>或许会包括或者您或许会增加</a:t>
              </a:r>
            </a:p>
          </p:txBody>
        </p:sp>
        <p:sp>
          <p:nvSpPr>
            <p:cNvPr id="19" name="Rectangle 18" descr="Prescription Drug coverage. Most Part C plans cover prescription drugs." title="Prescription Drug coverage"/>
            <p:cNvSpPr/>
            <p:nvPr/>
          </p:nvSpPr>
          <p:spPr>
            <a:xfrm>
              <a:off x="5314857" y="3944868"/>
              <a:ext cx="3505134" cy="213478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D部分</a:t>
              </a:r>
            </a:p>
            <a:p>
              <a:pPr algn="ctr" rtl="0">
                <a:defRPr/>
              </a:pPr>
              <a:r>
                <a:rPr lang="en-US" sz="2000">
                  <a:solidFill>
                    <a:prstClr val="black"/>
                  </a:solidFill>
                </a:rPr>
                <a:t>处方药保险</a:t>
              </a:r>
            </a:p>
            <a:p>
              <a:pPr algn="ctr" rtl="0">
                <a:defRPr/>
              </a:pPr>
              <a:r>
                <a:rPr lang="en-US" sz="2000">
                  <a:solidFill>
                    <a:prstClr val="black"/>
                  </a:solidFill>
                </a:rPr>
                <a:t>（大多数的C部分计划涵盖处方药。如果</a:t>
              </a:r>
              <a:r>
                <a:rPr lang="en-US" sz="2000" b="1">
                  <a:solidFill>
                    <a:prstClr val="black"/>
                  </a:solidFill>
                </a:rPr>
                <a:t>某些</a:t>
              </a:r>
              <a:r>
                <a:rPr lang="en-US" sz="2000">
                  <a:solidFill>
                    <a:prstClr val="black"/>
                  </a:solidFill>
                </a:rPr>
                <a:t>类型的计划</a:t>
              </a:r>
              <a:r>
                <a:rPr lang="en-US" sz="2000" i="1">
                  <a:solidFill>
                    <a:prstClr val="black"/>
                  </a:solidFill>
                </a:rPr>
                <a:t>尚未</a:t>
              </a:r>
              <a:r>
                <a:rPr lang="en-US" sz="2000">
                  <a:solidFill>
                    <a:prstClr val="black"/>
                  </a:solidFill>
                </a:rPr>
                <a:t>包括药品保险的话，您可以在其中增加药品保险。）</a:t>
              </a:r>
            </a:p>
          </p:txBody>
        </p:sp>
        <p:grpSp>
          <p:nvGrpSpPr>
            <p:cNvPr id="20" name="Group 47" descr="Arrow indicating two choices"/>
            <p:cNvGrpSpPr/>
            <p:nvPr/>
          </p:nvGrpSpPr>
          <p:grpSpPr bwMode="auto">
            <a:xfrm>
              <a:off x="3795363" y="1430740"/>
              <a:ext cx="1686319" cy="894824"/>
              <a:chOff x="3733801" y="1143000"/>
              <a:chExt cx="1686319" cy="894824"/>
            </a:xfrm>
          </p:grpSpPr>
          <p:cxnSp>
            <p:nvCxnSpPr>
              <p:cNvPr id="21" name="Straight Arrow Connector 20"/>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 name="Rectangle: Rounded Corners 1"/>
          <p:cNvSpPr/>
          <p:nvPr/>
        </p:nvSpPr>
        <p:spPr>
          <a:xfrm>
            <a:off x="6415638" y="1485060"/>
            <a:ext cx="4934986" cy="695958"/>
          </a:xfrm>
          <a:prstGeom prst="roundRect">
            <a:avLst/>
          </a:prstGeom>
          <a:noFill/>
          <a:ln w="9525"/>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7" name="Slide Number Placeholder 26"/>
          <p:cNvSpPr>
            <a:spLocks noGrp="1"/>
          </p:cNvSpPr>
          <p:nvPr>
            <p:ph type="sldNum" sz="quarter" idx="12"/>
          </p:nvPr>
        </p:nvSpPr>
        <p:spPr/>
        <p:txBody>
          <a:bodyPr rtlCol="0"/>
          <a:lstStyle/>
          <a:p>
            <a:pPr rtl="0"/>
            <a:fld id="{844A7B69-93E2-4D34-896D-EFDD7F03AB74}" type="slidenum">
              <a:rPr lang="en-US" smtClean="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53</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医疗保险优势计划（C部分）</a:t>
            </a:r>
          </a:p>
          <a:p>
            <a:pPr algn="ctr" rtl="0"/>
            <a:endParaRPr lang="en-US" sz="1200" dirty="0">
              <a:solidFill>
                <a:schemeClr val="bg1"/>
              </a:solidFill>
              <a:latin typeface="Arial" panose="020B0604020202090204" pitchFamily="34" charset="0"/>
              <a:cs typeface="Arial" panose="020B0604020202090204" pitchFamily="34" charset="0"/>
            </a:endParaRPr>
          </a:p>
        </p:txBody>
      </p:sp>
      <p:grpSp>
        <p:nvGrpSpPr>
          <p:cNvPr id="10" name="Group 9" descr="Info graphic display of what Part C includes." title="Medicare Advantage Plans (Part C) (Like HMOs or PPOs)"/>
          <p:cNvGrpSpPr/>
          <p:nvPr/>
        </p:nvGrpSpPr>
        <p:grpSpPr>
          <a:xfrm>
            <a:off x="131146" y="1608284"/>
            <a:ext cx="3218785" cy="3708539"/>
            <a:chOff x="263668" y="761522"/>
            <a:chExt cx="3218785" cy="3708539"/>
          </a:xfrm>
        </p:grpSpPr>
        <p:grpSp>
          <p:nvGrpSpPr>
            <p:cNvPr id="11" name="Group 10" title="grouping of icons indicating Part C includes Part A, Part B and usually Part D Coverage"/>
            <p:cNvGrpSpPr/>
            <p:nvPr/>
          </p:nvGrpSpPr>
          <p:grpSpPr>
            <a:xfrm>
              <a:off x="263668" y="1240504"/>
              <a:ext cx="3218785" cy="3229557"/>
              <a:chOff x="5227436" y="1421111"/>
              <a:chExt cx="3132718" cy="3229556"/>
            </a:xfrm>
          </p:grpSpPr>
          <p:pic>
            <p:nvPicPr>
              <p:cNvPr id="14" name="Picture 13" title="Part A icon"/>
              <p:cNvPicPr>
                <a:picLocks noChangeAspect="1"/>
              </p:cNvPicPr>
              <p:nvPr/>
            </p:nvPicPr>
            <p:blipFill>
              <a:blip r:embed="rId3" cstate="email"/>
              <a:stretch>
                <a:fillRect/>
              </a:stretch>
            </p:blipFill>
            <p:spPr>
              <a:xfrm>
                <a:off x="5537874" y="1477853"/>
                <a:ext cx="837233" cy="473971"/>
              </a:xfrm>
              <a:prstGeom prst="rect">
                <a:avLst/>
              </a:prstGeom>
            </p:spPr>
          </p:pic>
          <p:pic>
            <p:nvPicPr>
              <p:cNvPr id="15" name="Picture 14" title="Part D icon"/>
              <p:cNvPicPr>
                <a:picLocks noChangeAspect="1"/>
              </p:cNvPicPr>
              <p:nvPr/>
            </p:nvPicPr>
            <p:blipFill>
              <a:blip r:embed="rId4" cstate="email"/>
              <a:stretch>
                <a:fillRect/>
              </a:stretch>
            </p:blipFill>
            <p:spPr>
              <a:xfrm>
                <a:off x="6609480" y="3170824"/>
                <a:ext cx="595417" cy="421372"/>
              </a:xfrm>
              <a:prstGeom prst="rect">
                <a:avLst/>
              </a:prstGeom>
            </p:spPr>
          </p:pic>
          <p:pic>
            <p:nvPicPr>
              <p:cNvPr id="16" name="Picture 15" title="Part B icon"/>
              <p:cNvPicPr>
                <a:picLocks noChangeAspect="1"/>
              </p:cNvPicPr>
              <p:nvPr/>
            </p:nvPicPr>
            <p:blipFill>
              <a:blip r:embed="rId5" cstate="email"/>
              <a:stretch>
                <a:fillRect/>
              </a:stretch>
            </p:blipFill>
            <p:spPr>
              <a:xfrm>
                <a:off x="7422609" y="1421111"/>
                <a:ext cx="615472" cy="555822"/>
              </a:xfrm>
              <a:prstGeom prst="rect">
                <a:avLst/>
              </a:prstGeom>
            </p:spPr>
          </p:pic>
          <p:sp>
            <p:nvSpPr>
              <p:cNvPr id="17" name="TextBox 16"/>
              <p:cNvSpPr txBox="1"/>
              <p:nvPr/>
            </p:nvSpPr>
            <p:spPr>
              <a:xfrm>
                <a:off x="5227436" y="1951824"/>
                <a:ext cx="1407569"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a:ln>
                      <a:noFill/>
                    </a:ln>
                    <a:solidFill>
                      <a:srgbClr val="1F497D"/>
                    </a:solidFill>
                    <a:effectLst/>
                    <a:uLnTx/>
                    <a:uFillTx/>
                  </a:rPr>
                  <a:t>A部分</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a:ln>
                      <a:noFill/>
                    </a:ln>
                    <a:solidFill>
                      <a:srgbClr val="1F497D"/>
                    </a:solidFill>
                    <a:effectLst/>
                    <a:uLnTx/>
                    <a:uFillTx/>
                  </a:rPr>
                  <a:t>住院保险</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dirty="0">
                  <a:ln>
                    <a:noFill/>
                  </a:ln>
                  <a:solidFill>
                    <a:srgbClr val="1F497D"/>
                  </a:solidFill>
                  <a:effectLst/>
                  <a:uLnTx/>
                  <a:uFillTx/>
                </a:endParaRPr>
              </a:p>
            </p:txBody>
          </p:sp>
          <p:sp>
            <p:nvSpPr>
              <p:cNvPr id="18" name="TextBox 17"/>
              <p:cNvSpPr txBox="1"/>
              <p:nvPr/>
            </p:nvSpPr>
            <p:spPr>
              <a:xfrm>
                <a:off x="7077850" y="2037064"/>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a:ln>
                      <a:noFill/>
                    </a:ln>
                    <a:solidFill>
                      <a:srgbClr val="1F497D"/>
                    </a:solidFill>
                    <a:effectLst/>
                    <a:uLnTx/>
                    <a:uFillTx/>
                  </a:rPr>
                  <a:t>B部分</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a:ln>
                      <a:noFill/>
                    </a:ln>
                    <a:solidFill>
                      <a:srgbClr val="1F497D"/>
                    </a:solidFill>
                    <a:effectLst/>
                    <a:uLnTx/>
                    <a:uFillTx/>
                  </a:rPr>
                  <a:t>医疗保险</a:t>
                </a:r>
              </a:p>
            </p:txBody>
          </p:sp>
          <p:sp>
            <p:nvSpPr>
              <p:cNvPr id="19" name="TextBox 18"/>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a:ln>
                      <a:noFill/>
                    </a:ln>
                    <a:solidFill>
                      <a:srgbClr val="1F497D"/>
                    </a:solidFill>
                    <a:effectLst/>
                    <a:uLnTx/>
                    <a:uFillTx/>
                  </a:rPr>
                  <a:t>大多数包括D部分</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a:ln>
                      <a:noFill/>
                    </a:ln>
                    <a:solidFill>
                      <a:srgbClr val="1F497D"/>
                    </a:solidFill>
                    <a:effectLst/>
                    <a:uLnTx/>
                    <a:uFillTx/>
                  </a:rPr>
                  <a:t>医疗保险处方药保险</a:t>
                </a:r>
              </a:p>
            </p:txBody>
          </p:sp>
          <p:sp>
            <p:nvSpPr>
              <p:cNvPr id="20" name="Plus 28"/>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b="1" i="0" u="none" strike="noStrike" kern="0" cap="none" spc="0" normalizeH="0" noProof="0">
                  <a:ln>
                    <a:noFill/>
                  </a:ln>
                  <a:solidFill>
                    <a:srgbClr val="1F497D"/>
                  </a:solidFill>
                  <a:effectLst/>
                  <a:uLnTx/>
                  <a:uFillTx/>
                </a:rPr>
                <a:t>C部分包括</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1F497D"/>
                </a:solidFill>
                <a:effectLst/>
                <a:uLnTx/>
                <a:uFillTx/>
              </a:endParaRPr>
            </a:p>
          </p:txBody>
        </p:sp>
      </p:grpSp>
      <p:sp>
        <p:nvSpPr>
          <p:cNvPr id="2" name="Rectangle 1"/>
          <p:cNvSpPr/>
          <p:nvPr/>
        </p:nvSpPr>
        <p:spPr>
          <a:xfrm>
            <a:off x="3988349" y="1731625"/>
            <a:ext cx="7325720" cy="4001095"/>
          </a:xfrm>
          <a:prstGeom prst="rect">
            <a:avLst/>
          </a:prstGeom>
        </p:spPr>
        <p:txBody>
          <a:bodyPr wrap="square" rtlCol="0">
            <a:spAutoFit/>
          </a:bodyPr>
          <a:lstStyle/>
          <a:p>
            <a:pPr marL="213995" indent="-213995" defTabSz="514350" rtl="0">
              <a:spcBef>
                <a:spcPts val="600"/>
              </a:spcBef>
              <a:spcAft>
                <a:spcPts val="1200"/>
              </a:spcAft>
              <a:buFont typeface="Wingdings" panose="05000000000000000000" pitchFamily="2" charset="2"/>
              <a:buChar char="§"/>
              <a:defRPr/>
            </a:pPr>
            <a:r>
              <a:rPr lang="en-US" sz="2800">
                <a:solidFill>
                  <a:prstClr val="black"/>
                </a:solidFill>
              </a:rPr>
              <a:t>医疗保险优势计划，有时被称为C部分，包括A部分、B部分，通常还包括D部分。</a:t>
            </a:r>
          </a:p>
          <a:p>
            <a:pPr marL="213995" indent="-213995" defTabSz="514350" rtl="0">
              <a:spcBef>
                <a:spcPts val="600"/>
              </a:spcBef>
              <a:spcAft>
                <a:spcPts val="1200"/>
              </a:spcAft>
              <a:buFont typeface="Wingdings" panose="05000000000000000000" pitchFamily="2" charset="2"/>
              <a:buChar char="§"/>
            </a:pPr>
            <a:r>
              <a:rPr lang="en-US" sz="2800">
                <a:solidFill>
                  <a:prstClr val="black"/>
                </a:solidFill>
              </a:rPr>
              <a:t>经医疗保险批准的私人保险公司为您提供医疗保险。</a:t>
            </a:r>
          </a:p>
          <a:p>
            <a:pPr marL="213995" indent="-213995" defTabSz="514350" rtl="0">
              <a:spcBef>
                <a:spcPts val="600"/>
              </a:spcBef>
              <a:buFont typeface="Wingdings" panose="05000000000000000000" pitchFamily="2" charset="2"/>
              <a:buChar char="§"/>
            </a:pPr>
            <a:r>
              <a:rPr lang="en-US" sz="2800">
                <a:solidFill>
                  <a:prstClr val="black"/>
                </a:solidFill>
              </a:rPr>
              <a:t>大多数计划会要求您采用计划网络内医生、医院和其他医疗服务机构提供的服务，否则您将支付更多或全部的费用。</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54</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医疗保险优势计划</a:t>
            </a:r>
          </a:p>
          <a:p>
            <a:pPr algn="ctr" rtl="0"/>
            <a:endParaRPr lang="en-US" sz="1200" dirty="0">
              <a:solidFill>
                <a:schemeClr val="bg1"/>
              </a:solidFill>
              <a:latin typeface="Arial" panose="020B0604020202090204" pitchFamily="34" charset="0"/>
              <a:cs typeface="Arial" panose="020B0604020202090204" pitchFamily="34" charset="0"/>
            </a:endParaRPr>
          </a:p>
        </p:txBody>
      </p:sp>
      <p:grpSp>
        <p:nvGrpSpPr>
          <p:cNvPr id="10" name="Group 9" descr="Info graphic display of what Part C includes." title="Medicare Advantage Plans (Part C) (Like HMOs or PPOs)"/>
          <p:cNvGrpSpPr/>
          <p:nvPr/>
        </p:nvGrpSpPr>
        <p:grpSpPr>
          <a:xfrm>
            <a:off x="131145" y="1608284"/>
            <a:ext cx="3218697" cy="3708539"/>
            <a:chOff x="263667" y="761522"/>
            <a:chExt cx="3218697" cy="3708539"/>
          </a:xfrm>
        </p:grpSpPr>
        <p:grpSp>
          <p:nvGrpSpPr>
            <p:cNvPr id="11" name="Group 10" title="grouping of icons indicating Part C includes Part A, Part B and usually Part D Coverage"/>
            <p:cNvGrpSpPr/>
            <p:nvPr/>
          </p:nvGrpSpPr>
          <p:grpSpPr>
            <a:xfrm>
              <a:off x="263667" y="1240504"/>
              <a:ext cx="3218697" cy="3229557"/>
              <a:chOff x="5227436" y="1421111"/>
              <a:chExt cx="3132633" cy="3229556"/>
            </a:xfrm>
          </p:grpSpPr>
          <p:pic>
            <p:nvPicPr>
              <p:cNvPr id="14" name="Picture 13" title="Part A icon"/>
              <p:cNvPicPr>
                <a:picLocks noChangeAspect="1"/>
              </p:cNvPicPr>
              <p:nvPr/>
            </p:nvPicPr>
            <p:blipFill>
              <a:blip r:embed="rId3" cstate="email"/>
              <a:stretch>
                <a:fillRect/>
              </a:stretch>
            </p:blipFill>
            <p:spPr>
              <a:xfrm>
                <a:off x="5537874" y="1477853"/>
                <a:ext cx="837233" cy="473971"/>
              </a:xfrm>
              <a:prstGeom prst="rect">
                <a:avLst/>
              </a:prstGeom>
            </p:spPr>
          </p:pic>
          <p:pic>
            <p:nvPicPr>
              <p:cNvPr id="15" name="Picture 14" title="Part D icon"/>
              <p:cNvPicPr>
                <a:picLocks noChangeAspect="1"/>
              </p:cNvPicPr>
              <p:nvPr/>
            </p:nvPicPr>
            <p:blipFill>
              <a:blip r:embed="rId4" cstate="email"/>
              <a:stretch>
                <a:fillRect/>
              </a:stretch>
            </p:blipFill>
            <p:spPr>
              <a:xfrm>
                <a:off x="6609480" y="3170824"/>
                <a:ext cx="595417" cy="421372"/>
              </a:xfrm>
              <a:prstGeom prst="rect">
                <a:avLst/>
              </a:prstGeom>
            </p:spPr>
          </p:pic>
          <p:pic>
            <p:nvPicPr>
              <p:cNvPr id="16" name="Picture 15" title="Part B icon"/>
              <p:cNvPicPr>
                <a:picLocks noChangeAspect="1"/>
              </p:cNvPicPr>
              <p:nvPr/>
            </p:nvPicPr>
            <p:blipFill>
              <a:blip r:embed="rId5" cstate="email"/>
              <a:stretch>
                <a:fillRect/>
              </a:stretch>
            </p:blipFill>
            <p:spPr>
              <a:xfrm>
                <a:off x="7422609" y="1421111"/>
                <a:ext cx="615472" cy="555822"/>
              </a:xfrm>
              <a:prstGeom prst="rect">
                <a:avLst/>
              </a:prstGeom>
            </p:spPr>
          </p:pic>
          <p:sp>
            <p:nvSpPr>
              <p:cNvPr id="17" name="TextBox 16"/>
              <p:cNvSpPr txBox="1"/>
              <p:nvPr/>
            </p:nvSpPr>
            <p:spPr>
              <a:xfrm>
                <a:off x="5227436" y="1951824"/>
                <a:ext cx="1407569"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a:ln>
                      <a:noFill/>
                    </a:ln>
                    <a:solidFill>
                      <a:srgbClr val="1F497D"/>
                    </a:solidFill>
                    <a:effectLst/>
                    <a:uLnTx/>
                    <a:uFillTx/>
                  </a:rPr>
                  <a:t>A部分</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a:ln>
                      <a:noFill/>
                    </a:ln>
                    <a:solidFill>
                      <a:srgbClr val="1F497D"/>
                    </a:solidFill>
                    <a:effectLst/>
                    <a:uLnTx/>
                    <a:uFillTx/>
                  </a:rPr>
                  <a:t>住院保险</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dirty="0">
                  <a:ln>
                    <a:noFill/>
                  </a:ln>
                  <a:solidFill>
                    <a:srgbClr val="1F497D"/>
                  </a:solidFill>
                  <a:effectLst/>
                  <a:uLnTx/>
                  <a:uFillTx/>
                </a:endParaRPr>
              </a:p>
            </p:txBody>
          </p:sp>
          <p:sp>
            <p:nvSpPr>
              <p:cNvPr id="18" name="TextBox 17"/>
              <p:cNvSpPr txBox="1"/>
              <p:nvPr/>
            </p:nvSpPr>
            <p:spPr>
              <a:xfrm>
                <a:off x="7077765" y="1951824"/>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a:ln>
                      <a:noFill/>
                    </a:ln>
                    <a:solidFill>
                      <a:srgbClr val="1F497D"/>
                    </a:solidFill>
                    <a:effectLst/>
                    <a:uLnTx/>
                    <a:uFillTx/>
                  </a:rPr>
                  <a:t>B部分</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a:ln>
                      <a:noFill/>
                    </a:ln>
                    <a:solidFill>
                      <a:srgbClr val="1F497D"/>
                    </a:solidFill>
                    <a:effectLst/>
                    <a:uLnTx/>
                    <a:uFillTx/>
                  </a:rPr>
                  <a:t>医疗保险</a:t>
                </a:r>
              </a:p>
            </p:txBody>
          </p:sp>
          <p:sp>
            <p:nvSpPr>
              <p:cNvPr id="19" name="TextBox 18"/>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a:ln>
                      <a:noFill/>
                    </a:ln>
                    <a:solidFill>
                      <a:srgbClr val="1F497D"/>
                    </a:solidFill>
                    <a:effectLst/>
                    <a:uLnTx/>
                    <a:uFillTx/>
                  </a:rPr>
                  <a:t>大多数包括D部分</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a:ln>
                      <a:noFill/>
                    </a:ln>
                    <a:solidFill>
                      <a:srgbClr val="1F497D"/>
                    </a:solidFill>
                    <a:effectLst/>
                    <a:uLnTx/>
                    <a:uFillTx/>
                  </a:rPr>
                  <a:t>医疗保险处方药保险</a:t>
                </a:r>
              </a:p>
            </p:txBody>
          </p:sp>
          <p:sp>
            <p:nvSpPr>
              <p:cNvPr id="20" name="Plus 28"/>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b="1" i="0" u="none" strike="noStrike" kern="0" cap="none" spc="0" normalizeH="0" noProof="0">
                  <a:ln>
                    <a:noFill/>
                  </a:ln>
                  <a:solidFill>
                    <a:srgbClr val="1F497D"/>
                  </a:solidFill>
                  <a:effectLst/>
                  <a:uLnTx/>
                  <a:uFillTx/>
                </a:rPr>
                <a:t>C部分包括</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1F497D"/>
                </a:solidFill>
                <a:effectLst/>
                <a:uLnTx/>
                <a:uFillTx/>
              </a:endParaRPr>
            </a:p>
          </p:txBody>
        </p:sp>
      </p:grpSp>
      <p:sp>
        <p:nvSpPr>
          <p:cNvPr id="2" name="Rectangle 1"/>
          <p:cNvSpPr/>
          <p:nvPr/>
        </p:nvSpPr>
        <p:spPr>
          <a:xfrm>
            <a:off x="3684347" y="1816264"/>
            <a:ext cx="7753540" cy="3831818"/>
          </a:xfrm>
          <a:prstGeom prst="rect">
            <a:avLst/>
          </a:prstGeom>
        </p:spPr>
        <p:txBody>
          <a:bodyPr wrap="square" rtlCol="0">
            <a:spAutoFit/>
          </a:bodyPr>
          <a:lstStyle/>
          <a:p>
            <a:pPr defTabSz="514350" rtl="0">
              <a:spcBef>
                <a:spcPts val="600"/>
              </a:spcBef>
              <a:spcAft>
                <a:spcPts val="1200"/>
              </a:spcAft>
              <a:defRPr/>
            </a:pPr>
            <a:r>
              <a:rPr lang="en-US" sz="2800" b="1">
                <a:solidFill>
                  <a:prstClr val="black"/>
                </a:solidFill>
                <a:latin typeface="Arial" panose="020B0604020202090204" pitchFamily="34" charset="0"/>
                <a:cs typeface="Arial" panose="020B0604020202090204" pitchFamily="34" charset="0"/>
              </a:rPr>
              <a:t>医疗保险优势计划的类型</a:t>
            </a:r>
          </a:p>
          <a:p>
            <a:pPr marL="213995" indent="-213995" defTabSz="514350" rtl="0">
              <a:spcBef>
                <a:spcPts val="600"/>
              </a:spcBef>
              <a:spcAft>
                <a:spcPts val="1200"/>
              </a:spcAft>
              <a:buFont typeface="Wingdings" panose="05000000000000000000" pitchFamily="2" charset="2"/>
              <a:buChar char="§"/>
              <a:defRPr/>
            </a:pPr>
            <a:r>
              <a:rPr lang="en-US" sz="2800">
                <a:solidFill>
                  <a:prstClr val="black"/>
                </a:solidFill>
              </a:rPr>
              <a:t>医疗保险健康维护组织（HMO） </a:t>
            </a:r>
          </a:p>
          <a:p>
            <a:pPr marL="213995" indent="-213995" defTabSz="514350" rtl="0">
              <a:spcBef>
                <a:spcPts val="600"/>
              </a:spcBef>
              <a:spcAft>
                <a:spcPts val="1200"/>
              </a:spcAft>
              <a:buFont typeface="Wingdings" panose="05000000000000000000" pitchFamily="2" charset="2"/>
              <a:buChar char="§"/>
            </a:pPr>
            <a:r>
              <a:rPr lang="en-US" sz="2800">
                <a:solidFill>
                  <a:prstClr val="black"/>
                </a:solidFill>
              </a:rPr>
              <a:t>医疗保险优选医疗服务机构（PPO）</a:t>
            </a:r>
          </a:p>
          <a:p>
            <a:pPr marL="213995" indent="-213995" defTabSz="514350" rtl="0">
              <a:spcBef>
                <a:spcPts val="600"/>
              </a:spcBef>
              <a:spcAft>
                <a:spcPts val="1200"/>
              </a:spcAft>
              <a:buFont typeface="Wingdings" panose="05000000000000000000" pitchFamily="2" charset="2"/>
              <a:buChar char="§"/>
            </a:pPr>
            <a:r>
              <a:rPr lang="en-US" sz="2800">
                <a:solidFill>
                  <a:prstClr val="black"/>
                </a:solidFill>
              </a:rPr>
              <a:t>医疗保险私人按服务收费（PFFS）计划</a:t>
            </a:r>
          </a:p>
          <a:p>
            <a:pPr marL="213995" indent="-213995" defTabSz="514350" rtl="0">
              <a:spcBef>
                <a:spcPts val="600"/>
              </a:spcBef>
              <a:spcAft>
                <a:spcPts val="1200"/>
              </a:spcAft>
              <a:buFont typeface="Wingdings" panose="05000000000000000000" pitchFamily="2" charset="2"/>
              <a:buChar char="§"/>
            </a:pPr>
            <a:r>
              <a:rPr lang="en-US" sz="2800">
                <a:solidFill>
                  <a:prstClr val="black"/>
                </a:solidFill>
              </a:rPr>
              <a:t>医疗保险特殊需求（SNP）计划</a:t>
            </a:r>
          </a:p>
          <a:p>
            <a:pPr marL="213995" indent="-213995" defTabSz="514350" rtl="0">
              <a:spcBef>
                <a:spcPts val="600"/>
              </a:spcBef>
              <a:buFont typeface="Wingdings" panose="05000000000000000000" pitchFamily="2" charset="2"/>
              <a:buChar char="§"/>
            </a:pPr>
            <a:r>
              <a:rPr lang="en-US" sz="2800">
                <a:solidFill>
                  <a:prstClr val="black"/>
                </a:solidFill>
              </a:rPr>
              <a:t>医疗保险医疗储蓄账户（MSA）计划</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55</a:t>
            </a:fld>
            <a:endParaRPr lang="en-US" dirty="0"/>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医疗保险优势计划</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7" name="Rectangle 6"/>
          <p:cNvSpPr/>
          <p:nvPr/>
        </p:nvSpPr>
        <p:spPr>
          <a:xfrm>
            <a:off x="3538771" y="1842151"/>
            <a:ext cx="8305800" cy="4579587"/>
          </a:xfrm>
          <a:prstGeom prst="rect">
            <a:avLst/>
          </a:prstGeom>
        </p:spPr>
        <p:txBody>
          <a:bodyPr wrap="square" rtlCol="0">
            <a:spAutoFit/>
          </a:bodyPr>
          <a:lstStyle/>
          <a:p>
            <a:pPr rtl="0">
              <a:lnSpc>
                <a:spcPct val="110000"/>
              </a:lnSpc>
              <a:spcAft>
                <a:spcPts val="1200"/>
              </a:spcAft>
            </a:pPr>
            <a:r>
              <a:rPr lang="en-US" sz="2800" b="1">
                <a:latin typeface="Arial" panose="020B0604020202090204" pitchFamily="34" charset="0"/>
                <a:cs typeface="Arial" panose="020B0604020202090204" pitchFamily="34" charset="0"/>
              </a:rPr>
              <a:t>如果您参加医疗保险优势计划，您： </a:t>
            </a:r>
          </a:p>
          <a:p>
            <a:pPr marL="589280" lvl="1" indent="-285750" rtl="0">
              <a:lnSpc>
                <a:spcPct val="110000"/>
              </a:lnSpc>
              <a:spcAft>
                <a:spcPts val="600"/>
              </a:spcAft>
              <a:buFont typeface="Wingdings" panose="05000000000000000000" pitchFamily="2" charset="2"/>
              <a:buChar char="§"/>
            </a:pPr>
            <a:r>
              <a:rPr lang="en-US" sz="2200"/>
              <a:t>仍然享受医疗保险的权利和保护。</a:t>
            </a:r>
          </a:p>
          <a:p>
            <a:pPr marL="589280" lvl="1" indent="-285750" rtl="0">
              <a:lnSpc>
                <a:spcPct val="110000"/>
              </a:lnSpc>
              <a:buFont typeface="Wingdings" panose="05000000000000000000" pitchFamily="2" charset="2"/>
              <a:buChar char="§"/>
            </a:pPr>
            <a:r>
              <a:rPr lang="en-US" sz="2200"/>
              <a:t>您必须遵循计划规则来获得服务。</a:t>
            </a:r>
          </a:p>
          <a:p>
            <a:pPr marL="589280" lvl="1" indent="-285750" rtl="0">
              <a:lnSpc>
                <a:spcPct val="110000"/>
              </a:lnSpc>
              <a:buFont typeface="Wingdings" panose="05000000000000000000" pitchFamily="2" charset="2"/>
              <a:buChar char="§"/>
            </a:pPr>
            <a:r>
              <a:rPr lang="en-US" sz="2200"/>
              <a:t>可选择包含D部分处方药保险的计划。</a:t>
            </a:r>
          </a:p>
          <a:p>
            <a:pPr marL="589280" lvl="1" indent="-285750" rtl="0">
              <a:lnSpc>
                <a:spcPct val="110000"/>
              </a:lnSpc>
              <a:buFont typeface="Wingdings" panose="05000000000000000000" pitchFamily="2" charset="2"/>
              <a:buChar char="§"/>
            </a:pPr>
            <a:r>
              <a:rPr lang="en-US" sz="2200"/>
              <a:t>某些服务的收费不能超过您在传统医疗保险下支付的费用。</a:t>
            </a:r>
          </a:p>
          <a:p>
            <a:pPr marL="589280" lvl="1" indent="-285750" rtl="0">
              <a:lnSpc>
                <a:spcPct val="110000"/>
              </a:lnSpc>
              <a:buFont typeface="Wingdings" panose="05000000000000000000" pitchFamily="2" charset="2"/>
              <a:buChar char="§"/>
            </a:pPr>
            <a:r>
              <a:rPr lang="en-US" sz="2200"/>
              <a:t>福利和分摊费用可能会有所不同。</a:t>
            </a:r>
          </a:p>
          <a:p>
            <a:pPr marL="589280" lvl="1" indent="-285750" rtl="0">
              <a:lnSpc>
                <a:spcPct val="110000"/>
              </a:lnSpc>
              <a:spcAft>
                <a:spcPts val="600"/>
              </a:spcAft>
              <a:buFont typeface="Wingdings" panose="05000000000000000000" pitchFamily="2" charset="2"/>
              <a:buChar char="§"/>
            </a:pPr>
            <a:r>
              <a:rPr lang="en-US" sz="2200"/>
              <a:t>可以选择涵盖传统医疗保险未承保的额外福利的计划，例如视力或牙科护理等。</a:t>
            </a:r>
          </a:p>
          <a:p>
            <a:pPr marL="585470" lvl="1" indent="-285750" rtl="0">
              <a:lnSpc>
                <a:spcPct val="110000"/>
              </a:lnSpc>
              <a:buFont typeface="Wingdings" panose="05000000000000000000" pitchFamily="2" charset="2"/>
              <a:buChar char="§"/>
            </a:pPr>
            <a:r>
              <a:rPr lang="en-US" sz="2200"/>
              <a:t>不能使用补充医疗保险的保单来补充您的保险范围。</a:t>
            </a:r>
          </a:p>
        </p:txBody>
      </p:sp>
      <p:grpSp>
        <p:nvGrpSpPr>
          <p:cNvPr id="21" name="Group 20" descr="Info graphic display of what Part C includes." title="Medicare Advantage Plans (Part C) (Like HMOs or PPOs)"/>
          <p:cNvGrpSpPr/>
          <p:nvPr/>
        </p:nvGrpSpPr>
        <p:grpSpPr>
          <a:xfrm>
            <a:off x="207159" y="1531673"/>
            <a:ext cx="3151434" cy="3708539"/>
            <a:chOff x="263666" y="761522"/>
            <a:chExt cx="3151434" cy="3708539"/>
          </a:xfrm>
        </p:grpSpPr>
        <p:grpSp>
          <p:nvGrpSpPr>
            <p:cNvPr id="22" name="Group 21" title="grouping of icons indicating Part C includes Part A, Part B and usually Part D Coverage"/>
            <p:cNvGrpSpPr/>
            <p:nvPr/>
          </p:nvGrpSpPr>
          <p:grpSpPr>
            <a:xfrm>
              <a:off x="263666" y="1240504"/>
              <a:ext cx="3151434" cy="3229557"/>
              <a:chOff x="5227436" y="1421111"/>
              <a:chExt cx="3067169" cy="3229556"/>
            </a:xfrm>
          </p:grpSpPr>
          <p:pic>
            <p:nvPicPr>
              <p:cNvPr id="25" name="Picture 24" title="Part A icon"/>
              <p:cNvPicPr>
                <a:picLocks noChangeAspect="1"/>
              </p:cNvPicPr>
              <p:nvPr/>
            </p:nvPicPr>
            <p:blipFill>
              <a:blip r:embed="rId3" cstate="email"/>
              <a:stretch>
                <a:fillRect/>
              </a:stretch>
            </p:blipFill>
            <p:spPr>
              <a:xfrm>
                <a:off x="5537874" y="1477853"/>
                <a:ext cx="837233" cy="473971"/>
              </a:xfrm>
              <a:prstGeom prst="rect">
                <a:avLst/>
              </a:prstGeom>
            </p:spPr>
          </p:pic>
          <p:pic>
            <p:nvPicPr>
              <p:cNvPr id="26" name="Picture 25" title="Part D icon"/>
              <p:cNvPicPr>
                <a:picLocks noChangeAspect="1"/>
              </p:cNvPicPr>
              <p:nvPr/>
            </p:nvPicPr>
            <p:blipFill>
              <a:blip r:embed="rId4" cstate="email"/>
              <a:stretch>
                <a:fillRect/>
              </a:stretch>
            </p:blipFill>
            <p:spPr>
              <a:xfrm>
                <a:off x="6609480" y="3170824"/>
                <a:ext cx="595417" cy="421372"/>
              </a:xfrm>
              <a:prstGeom prst="rect">
                <a:avLst/>
              </a:prstGeom>
            </p:spPr>
          </p:pic>
          <p:pic>
            <p:nvPicPr>
              <p:cNvPr id="27" name="Picture 26" title="Part B icon"/>
              <p:cNvPicPr>
                <a:picLocks noChangeAspect="1"/>
              </p:cNvPicPr>
              <p:nvPr/>
            </p:nvPicPr>
            <p:blipFill>
              <a:blip r:embed="rId5" cstate="email"/>
              <a:stretch>
                <a:fillRect/>
              </a:stretch>
            </p:blipFill>
            <p:spPr>
              <a:xfrm>
                <a:off x="7422609" y="1421111"/>
                <a:ext cx="615472" cy="555822"/>
              </a:xfrm>
              <a:prstGeom prst="rect">
                <a:avLst/>
              </a:prstGeom>
            </p:spPr>
          </p:pic>
          <p:sp>
            <p:nvSpPr>
              <p:cNvPr id="28" name="TextBox 27"/>
              <p:cNvSpPr txBox="1"/>
              <p:nvPr/>
            </p:nvSpPr>
            <p:spPr>
              <a:xfrm>
                <a:off x="5227436" y="1951824"/>
                <a:ext cx="1407569"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a:ln>
                      <a:noFill/>
                    </a:ln>
                    <a:solidFill>
                      <a:srgbClr val="1F497D"/>
                    </a:solidFill>
                    <a:effectLst/>
                    <a:uLnTx/>
                    <a:uFillTx/>
                  </a:rPr>
                  <a:t>A部分</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a:ln>
                      <a:noFill/>
                    </a:ln>
                    <a:solidFill>
                      <a:srgbClr val="1F497D"/>
                    </a:solidFill>
                    <a:effectLst/>
                    <a:uLnTx/>
                    <a:uFillTx/>
                  </a:rPr>
                  <a:t>住院保险</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dirty="0">
                  <a:ln>
                    <a:noFill/>
                  </a:ln>
                  <a:solidFill>
                    <a:srgbClr val="1F497D"/>
                  </a:solidFill>
                  <a:effectLst/>
                  <a:uLnTx/>
                  <a:uFillTx/>
                </a:endParaRPr>
              </a:p>
            </p:txBody>
          </p:sp>
          <p:sp>
            <p:nvSpPr>
              <p:cNvPr id="29" name="TextBox 28"/>
              <p:cNvSpPr txBox="1"/>
              <p:nvPr/>
            </p:nvSpPr>
            <p:spPr>
              <a:xfrm>
                <a:off x="7012301" y="2084291"/>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a:ln>
                      <a:noFill/>
                    </a:ln>
                    <a:solidFill>
                      <a:srgbClr val="1F497D"/>
                    </a:solidFill>
                    <a:effectLst/>
                    <a:uLnTx/>
                    <a:uFillTx/>
                  </a:rPr>
                  <a:t>B部分</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a:ln>
                      <a:noFill/>
                    </a:ln>
                    <a:solidFill>
                      <a:srgbClr val="1F497D"/>
                    </a:solidFill>
                    <a:effectLst/>
                    <a:uLnTx/>
                    <a:uFillTx/>
                  </a:rPr>
                  <a:t>医疗保险</a:t>
                </a:r>
              </a:p>
            </p:txBody>
          </p:sp>
          <p:sp>
            <p:nvSpPr>
              <p:cNvPr id="30" name="TextBox 29"/>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a:ln>
                      <a:noFill/>
                    </a:ln>
                    <a:solidFill>
                      <a:srgbClr val="1F497D"/>
                    </a:solidFill>
                    <a:effectLst/>
                    <a:uLnTx/>
                    <a:uFillTx/>
                  </a:rPr>
                  <a:t>大多数包括D部分</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a:ln>
                      <a:noFill/>
                    </a:ln>
                    <a:solidFill>
                      <a:srgbClr val="1F497D"/>
                    </a:solidFill>
                    <a:effectLst/>
                    <a:uLnTx/>
                    <a:uFillTx/>
                  </a:rPr>
                  <a:t>医疗保险处方药保险</a:t>
                </a:r>
              </a:p>
            </p:txBody>
          </p:sp>
          <p:sp>
            <p:nvSpPr>
              <p:cNvPr id="31" name="Plus 28"/>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Plus 15" title="and sign"/>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b="1" i="0" u="none" strike="noStrike" kern="0" cap="none" spc="0" normalizeH="0" noProof="0">
                  <a:ln>
                    <a:noFill/>
                  </a:ln>
                  <a:solidFill>
                    <a:srgbClr val="1F497D"/>
                  </a:solidFill>
                  <a:effectLst/>
                  <a:uLnTx/>
                  <a:uFillTx/>
                </a:rPr>
                <a:t>C部分包括</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1F497D"/>
                </a:solidFill>
                <a:effectLst/>
                <a:uLnTx/>
                <a:uFillTx/>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医疗保险优势计划–费用</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7" name="Rectangle 6"/>
          <p:cNvSpPr/>
          <p:nvPr/>
        </p:nvSpPr>
        <p:spPr>
          <a:xfrm>
            <a:off x="4141279" y="1822185"/>
            <a:ext cx="7686578" cy="4719112"/>
          </a:xfrm>
          <a:prstGeom prst="rect">
            <a:avLst/>
          </a:prstGeom>
        </p:spPr>
        <p:txBody>
          <a:bodyPr wrap="square" rtlCol="0">
            <a:spAutoFit/>
          </a:bodyPr>
          <a:lstStyle/>
          <a:p>
            <a:pPr indent="-342900" rtl="0">
              <a:lnSpc>
                <a:spcPct val="110000"/>
              </a:lnSpc>
              <a:buFont typeface="Wingdings" panose="05000000000000000000" pitchFamily="2" charset="2"/>
              <a:buChar char="§"/>
            </a:pPr>
            <a:r>
              <a:rPr lang="en-US" sz="2800" b="1"/>
              <a:t>月保险费</a:t>
            </a:r>
          </a:p>
          <a:p>
            <a:pPr marL="800100" lvl="1" indent="-342900" rtl="0">
              <a:lnSpc>
                <a:spcPct val="110000"/>
              </a:lnSpc>
              <a:spcBef>
                <a:spcPts val="600"/>
              </a:spcBef>
              <a:buFont typeface="Wingdings" panose="05000000000000000000" pitchFamily="2" charset="2"/>
              <a:buChar char="§"/>
            </a:pPr>
            <a:r>
              <a:rPr lang="en-US" sz="2800"/>
              <a:t>B部分的保险费</a:t>
            </a:r>
          </a:p>
          <a:p>
            <a:pPr marL="800100" lvl="1" indent="-342900" rtl="0">
              <a:lnSpc>
                <a:spcPct val="110000"/>
              </a:lnSpc>
              <a:spcBef>
                <a:spcPts val="600"/>
              </a:spcBef>
              <a:buFont typeface="Wingdings" panose="05000000000000000000" pitchFamily="2" charset="2"/>
              <a:buChar char="§"/>
            </a:pPr>
            <a:r>
              <a:rPr lang="en-US" sz="2800"/>
              <a:t>额外的月保险费，视计划而定</a:t>
            </a:r>
          </a:p>
          <a:p>
            <a:pPr marL="342900" indent="-342900" rtl="0">
              <a:lnSpc>
                <a:spcPct val="110000"/>
              </a:lnSpc>
              <a:spcBef>
                <a:spcPts val="600"/>
              </a:spcBef>
              <a:buFont typeface="Wingdings" panose="05000000000000000000" pitchFamily="2" charset="2"/>
              <a:buChar char="§"/>
            </a:pPr>
            <a:r>
              <a:rPr lang="en-US" sz="2800" b="1"/>
              <a:t>免赔额、共同保险和共付费用 </a:t>
            </a:r>
          </a:p>
          <a:p>
            <a:pPr marL="800100" lvl="1" indent="-342900" rtl="0">
              <a:lnSpc>
                <a:spcPct val="110000"/>
              </a:lnSpc>
              <a:spcBef>
                <a:spcPts val="600"/>
              </a:spcBef>
              <a:buFont typeface="Wingdings" panose="05000000000000000000" pitchFamily="2" charset="2"/>
              <a:buChar char="§"/>
            </a:pPr>
            <a:r>
              <a:rPr lang="en-US" sz="2800"/>
              <a:t>与传统医疗保险不同</a:t>
            </a:r>
          </a:p>
          <a:p>
            <a:pPr marL="822960" lvl="2" indent="-342900" rtl="0">
              <a:lnSpc>
                <a:spcPct val="110000"/>
              </a:lnSpc>
              <a:buFont typeface="Wingdings" panose="05000000000000000000" pitchFamily="2" charset="2"/>
              <a:buChar char="§"/>
            </a:pPr>
            <a:r>
              <a:rPr lang="en-US" sz="2800"/>
              <a:t>因计划而异</a:t>
            </a:r>
          </a:p>
          <a:p>
            <a:pPr marL="822960" lvl="2" indent="-342900" rtl="0">
              <a:lnSpc>
                <a:spcPct val="110000"/>
              </a:lnSpc>
              <a:buFont typeface="Wingdings" panose="05000000000000000000" pitchFamily="2" charset="2"/>
              <a:buChar char="§"/>
            </a:pPr>
            <a:r>
              <a:rPr lang="en-US" sz="2800"/>
              <a:t>如使用网络外的服务，费用可能会更高</a:t>
            </a:r>
          </a:p>
          <a:p>
            <a:pPr marL="123825" indent="-342900" rtl="0">
              <a:lnSpc>
                <a:spcPct val="110000"/>
              </a:lnSpc>
              <a:spcBef>
                <a:spcPts val="600"/>
              </a:spcBef>
              <a:buFont typeface="Wingdings" panose="05000000000000000000" pitchFamily="2" charset="2"/>
              <a:buChar char="§"/>
            </a:pPr>
            <a:r>
              <a:rPr lang="en-US" sz="2800"/>
              <a:t>自付费用上限</a:t>
            </a:r>
          </a:p>
        </p:txBody>
      </p:sp>
      <p:sp>
        <p:nvSpPr>
          <p:cNvPr id="9" name="TextBox 8"/>
          <p:cNvSpPr txBox="1"/>
          <p:nvPr/>
        </p:nvSpPr>
        <p:spPr>
          <a:xfrm>
            <a:off x="4141279" y="1239285"/>
            <a:ext cx="7212521" cy="584775"/>
          </a:xfrm>
          <a:prstGeom prst="rect">
            <a:avLst/>
          </a:prstGeom>
          <a:noFill/>
        </p:spPr>
        <p:txBody>
          <a:bodyPr wrap="square" rtlCol="0">
            <a:spAutoFit/>
          </a:bodyPr>
          <a:lstStyle/>
          <a:p>
            <a:pPr rtl="0"/>
            <a:r>
              <a:rPr lang="en-US" sz="3200" b="1">
                <a:latin typeface="Arial" panose="020B0604020202090204" pitchFamily="34" charset="0"/>
                <a:cs typeface="Arial" panose="020B0604020202090204" pitchFamily="34" charset="0"/>
              </a:rPr>
              <a:t>费用 </a:t>
            </a:r>
          </a:p>
        </p:txBody>
      </p:sp>
      <p:grpSp>
        <p:nvGrpSpPr>
          <p:cNvPr id="21" name="Group 20" descr="Info graphic display of what Part C includes." title="Medicare Advantage Plans (Part C) (Like HMOs or PPOs)"/>
          <p:cNvGrpSpPr/>
          <p:nvPr/>
        </p:nvGrpSpPr>
        <p:grpSpPr>
          <a:xfrm>
            <a:off x="207160" y="1531673"/>
            <a:ext cx="3218697" cy="3708539"/>
            <a:chOff x="263667" y="761522"/>
            <a:chExt cx="3218697" cy="3708539"/>
          </a:xfrm>
        </p:grpSpPr>
        <p:grpSp>
          <p:nvGrpSpPr>
            <p:cNvPr id="22" name="Group 21" title="grouping of icons indicating Part C includes Part A, Part B and usually Part D Coverage"/>
            <p:cNvGrpSpPr/>
            <p:nvPr/>
          </p:nvGrpSpPr>
          <p:grpSpPr>
            <a:xfrm>
              <a:off x="263667" y="1240504"/>
              <a:ext cx="3218697" cy="3229557"/>
              <a:chOff x="5227436" y="1421111"/>
              <a:chExt cx="3132633" cy="3229556"/>
            </a:xfrm>
          </p:grpSpPr>
          <p:pic>
            <p:nvPicPr>
              <p:cNvPr id="25" name="Picture 24" title="Part A icon"/>
              <p:cNvPicPr>
                <a:picLocks noChangeAspect="1"/>
              </p:cNvPicPr>
              <p:nvPr/>
            </p:nvPicPr>
            <p:blipFill>
              <a:blip r:embed="rId3" cstate="email"/>
              <a:stretch>
                <a:fillRect/>
              </a:stretch>
            </p:blipFill>
            <p:spPr>
              <a:xfrm>
                <a:off x="5537874" y="1477853"/>
                <a:ext cx="837233" cy="473971"/>
              </a:xfrm>
              <a:prstGeom prst="rect">
                <a:avLst/>
              </a:prstGeom>
            </p:spPr>
          </p:pic>
          <p:pic>
            <p:nvPicPr>
              <p:cNvPr id="26" name="Picture 25" title="Part D icon"/>
              <p:cNvPicPr>
                <a:picLocks noChangeAspect="1"/>
              </p:cNvPicPr>
              <p:nvPr/>
            </p:nvPicPr>
            <p:blipFill>
              <a:blip r:embed="rId4" cstate="email"/>
              <a:stretch>
                <a:fillRect/>
              </a:stretch>
            </p:blipFill>
            <p:spPr>
              <a:xfrm>
                <a:off x="6609480" y="3170824"/>
                <a:ext cx="595417" cy="421372"/>
              </a:xfrm>
              <a:prstGeom prst="rect">
                <a:avLst/>
              </a:prstGeom>
            </p:spPr>
          </p:pic>
          <p:pic>
            <p:nvPicPr>
              <p:cNvPr id="27" name="Picture 26" title="Part B icon"/>
              <p:cNvPicPr>
                <a:picLocks noChangeAspect="1"/>
              </p:cNvPicPr>
              <p:nvPr/>
            </p:nvPicPr>
            <p:blipFill>
              <a:blip r:embed="rId5" cstate="email"/>
              <a:stretch>
                <a:fillRect/>
              </a:stretch>
            </p:blipFill>
            <p:spPr>
              <a:xfrm>
                <a:off x="7422609" y="1421111"/>
                <a:ext cx="615472" cy="555822"/>
              </a:xfrm>
              <a:prstGeom prst="rect">
                <a:avLst/>
              </a:prstGeom>
            </p:spPr>
          </p:pic>
          <p:sp>
            <p:nvSpPr>
              <p:cNvPr id="28" name="TextBox 27"/>
              <p:cNvSpPr txBox="1"/>
              <p:nvPr/>
            </p:nvSpPr>
            <p:spPr>
              <a:xfrm>
                <a:off x="5227436" y="1951824"/>
                <a:ext cx="1407569"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a:ln>
                      <a:noFill/>
                    </a:ln>
                    <a:solidFill>
                      <a:srgbClr val="1F497D"/>
                    </a:solidFill>
                    <a:effectLst/>
                    <a:uLnTx/>
                    <a:uFillTx/>
                  </a:rPr>
                  <a:t>A部分</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a:ln>
                      <a:noFill/>
                    </a:ln>
                    <a:solidFill>
                      <a:srgbClr val="1F497D"/>
                    </a:solidFill>
                    <a:effectLst/>
                    <a:uLnTx/>
                    <a:uFillTx/>
                  </a:rPr>
                  <a:t>住院保险</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dirty="0">
                  <a:ln>
                    <a:noFill/>
                  </a:ln>
                  <a:solidFill>
                    <a:srgbClr val="1F497D"/>
                  </a:solidFill>
                  <a:effectLst/>
                  <a:uLnTx/>
                  <a:uFillTx/>
                </a:endParaRPr>
              </a:p>
            </p:txBody>
          </p:sp>
          <p:sp>
            <p:nvSpPr>
              <p:cNvPr id="29" name="TextBox 28"/>
              <p:cNvSpPr txBox="1"/>
              <p:nvPr/>
            </p:nvSpPr>
            <p:spPr>
              <a:xfrm>
                <a:off x="7077765" y="1951824"/>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a:ln>
                      <a:noFill/>
                    </a:ln>
                    <a:solidFill>
                      <a:srgbClr val="1F497D"/>
                    </a:solidFill>
                    <a:effectLst/>
                    <a:uLnTx/>
                    <a:uFillTx/>
                  </a:rPr>
                  <a:t>B部分</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a:ln>
                      <a:noFill/>
                    </a:ln>
                    <a:solidFill>
                      <a:srgbClr val="1F497D"/>
                    </a:solidFill>
                    <a:effectLst/>
                    <a:uLnTx/>
                    <a:uFillTx/>
                  </a:rPr>
                  <a:t>医疗保险</a:t>
                </a:r>
              </a:p>
            </p:txBody>
          </p:sp>
          <p:sp>
            <p:nvSpPr>
              <p:cNvPr id="30" name="TextBox 29"/>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a:ln>
                      <a:noFill/>
                    </a:ln>
                    <a:solidFill>
                      <a:srgbClr val="1F497D"/>
                    </a:solidFill>
                    <a:effectLst/>
                    <a:uLnTx/>
                    <a:uFillTx/>
                  </a:rPr>
                  <a:t>大多数包括D部分</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a:ln>
                      <a:noFill/>
                    </a:ln>
                    <a:solidFill>
                      <a:srgbClr val="1F497D"/>
                    </a:solidFill>
                    <a:effectLst/>
                    <a:uLnTx/>
                    <a:uFillTx/>
                  </a:rPr>
                  <a:t>医疗保险处方药保险</a:t>
                </a:r>
              </a:p>
            </p:txBody>
          </p:sp>
          <p:sp>
            <p:nvSpPr>
              <p:cNvPr id="31" name="Plus 28"/>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Plus 15" title="and sign"/>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b="1" i="0" u="none" strike="noStrike" kern="0" cap="none" spc="0" normalizeH="0" noProof="0">
                  <a:ln>
                    <a:noFill/>
                  </a:ln>
                  <a:solidFill>
                    <a:srgbClr val="1F497D"/>
                  </a:solidFill>
                  <a:effectLst/>
                  <a:uLnTx/>
                  <a:uFillTx/>
                </a:rPr>
                <a:t>C部分包括</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1F497D"/>
                </a:solidFill>
                <a:effectLst/>
                <a:uLnTx/>
                <a:uFillTx/>
              </a:endParaRPr>
            </a:p>
          </p:txBody>
        </p:sp>
      </p:grpSp>
      <p:sp>
        <p:nvSpPr>
          <p:cNvPr id="3" name="Slide Number Placeholder 2"/>
          <p:cNvSpPr>
            <a:spLocks noGrp="1"/>
          </p:cNvSpPr>
          <p:nvPr>
            <p:ph type="sldNum" sz="quarter" idx="12"/>
          </p:nvPr>
        </p:nvSpPr>
        <p:spPr/>
        <p:txBody>
          <a:bodyPr rtlCol="0"/>
          <a:lstStyle/>
          <a:p>
            <a:pPr rtl="0"/>
            <a:fld id="{844A7B69-93E2-4D34-896D-EFDD7F03AB74}"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57</a:t>
            </a:fld>
            <a:endParaRPr lang="en-US" dirty="0"/>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医疗保险优势计划</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7" name="TextBox 6"/>
          <p:cNvSpPr txBox="1"/>
          <p:nvPr/>
        </p:nvSpPr>
        <p:spPr>
          <a:xfrm>
            <a:off x="791499" y="1538005"/>
            <a:ext cx="5304501" cy="4846320"/>
          </a:xfrm>
          <a:prstGeom prst="rect">
            <a:avLst/>
          </a:prstGeom>
          <a:solidFill>
            <a:schemeClr val="accent6">
              <a:lumMod val="20000"/>
              <a:lumOff val="80000"/>
            </a:schemeClr>
          </a:solidFill>
          <a:ln>
            <a:solidFill>
              <a:schemeClr val="tx1"/>
            </a:solidFill>
          </a:ln>
        </p:spPr>
        <p:txBody>
          <a:bodyPr wrap="square" rtlCol="0">
            <a:spAutoFit/>
          </a:bodyPr>
          <a:lstStyle/>
          <a:p>
            <a:pPr algn="ctr" rtl="0">
              <a:spcAft>
                <a:spcPts val="300"/>
              </a:spcAft>
            </a:pPr>
            <a:r>
              <a:rPr lang="en-US" sz="3200" b="1"/>
              <a:t>优点</a:t>
            </a:r>
          </a:p>
          <a:p>
            <a:pPr marL="285750" indent="-285750" rtl="0">
              <a:spcAft>
                <a:spcPts val="300"/>
              </a:spcAft>
              <a:buFont typeface="Wingdings" panose="05000000000000000000" pitchFamily="2" charset="2"/>
              <a:buChar char="§"/>
            </a:pPr>
            <a:r>
              <a:rPr lang="en-US" sz="2400" b="1">
                <a:cs typeface="Arial" panose="020B0604020202090204" pitchFamily="34" charset="0"/>
              </a:rPr>
              <a:t>月保险费可能较低 </a:t>
            </a:r>
            <a:br>
              <a:rPr lang="en-US" sz="2400" dirty="0">
                <a:cs typeface="Arial" panose="020B0604020202090204" pitchFamily="34" charset="0"/>
              </a:rPr>
            </a:br>
            <a:r>
              <a:rPr lang="en-US" sz="2400">
                <a:cs typeface="Arial" panose="020B0604020202090204" pitchFamily="34" charset="0"/>
              </a:rPr>
              <a:t>（超出B部分的保险费）</a:t>
            </a:r>
          </a:p>
          <a:p>
            <a:pPr marL="285750" indent="-285750" rtl="0">
              <a:spcAft>
                <a:spcPts val="300"/>
              </a:spcAft>
              <a:buFont typeface="Wingdings" panose="05000000000000000000" pitchFamily="2" charset="2"/>
              <a:buChar char="§"/>
            </a:pPr>
            <a:r>
              <a:rPr lang="en-US" sz="2400">
                <a:cs typeface="Arial" panose="020B0604020202090204" pitchFamily="34" charset="0"/>
              </a:rPr>
              <a:t>与网络内医生一起进行</a:t>
            </a:r>
            <a:r>
              <a:rPr lang="en-US" sz="2400" b="1">
                <a:cs typeface="Arial" panose="020B0604020202090204" pitchFamily="34" charset="0"/>
              </a:rPr>
              <a:t>协调护理</a:t>
            </a:r>
          </a:p>
          <a:p>
            <a:pPr marL="285750" indent="-285750" rtl="0">
              <a:spcAft>
                <a:spcPts val="300"/>
              </a:spcAft>
              <a:buFont typeface="Wingdings" panose="05000000000000000000" pitchFamily="2" charset="2"/>
              <a:buChar char="§"/>
            </a:pPr>
            <a:r>
              <a:rPr lang="en-US" sz="2400"/>
              <a:t>有些提供</a:t>
            </a:r>
            <a:r>
              <a:rPr lang="en-US" sz="2400" b="1"/>
              <a:t>额外的福利</a:t>
            </a:r>
            <a:r>
              <a:rPr lang="en-US" sz="2400"/>
              <a:t>（视力、牙科和听力等）</a:t>
            </a:r>
          </a:p>
          <a:p>
            <a:pPr marL="285750" indent="-285750" rtl="0">
              <a:spcAft>
                <a:spcPts val="300"/>
              </a:spcAft>
              <a:buFont typeface="Wingdings" panose="05000000000000000000" pitchFamily="2" charset="2"/>
              <a:buChar char="§"/>
            </a:pPr>
            <a:r>
              <a:rPr lang="en-US" sz="2400"/>
              <a:t>不同的计划和选择</a:t>
            </a:r>
          </a:p>
          <a:p>
            <a:pPr marL="285750" indent="-285750" rtl="0">
              <a:spcAft>
                <a:spcPts val="300"/>
              </a:spcAft>
              <a:buFont typeface="Wingdings" panose="05000000000000000000" pitchFamily="2" charset="2"/>
              <a:buChar char="§"/>
            </a:pPr>
            <a:r>
              <a:rPr lang="en-US" sz="2400"/>
              <a:t>可以每年更改计划</a:t>
            </a:r>
          </a:p>
          <a:p>
            <a:pPr marL="285750" indent="-285750" rtl="0">
              <a:spcAft>
                <a:spcPts val="300"/>
              </a:spcAft>
              <a:buFont typeface="Wingdings" panose="05000000000000000000" pitchFamily="2" charset="2"/>
              <a:buChar char="§"/>
            </a:pPr>
            <a:r>
              <a:rPr lang="en-US" sz="2400" b="1"/>
              <a:t>共付费用的最高自付限额</a:t>
            </a:r>
          </a:p>
          <a:p>
            <a:pPr marL="285750" indent="-285750" rtl="0">
              <a:spcAft>
                <a:spcPts val="300"/>
              </a:spcAft>
              <a:buFont typeface="Wingdings" panose="05000000000000000000" pitchFamily="2" charset="2"/>
              <a:buChar char="§"/>
            </a:pPr>
            <a:r>
              <a:rPr lang="en-US" sz="2400"/>
              <a:t>必须遵守医疗保险的有关规定</a:t>
            </a:r>
          </a:p>
          <a:p>
            <a:pPr rtl="0">
              <a:spcAft>
                <a:spcPts val="300"/>
              </a:spcAft>
            </a:pPr>
            <a:endParaRPr lang="en-US" dirty="0"/>
          </a:p>
        </p:txBody>
      </p:sp>
      <p:sp>
        <p:nvSpPr>
          <p:cNvPr id="8" name="TextBox 7"/>
          <p:cNvSpPr txBox="1"/>
          <p:nvPr/>
        </p:nvSpPr>
        <p:spPr>
          <a:xfrm>
            <a:off x="6376743" y="1538004"/>
            <a:ext cx="5268686" cy="4846320"/>
          </a:xfrm>
          <a:prstGeom prst="rect">
            <a:avLst/>
          </a:prstGeom>
          <a:solidFill>
            <a:schemeClr val="accent2">
              <a:lumMod val="20000"/>
              <a:lumOff val="80000"/>
            </a:schemeClr>
          </a:solidFill>
          <a:ln>
            <a:solidFill>
              <a:schemeClr val="tx1"/>
            </a:solidFill>
          </a:ln>
        </p:spPr>
        <p:txBody>
          <a:bodyPr wrap="square" rtlCol="0">
            <a:spAutoFit/>
          </a:bodyPr>
          <a:lstStyle/>
          <a:p>
            <a:pPr algn="ctr" rtl="0">
              <a:spcAft>
                <a:spcPts val="300"/>
              </a:spcAft>
            </a:pPr>
            <a:r>
              <a:rPr lang="en-US" sz="3200" b="1"/>
              <a:t>缺点</a:t>
            </a:r>
          </a:p>
          <a:p>
            <a:pPr marL="285750" indent="-285750" rtl="0">
              <a:spcAft>
                <a:spcPts val="300"/>
              </a:spcAft>
              <a:buFont typeface="Wingdings" panose="05000000000000000000" pitchFamily="2" charset="2"/>
              <a:buChar char="§"/>
            </a:pPr>
            <a:r>
              <a:rPr lang="en-US" sz="2300" b="1">
                <a:cs typeface="Arial" panose="020B0604020202090204" pitchFamily="34" charset="0"/>
              </a:rPr>
              <a:t>自付费用可能会更高</a:t>
            </a:r>
          </a:p>
          <a:p>
            <a:pPr marL="285750" indent="-285750" rtl="0">
              <a:spcAft>
                <a:spcPts val="300"/>
              </a:spcAft>
              <a:buFont typeface="Wingdings" panose="05000000000000000000" pitchFamily="2" charset="2"/>
              <a:buChar char="§"/>
            </a:pPr>
            <a:r>
              <a:rPr lang="en-US" sz="2300" b="1">
                <a:cs typeface="Arial" panose="020B0604020202090204" pitchFamily="34" charset="0"/>
              </a:rPr>
              <a:t>必须采用网络内</a:t>
            </a:r>
            <a:r>
              <a:rPr lang="en-GB" sz="2300" b="1">
                <a:cs typeface="Arial" panose="020B0604020202090204" pitchFamily="34" charset="0"/>
              </a:rPr>
              <a:t>医疗服务机构提供的服务</a:t>
            </a:r>
            <a:r>
              <a:rPr lang="en-GB" sz="2300">
                <a:cs typeface="Arial" panose="020B0604020202090204" pitchFamily="34" charset="0"/>
              </a:rPr>
              <a:t>；
</a:t>
            </a:r>
            <a:br>
              <a:rPr lang="en-US" sz="2300" dirty="0">
                <a:cs typeface="Arial" panose="020B0604020202090204" pitchFamily="34" charset="0"/>
              </a:rPr>
            </a:br>
            <a:r>
              <a:rPr lang="en-US" sz="2300">
                <a:cs typeface="Arial" panose="020B0604020202090204" pitchFamily="34" charset="0"/>
              </a:rPr>
              <a:t>采用网络外服务时，费用会更高</a:t>
            </a:r>
          </a:p>
          <a:p>
            <a:pPr marL="285750" indent="-285750" rtl="0">
              <a:spcAft>
                <a:spcPts val="300"/>
              </a:spcAft>
              <a:buFont typeface="Wingdings" panose="05000000000000000000" pitchFamily="2" charset="2"/>
              <a:buChar char="§"/>
            </a:pPr>
            <a:r>
              <a:rPr lang="en-US" sz="2300">
                <a:cs typeface="Arial" panose="020B0604020202090204" pitchFamily="34" charset="0"/>
              </a:rPr>
              <a:t>可能需要</a:t>
            </a:r>
            <a:r>
              <a:rPr lang="en-US" sz="2300" b="1">
                <a:cs typeface="Arial" panose="020B0604020202090204" pitchFamily="34" charset="0"/>
              </a:rPr>
              <a:t>转介和事先授权才能获得服务</a:t>
            </a:r>
            <a:endParaRPr lang="en-US" sz="2300" dirty="0">
              <a:cs typeface="Arial" panose="020B0604020202090204" pitchFamily="34" charset="0"/>
            </a:endParaRPr>
          </a:p>
          <a:p>
            <a:pPr marL="285750" indent="-285750" rtl="0">
              <a:spcAft>
                <a:spcPts val="300"/>
              </a:spcAft>
              <a:buFont typeface="Wingdings" panose="05000000000000000000" pitchFamily="2" charset="2"/>
              <a:buChar char="§"/>
            </a:pPr>
            <a:r>
              <a:rPr lang="en-US" sz="2300">
                <a:cs typeface="Arial" panose="020B0604020202090204" pitchFamily="34" charset="0"/>
              </a:rPr>
              <a:t>额外福利不受州的强制性规定或保护</a:t>
            </a:r>
          </a:p>
          <a:p>
            <a:pPr marL="285750" indent="-285750" rtl="0">
              <a:spcAft>
                <a:spcPts val="300"/>
              </a:spcAft>
              <a:buFont typeface="Wingdings" panose="05000000000000000000" pitchFamily="2" charset="2"/>
              <a:buChar char="§"/>
            </a:pPr>
            <a:r>
              <a:rPr lang="en-US" sz="2300">
                <a:cs typeface="Arial" panose="020B0604020202090204" pitchFamily="34" charset="0"/>
              </a:rPr>
              <a:t>对计划/保险范围的混淆</a:t>
            </a:r>
          </a:p>
          <a:p>
            <a:pPr marL="285750" indent="-285750" rtl="0">
              <a:spcAft>
                <a:spcPts val="300"/>
              </a:spcAft>
              <a:buFont typeface="Wingdings" panose="05000000000000000000" pitchFamily="2" charset="2"/>
              <a:buChar char="§"/>
            </a:pPr>
            <a:r>
              <a:rPr lang="en-US" sz="2300" b="1">
                <a:cs typeface="Arial" panose="020B0604020202090204" pitchFamily="34" charset="0"/>
              </a:rPr>
              <a:t>每年必须重新评估计划</a:t>
            </a:r>
            <a:r>
              <a:rPr lang="en-US" sz="2300">
                <a:cs typeface="Arial" panose="020B0604020202090204" pitchFamily="34" charset="0"/>
              </a:rPr>
              <a:t>；可能需要更改计划（和医疗服务机构）</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58</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其他类型的健康保险</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7" name="Content Placeholder 2"/>
          <p:cNvSpPr txBox="1"/>
          <p:nvPr/>
        </p:nvSpPr>
        <p:spPr>
          <a:xfrm>
            <a:off x="3668233" y="1770076"/>
            <a:ext cx="7685567" cy="4273826"/>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rtl="0">
              <a:defRPr/>
            </a:pPr>
            <a:r>
              <a:rPr lang="en-US" b="1">
                <a:cs typeface="Arial" panose="020B0604020202090204" pitchFamily="34" charset="0"/>
              </a:rPr>
              <a:t>雇主/退休人员团体健康保险</a:t>
            </a:r>
          </a:p>
          <a:p>
            <a:pPr lvl="1" rtl="0">
              <a:defRPr/>
            </a:pPr>
            <a:r>
              <a:rPr lang="en-US">
                <a:cs typeface="Arial" panose="020B0604020202090204" pitchFamily="34" charset="0"/>
              </a:rPr>
              <a:t>检查计划以了解保险范围的详细信息。</a:t>
            </a:r>
          </a:p>
          <a:p>
            <a:pPr lvl="1" rtl="0">
              <a:defRPr/>
            </a:pPr>
            <a:r>
              <a:rPr lang="en-US">
                <a:cs typeface="Arial" panose="020B0604020202090204" pitchFamily="34" charset="0"/>
              </a:rPr>
              <a:t>有些提供</a:t>
            </a:r>
            <a:r>
              <a:rPr lang="en-US" b="1">
                <a:cs typeface="Arial" panose="020B0604020202090204" pitchFamily="34" charset="0"/>
              </a:rPr>
              <a:t>可信赖的</a:t>
            </a:r>
            <a:r>
              <a:rPr lang="en-US">
                <a:cs typeface="Arial" panose="020B0604020202090204" pitchFamily="34" charset="0"/>
              </a:rPr>
              <a:t>处方药保险。</a:t>
            </a:r>
          </a:p>
          <a:p>
            <a:pPr lvl="1" rtl="0">
              <a:defRPr/>
            </a:pPr>
            <a:r>
              <a:rPr lang="en-US">
                <a:cs typeface="Arial" panose="020B0604020202090204" pitchFamily="34" charset="0"/>
              </a:rPr>
              <a:t>请联系您的雇主或工会福利管理员以了解您的保险如何与医疗保险一起配合使用。</a:t>
            </a:r>
          </a:p>
          <a:p>
            <a:pPr marL="393700" lvl="1" indent="0" rtl="0">
              <a:buFont typeface="Arial" panose="020B0604020202090204" pitchFamily="34" charset="0"/>
              <a:buNone/>
              <a:defRPr/>
            </a:pPr>
            <a:endParaRPr lang="en-US" altLang="en-US" sz="900" dirty="0">
              <a:cs typeface="Arial" panose="020B0604020202090204" pitchFamily="34" charset="0"/>
            </a:endParaRPr>
          </a:p>
          <a:p>
            <a:pPr rtl="0">
              <a:defRPr/>
            </a:pPr>
            <a:r>
              <a:rPr lang="en-US" b="1">
                <a:cs typeface="Arial" panose="020B0604020202090204" pitchFamily="34" charset="0"/>
              </a:rPr>
              <a:t>军事保险</a:t>
            </a:r>
            <a:r>
              <a:rPr lang="en-US">
                <a:cs typeface="Arial" panose="020B0604020202090204" pitchFamily="34" charset="0"/>
              </a:rPr>
              <a:t>：退伍军人管理局（VA）或美军卫生保健计划（TriCare）</a:t>
            </a:r>
            <a:endParaRPr lang="en-US" altLang="en-US" dirty="0">
              <a:cs typeface="Arial" panose="020B0604020202090204" pitchFamily="34" charset="0"/>
            </a:endParaRPr>
          </a:p>
          <a:p>
            <a:pPr marL="0" indent="0" rtl="0">
              <a:buFont typeface="Arial" panose="020B0604020202090204" pitchFamily="34" charset="0"/>
              <a:buNone/>
              <a:defRPr/>
            </a:pPr>
            <a:endParaRPr lang="en-US" altLang="en-US" sz="900" b="1" dirty="0">
              <a:cs typeface="Arial" panose="020B0604020202090204" pitchFamily="34" charset="0"/>
            </a:endParaRPr>
          </a:p>
          <a:p>
            <a:pPr rtl="0">
              <a:defRPr/>
            </a:pPr>
            <a:r>
              <a:rPr lang="en-US" b="1">
                <a:cs typeface="Arial" panose="020B0604020202090204" pitchFamily="34" charset="0"/>
              </a:rPr>
              <a:t>医疗补助和财政援助计划</a:t>
            </a:r>
          </a:p>
          <a:p>
            <a:pPr rtl="0">
              <a:defRPr/>
            </a:pPr>
            <a:endParaRPr lang="en-US" altLang="en-US" dirty="0">
              <a:cs typeface="Arial" panose="020B0604020202090204" pitchFamily="34" charset="0"/>
            </a:endParaRPr>
          </a:p>
          <a:p>
            <a:pPr rtl="0">
              <a:defRPr/>
            </a:pPr>
            <a:endParaRPr lang="en-US" altLang="en-US" sz="3200" dirty="0">
              <a:latin typeface="Arial" panose="020B0604020202090204" pitchFamily="34" charset="0"/>
              <a:cs typeface="Arial" panose="020B0604020202090204" pitchFamily="34" charset="0"/>
            </a:endParaRPr>
          </a:p>
        </p:txBody>
      </p:sp>
      <p:pic>
        <p:nvPicPr>
          <p:cNvPr id="8" name="Picture 7"/>
          <p:cNvPicPr>
            <a:picLocks noChangeAspect="1" noChangeArrowheads="1"/>
          </p:cNvPicPr>
          <p:nvPr/>
        </p:nvPicPr>
        <p:blipFill>
          <a:blip r:embed="rId3" cstate="print"/>
          <a:srcRect/>
          <a:stretch>
            <a:fillRect/>
          </a:stretch>
        </p:blipFill>
        <p:spPr bwMode="auto">
          <a:xfrm>
            <a:off x="1054183" y="5135376"/>
            <a:ext cx="1944717" cy="1220974"/>
          </a:xfrm>
          <a:prstGeom prst="rect">
            <a:avLst/>
          </a:prstGeom>
          <a:noFill/>
          <a:ln w="9525">
            <a:noFill/>
            <a:miter lim="800000"/>
            <a:headEnd/>
            <a:tailEnd/>
          </a:ln>
        </p:spPr>
      </p:pic>
      <p:pic>
        <p:nvPicPr>
          <p:cNvPr id="1026" name="Picture 2" descr="Tier 1 Graphc Standards: Foundation for Brand Maintenance and Ev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240" y="3197887"/>
            <a:ext cx="1612605" cy="16126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urance — Dermatology Soluti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4036" y="1387989"/>
            <a:ext cx="1485014" cy="14850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47531" y="1947149"/>
            <a:ext cx="10663222" cy="3093154"/>
          </a:xfrm>
          <a:prstGeom prst="rect">
            <a:avLst/>
          </a:prstGeom>
        </p:spPr>
        <p:txBody>
          <a:bodyPr wrap="square" rtlCol="0">
            <a:spAutoFit/>
          </a:bodyPr>
          <a:lstStyle/>
          <a:p>
            <a:pPr rtl="0">
              <a:spcAft>
                <a:spcPts val="1200"/>
              </a:spcAft>
              <a:defRPr/>
            </a:pPr>
            <a:r>
              <a:rPr lang="en-US" sz="3600">
                <a:cs typeface="Arial" panose="020B0604020202090204" pitchFamily="34" charset="0"/>
              </a:rPr>
              <a:t>如需</a:t>
            </a:r>
            <a:r>
              <a:rPr lang="en-US" sz="3600" b="1">
                <a:cs typeface="Arial" panose="020B0604020202090204" pitchFamily="34" charset="0"/>
              </a:rPr>
              <a:t>免费公正的医疗保险援助</a:t>
            </a:r>
            <a:r>
              <a:rPr lang="en-US" sz="3600">
                <a:cs typeface="Arial" panose="020B0604020202090204" pitchFamily="34" charset="0"/>
              </a:rPr>
              <a:t>，请联系威斯康星州健康保险援助计划：</a:t>
            </a:r>
          </a:p>
          <a:p>
            <a:pPr marL="457200" indent="-457200" rtl="0">
              <a:spcAft>
                <a:spcPts val="600"/>
              </a:spcAft>
              <a:buFont typeface="Arial" panose="020B0604020202090204" pitchFamily="34" charset="0"/>
              <a:buChar char="•"/>
              <a:defRPr/>
            </a:pPr>
            <a:r>
              <a:rPr lang="en-US" sz="3600">
                <a:cs typeface="Arial" panose="020B0604020202090204" pitchFamily="34" charset="0"/>
              </a:rPr>
              <a:t>请拨打补充医疗保险求助热线：1-800-242-1060。</a:t>
            </a:r>
          </a:p>
          <a:p>
            <a:pPr marL="457200" indent="-457200" rtl="0">
              <a:spcAft>
                <a:spcPts val="600"/>
              </a:spcAft>
              <a:buFont typeface="Arial" panose="020B0604020202090204" pitchFamily="34" charset="0"/>
              <a:buChar char="•"/>
              <a:defRPr/>
            </a:pPr>
            <a:r>
              <a:rPr lang="en-US" sz="3600">
                <a:cs typeface="Arial" panose="020B0604020202090204" pitchFamily="34" charset="0"/>
              </a:rPr>
              <a:t>请访问威斯康星州卫生服务部（WDHS）网站：</a:t>
            </a:r>
            <a:r>
              <a:rPr lang="en-US" sz="3600">
                <a:cs typeface="Arial" panose="020B0604020202090204" pitchFamily="34" charset="0"/>
                <a:hlinkClick r:id="rId3"/>
              </a:rPr>
              <a:t>dhs.wi.gov/medicare-help</a:t>
            </a:r>
            <a:r>
              <a:rPr lang="en-US" sz="3600">
                <a:cs typeface="Arial" panose="020B0604020202090204" pitchFamily="34" charset="0"/>
              </a:rPr>
              <a:t>。 </a:t>
            </a:r>
            <a:endParaRPr lang="en-US" sz="2400" dirty="0">
              <a:cs typeface="Arial" panose="020B0604020202090204" pitchFamily="34" charset="0"/>
            </a:endParaRP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59</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为医疗保险参保人员提供本地化帮助</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8841" y="1169523"/>
            <a:ext cx="4113159" cy="256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参加医疗保险</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5" name="Rectangle 4"/>
          <p:cNvSpPr/>
          <p:nvPr/>
        </p:nvSpPr>
        <p:spPr>
          <a:xfrm>
            <a:off x="409236" y="1511298"/>
            <a:ext cx="9439983" cy="5355312"/>
          </a:xfrm>
          <a:prstGeom prst="rect">
            <a:avLst/>
          </a:prstGeom>
        </p:spPr>
        <p:txBody>
          <a:bodyPr wrap="square" rtlCol="0">
            <a:spAutoFit/>
          </a:bodyPr>
          <a:lstStyle/>
          <a:p>
            <a:pPr marL="342900" indent="-342900" rtl="0">
              <a:lnSpc>
                <a:spcPct val="90000"/>
              </a:lnSpc>
              <a:buFont typeface="Wingdings" panose="05000000000000000000" pitchFamily="2" charset="2"/>
              <a:buChar char="§"/>
            </a:pPr>
            <a:r>
              <a:rPr lang="en-US" sz="2400" b="1">
                <a:cs typeface="Arial" panose="020B0604020202090204" pitchFamily="34" charset="0"/>
              </a:rPr>
              <a:t>首次投保时间</a:t>
            </a:r>
          </a:p>
          <a:p>
            <a:pPr lvl="1" rtl="0">
              <a:lnSpc>
                <a:spcPct val="90000"/>
              </a:lnSpc>
            </a:pPr>
            <a:r>
              <a:rPr lang="en-US" sz="2200">
                <a:cs typeface="Arial" panose="020B0604020202090204" pitchFamily="34" charset="0"/>
              </a:rPr>
              <a:t>7个月，包括年满65周岁的前3个月、当月和 </a:t>
            </a:r>
          </a:p>
          <a:p>
            <a:pPr lvl="1" rtl="0">
              <a:lnSpc>
                <a:spcPct val="90000"/>
              </a:lnSpc>
            </a:pPr>
            <a:r>
              <a:rPr lang="en-US" sz="2200">
                <a:cs typeface="Arial" panose="020B0604020202090204" pitchFamily="34" charset="0"/>
              </a:rPr>
              <a:t>后3个月。</a:t>
            </a:r>
            <a:br>
              <a:rPr lang="en-US" altLang="en-US" sz="2200" dirty="0">
                <a:cs typeface="Arial" panose="020B0604020202090204" pitchFamily="34" charset="0"/>
              </a:rPr>
            </a:br>
            <a:r>
              <a:rPr lang="en-US" sz="2200" b="1">
                <a:cs typeface="Arial" panose="020B0604020202090204" pitchFamily="34" charset="0"/>
              </a:rPr>
              <a:t>没有罚款。</a:t>
            </a:r>
            <a:endParaRPr lang="en-US" altLang="en-US" sz="2200" dirty="0">
              <a:cs typeface="Arial" panose="020B0604020202090204" pitchFamily="34" charset="0"/>
            </a:endParaRPr>
          </a:p>
          <a:p>
            <a:pPr rtl="0">
              <a:lnSpc>
                <a:spcPct val="90000"/>
              </a:lnSpc>
            </a:pPr>
            <a:endParaRPr lang="en-US" altLang="en-US" sz="2000" dirty="0">
              <a:cs typeface="Arial" panose="020B0604020202090204" pitchFamily="34" charset="0"/>
            </a:endParaRPr>
          </a:p>
          <a:p>
            <a:pPr marL="342900" indent="-342900" rtl="0">
              <a:lnSpc>
                <a:spcPct val="90000"/>
              </a:lnSpc>
              <a:buFont typeface="Wingdings" panose="05000000000000000000" pitchFamily="2" charset="2"/>
              <a:buChar char="§"/>
            </a:pPr>
            <a:r>
              <a:rPr lang="en-US" sz="2400" b="1">
                <a:cs typeface="Arial" panose="020B0604020202090204" pitchFamily="34" charset="0"/>
              </a:rPr>
              <a:t>特殊投保时间 </a:t>
            </a:r>
            <a:endParaRPr lang="en-US" altLang="en-US" sz="2400" dirty="0">
              <a:cs typeface="Arial" panose="020B0604020202090204" pitchFamily="34" charset="0"/>
            </a:endParaRPr>
          </a:p>
          <a:p>
            <a:pPr lvl="1" rtl="0">
              <a:lnSpc>
                <a:spcPct val="90000"/>
              </a:lnSpc>
            </a:pPr>
            <a:r>
              <a:rPr lang="en-US" sz="2200">
                <a:cs typeface="Arial" panose="020B0604020202090204" pitchFamily="34" charset="0"/>
              </a:rPr>
              <a:t>如果您因为您或您的配偶仍在工作并参加了团体健康保险而等待投保B部分的话，您可以在团体健康保险</a:t>
            </a:r>
            <a:r>
              <a:rPr lang="en-US" sz="2200" i="1">
                <a:cs typeface="Arial" panose="020B0604020202090204" pitchFamily="34" charset="0"/>
              </a:rPr>
              <a:t>或</a:t>
            </a:r>
            <a:r>
              <a:rPr lang="en-US" sz="2200">
                <a:cs typeface="Arial" panose="020B0604020202090204" pitchFamily="34" charset="0"/>
              </a:rPr>
              <a:t>雇佣关系结束当月（以先到者为准）之后的8个月内进行投保。</a:t>
            </a:r>
            <a:br>
              <a:rPr lang="en-US" altLang="en-US" sz="2200" dirty="0">
                <a:cs typeface="Arial" panose="020B0604020202090204" pitchFamily="34" charset="0"/>
              </a:rPr>
            </a:br>
            <a:r>
              <a:rPr lang="en-US" sz="2200" b="1">
                <a:cs typeface="Arial" panose="020B0604020202090204" pitchFamily="34" charset="0"/>
              </a:rPr>
              <a:t>没有罚款。</a:t>
            </a:r>
          </a:p>
          <a:p>
            <a:pPr rtl="0">
              <a:lnSpc>
                <a:spcPct val="90000"/>
              </a:lnSpc>
            </a:pPr>
            <a:endParaRPr lang="en-US" altLang="en-US" sz="2400" b="1" dirty="0">
              <a:cs typeface="Arial" panose="020B0604020202090204" pitchFamily="34" charset="0"/>
            </a:endParaRPr>
          </a:p>
          <a:p>
            <a:pPr marL="342900" indent="-342900" rtl="0">
              <a:lnSpc>
                <a:spcPct val="90000"/>
              </a:lnSpc>
              <a:buFont typeface="Wingdings" panose="05000000000000000000" pitchFamily="2" charset="2"/>
              <a:buChar char="§"/>
            </a:pPr>
            <a:r>
              <a:rPr lang="en-US" sz="2400" b="1">
                <a:cs typeface="Arial" panose="020B0604020202090204" pitchFamily="34" charset="0"/>
              </a:rPr>
              <a:t>普通投保时间</a:t>
            </a:r>
          </a:p>
          <a:p>
            <a:pPr lvl="1" rtl="0">
              <a:lnSpc>
                <a:spcPct val="90000"/>
              </a:lnSpc>
            </a:pPr>
            <a:r>
              <a:rPr lang="en-US" sz="2200">
                <a:cs typeface="Arial" panose="020B0604020202090204" pitchFamily="34" charset="0"/>
              </a:rPr>
              <a:t>1月1日至3月31日。
在首次投保期内未投保的人员享有年度投保机会。</a:t>
            </a:r>
            <a:br>
              <a:rPr lang="en-US" altLang="en-US" sz="2200" dirty="0">
                <a:cs typeface="Arial" panose="020B0604020202090204" pitchFamily="34" charset="0"/>
              </a:rPr>
            </a:br>
            <a:r>
              <a:rPr lang="en-US" sz="2200" b="1">
                <a:cs typeface="Arial" panose="020B0604020202090204" pitchFamily="34" charset="0"/>
              </a:rPr>
              <a:t>处罚：</a:t>
            </a:r>
            <a:r>
              <a:rPr lang="en-US" sz="2200">
                <a:cs typeface="Arial" panose="020B0604020202090204" pitchFamily="34" charset="0"/>
              </a:rPr>
              <a:t>投保延迟每满12个月，B部分的保险费将会增加10%。 </a:t>
            </a:r>
          </a:p>
        </p:txBody>
      </p:sp>
      <p:sp>
        <p:nvSpPr>
          <p:cNvPr id="8" name="Slide Number Placeholder 7"/>
          <p:cNvSpPr>
            <a:spLocks noGrp="1"/>
          </p:cNvSpPr>
          <p:nvPr>
            <p:ph type="sldNum" sz="quarter" idx="12"/>
          </p:nvPr>
        </p:nvSpPr>
        <p:spPr/>
        <p:txBody>
          <a:bodyPr rtlCol="0"/>
          <a:lstStyle/>
          <a:p>
            <a:pPr rtl="0"/>
            <a:fld id="{844A7B69-93E2-4D34-896D-EFDD7F03AB74}" type="slidenum">
              <a:rPr lang="en-US" smtClean="0"/>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850866"/>
            <a:ext cx="9144000" cy="1581080"/>
          </a:xfrm>
        </p:spPr>
        <p:txBody>
          <a:bodyPr rtlCol="0"/>
          <a:lstStyle/>
          <a:p>
            <a:pPr rtl="0"/>
            <a:r>
              <a:rPr lang="en-US">
                <a:solidFill>
                  <a:schemeClr val="accent1">
                    <a:lumMod val="50000"/>
                  </a:schemeClr>
                </a:solidFill>
                <a:latin typeface="Arial" panose="020B0604020202090204" pitchFamily="34" charset="0"/>
                <a:cs typeface="Arial" panose="020B0604020202090204" pitchFamily="34" charset="0"/>
              </a:rPr>
              <a:t>欢迎参加联邦医疗保险</a:t>
            </a:r>
          </a:p>
        </p:txBody>
      </p:sp>
      <p:sp>
        <p:nvSpPr>
          <p:cNvPr id="3" name="Subtitle 2"/>
          <p:cNvSpPr>
            <a:spLocks noGrp="1"/>
          </p:cNvSpPr>
          <p:nvPr>
            <p:ph type="subTitle" idx="1"/>
          </p:nvPr>
        </p:nvSpPr>
        <p:spPr>
          <a:xfrm>
            <a:off x="2327315" y="2594502"/>
            <a:ext cx="7537369" cy="996588"/>
          </a:xfrm>
        </p:spPr>
        <p:txBody>
          <a:bodyPr rtlCol="0">
            <a:normAutofit/>
          </a:bodyPr>
          <a:lstStyle/>
          <a:p>
            <a:pPr rtl="0"/>
            <a:r>
              <a:rPr lang="en-US" sz="2800">
                <a:solidFill>
                  <a:srgbClr val="FF0000"/>
                </a:solidFill>
                <a:latin typeface="Arial" panose="020B0604020202090204" pitchFamily="34" charset="0"/>
                <a:cs typeface="Arial" panose="020B0604020202090204" pitchFamily="34" charset="0"/>
              </a:rPr>
              <a:t> </a:t>
            </a:r>
            <a:r>
              <a:rPr lang="en-US" sz="3200">
                <a:latin typeface="Arial" panose="020B0604020202090204" pitchFamily="34" charset="0"/>
                <a:cs typeface="Arial" panose="020B0604020202090204" pitchFamily="34" charset="0"/>
              </a:rPr>
              <a:t>威斯康星州医疗保险参保人员教育系列讲座</a:t>
            </a:r>
          </a:p>
          <a:p>
            <a:pPr rtl="0"/>
            <a:endParaRPr lang="en-US" sz="2800" dirty="0"/>
          </a:p>
        </p:txBody>
      </p:sp>
      <p:sp>
        <p:nvSpPr>
          <p:cNvPr id="4" name="TextBox 3"/>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algn="ctr" rtl="0"/>
            <a:r>
              <a:rPr lang="en-US"/>
              <a:t>拨款免责声明</a:t>
            </a:r>
          </a:p>
        </p:txBody>
      </p:sp>
      <p:sp>
        <p:nvSpPr>
          <p:cNvPr id="3" name="Content Placeholder 2"/>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just" rtl="0">
              <a:buNone/>
            </a:pPr>
            <a:r>
              <a:rPr lang="en-US" sz="2400">
                <a:latin typeface="Arial" panose="020B0604020202090204" pitchFamily="34" charset="0"/>
                <a:cs typeface="Arial" panose="020B0604020202090204" pitchFamily="34" charset="0"/>
              </a:rPr>
              <a:t>该项目由威斯康星州卫生服务部（WDHS）提供全部或部分的财政资助，拨款编号为90SAPG0091，其隶属于美国卫生与公共服务部社区生活管理局（ACL），地址：华盛顿特区，邮编：20201。鼓励那些参与政府资助项目的受益人自由地表达他们的调查结果和结论。因此，观点或意见不一定代表卫生与公共服务部社区生活管理局（ACL）的官方政策。</a:t>
            </a:r>
          </a:p>
        </p:txBody>
      </p:sp>
      <p:sp>
        <p:nvSpPr>
          <p:cNvPr id="5" name="Slide Number Placeholder 4"/>
          <p:cNvSpPr>
            <a:spLocks noGrp="1"/>
          </p:cNvSpPr>
          <p:nvPr>
            <p:ph type="sldNum" sz="quarter" idx="12"/>
          </p:nvPr>
        </p:nvSpPr>
        <p:spPr/>
        <p:txBody>
          <a:bodyPr rtlCol="0"/>
          <a:lstStyle/>
          <a:p>
            <a:pPr rtl="0"/>
            <a:fld id="{844A7B69-93E2-4D34-896D-EFDD7F03AB74}" type="slidenum">
              <a:rPr lang="en-US" smtClean="0"/>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610" y="4267904"/>
            <a:ext cx="6523768" cy="691852"/>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纲要</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7" name="Subtitle 2"/>
          <p:cNvSpPr txBox="1"/>
          <p:nvPr/>
        </p:nvSpPr>
        <p:spPr>
          <a:xfrm>
            <a:off x="952610" y="1829801"/>
            <a:ext cx="7285806"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en-US" sz="2600" b="1" dirty="0">
                <a:cs typeface="Arial" panose="020B0604020202090204" pitchFamily="34" charset="0"/>
              </a:rPr>
              <a:t>第1部分：	</a:t>
            </a:r>
            <a:r>
              <a:rPr lang="en-US" sz="2600" dirty="0" err="1">
                <a:cs typeface="Arial" panose="020B0604020202090204" pitchFamily="34" charset="0"/>
              </a:rPr>
              <a:t>参加医疗保险</a:t>
            </a:r>
            <a:r>
              <a:rPr lang="en-US" sz="2600" dirty="0">
                <a:cs typeface="Arial" panose="020B0604020202090204" pitchFamily="34" charset="0"/>
              </a:rPr>
              <a:t> </a:t>
            </a:r>
          </a:p>
          <a:p>
            <a:pPr marL="0" indent="0" rtl="0">
              <a:spcAft>
                <a:spcPts val="600"/>
              </a:spcAft>
              <a:buNone/>
            </a:pPr>
            <a:r>
              <a:rPr lang="en-US" sz="2600" b="1" dirty="0">
                <a:cs typeface="Arial" panose="020B0604020202090204" pitchFamily="34" charset="0"/>
              </a:rPr>
              <a:t>第2部分：</a:t>
            </a:r>
            <a:r>
              <a:rPr lang="en-US" sz="2600" dirty="0">
                <a:cs typeface="Arial" panose="020B0604020202090204" pitchFamily="34" charset="0"/>
              </a:rPr>
              <a:t>	</a:t>
            </a:r>
            <a:r>
              <a:rPr lang="en-US" sz="2600" dirty="0" err="1">
                <a:cs typeface="Arial" panose="020B0604020202090204" pitchFamily="34" charset="0"/>
              </a:rPr>
              <a:t>医疗保险基础知识；A部分；B部分</a:t>
            </a:r>
            <a:endParaRPr lang="en-US" sz="2600" dirty="0">
              <a:cs typeface="Arial" panose="020B0604020202090204" pitchFamily="34" charset="0"/>
            </a:endParaRPr>
          </a:p>
          <a:p>
            <a:pPr marL="0" indent="0" rtl="0">
              <a:spcAft>
                <a:spcPts val="600"/>
              </a:spcAft>
              <a:buNone/>
            </a:pPr>
            <a:r>
              <a:rPr lang="en-US" sz="2600" b="1" dirty="0">
                <a:cs typeface="Arial" panose="020B0604020202090204" pitchFamily="34" charset="0"/>
              </a:rPr>
              <a:t>第3部分：</a:t>
            </a:r>
            <a:r>
              <a:rPr lang="en-US" sz="2600" dirty="0">
                <a:cs typeface="Arial" panose="020B0604020202090204" pitchFamily="34" charset="0"/>
              </a:rPr>
              <a:t>您的保险选择；传统医疗保险；		</a:t>
            </a:r>
            <a:r>
              <a:rPr lang="en-US" sz="2600" dirty="0" err="1">
                <a:cs typeface="Arial" panose="020B0604020202090204" pitchFamily="34" charset="0"/>
              </a:rPr>
              <a:t>补充医疗保险</a:t>
            </a:r>
            <a:endParaRPr lang="en-US" sz="2600" dirty="0">
              <a:cs typeface="Arial" panose="020B0604020202090204" pitchFamily="34" charset="0"/>
            </a:endParaRPr>
          </a:p>
          <a:p>
            <a:pPr marL="0" indent="0" rtl="0">
              <a:spcAft>
                <a:spcPts val="600"/>
              </a:spcAft>
              <a:buNone/>
            </a:pPr>
            <a:r>
              <a:rPr lang="en-US" sz="2600" b="1" dirty="0">
                <a:cs typeface="Arial" panose="020B0604020202090204" pitchFamily="34" charset="0"/>
              </a:rPr>
              <a:t>第4部分：</a:t>
            </a:r>
            <a:r>
              <a:rPr lang="en-US" sz="2600" dirty="0">
                <a:cs typeface="Arial" panose="020B0604020202090204" pitchFamily="34" charset="0"/>
              </a:rPr>
              <a:t>医疗保险优势计划（C部分）；</a:t>
            </a:r>
            <a:br>
              <a:rPr lang="en-US" sz="2600" dirty="0">
                <a:cs typeface="Arial" panose="020B0604020202090204" pitchFamily="34" charset="0"/>
              </a:rPr>
            </a:br>
            <a:r>
              <a:rPr lang="en-US" sz="2600" dirty="0">
                <a:cs typeface="Arial" panose="020B0604020202090204" pitchFamily="34" charset="0"/>
              </a:rPr>
              <a:t>	</a:t>
            </a:r>
            <a:r>
              <a:rPr lang="en-US" sz="2600" dirty="0" err="1">
                <a:cs typeface="Arial" panose="020B0604020202090204" pitchFamily="34" charset="0"/>
              </a:rPr>
              <a:t>其他保险类型</a:t>
            </a:r>
            <a:r>
              <a:rPr lang="en-US" sz="2600" dirty="0">
                <a:cs typeface="Arial" panose="020B0604020202090204" pitchFamily="34" charset="0"/>
              </a:rPr>
              <a:t> </a:t>
            </a:r>
          </a:p>
          <a:p>
            <a:pPr marL="0" indent="0" rtl="0">
              <a:spcAft>
                <a:spcPts val="600"/>
              </a:spcAft>
              <a:buNone/>
            </a:pPr>
            <a:r>
              <a:rPr lang="en-US" sz="2600" b="1" dirty="0">
                <a:cs typeface="Arial" panose="020B0604020202090204" pitchFamily="34" charset="0"/>
              </a:rPr>
              <a:t>第5部分：	</a:t>
            </a:r>
            <a:r>
              <a:rPr lang="en-US" sz="2600" b="1" dirty="0" err="1">
                <a:cs typeface="Arial" panose="020B0604020202090204" pitchFamily="34" charset="0"/>
              </a:rPr>
              <a:t>医疗保险D部分；老年护理</a:t>
            </a:r>
            <a:r>
              <a:rPr lang="en-US" sz="2600" b="1" dirty="0">
                <a:cs typeface="Arial" panose="020B0604020202090204" pitchFamily="34" charset="0"/>
              </a:rPr>
              <a:t>；</a:t>
            </a:r>
            <a:br>
              <a:rPr lang="en-US" sz="2600" b="1" dirty="0">
                <a:cs typeface="Arial" panose="020B0604020202090204" pitchFamily="34" charset="0"/>
              </a:rPr>
            </a:br>
            <a:r>
              <a:rPr lang="en-US" sz="2600" b="1" dirty="0">
                <a:cs typeface="Arial" panose="020B0604020202090204" pitchFamily="34" charset="0"/>
              </a:rPr>
              <a:t>	</a:t>
            </a:r>
            <a:r>
              <a:rPr lang="en-US" sz="2600" b="1" dirty="0" err="1">
                <a:cs typeface="Arial" panose="020B0604020202090204" pitchFamily="34" charset="0"/>
              </a:rPr>
              <a:t>年度开放投保时间</a:t>
            </a:r>
            <a:endParaRPr lang="en-US" sz="2600" b="1" dirty="0">
              <a:cs typeface="Arial" panose="020B0604020202090204" pitchFamily="34" charset="0"/>
            </a:endParaRPr>
          </a:p>
          <a:p>
            <a:pPr marL="0" indent="0" rtl="0">
              <a:buNone/>
            </a:pPr>
            <a:r>
              <a:rPr lang="en-US" sz="2600" b="1" dirty="0">
                <a:cs typeface="Arial" panose="020B0604020202090204" pitchFamily="34" charset="0"/>
              </a:rPr>
              <a:t>第6部分：</a:t>
            </a:r>
            <a:r>
              <a:rPr lang="en-US" sz="2600" dirty="0">
                <a:cs typeface="Arial" panose="020B0604020202090204" pitchFamily="34" charset="0"/>
              </a:rPr>
              <a:t>帮助收入有限人员；		</a:t>
            </a:r>
            <a:r>
              <a:rPr lang="en-US" sz="2600" dirty="0" err="1">
                <a:cs typeface="Arial" panose="020B0604020202090204" pitchFamily="34" charset="0"/>
              </a:rPr>
              <a:t>保护自己和防止欺诈</a:t>
            </a:r>
            <a:r>
              <a:rPr lang="en-US" sz="2600" dirty="0">
                <a:cs typeface="Arial" panose="020B0604020202090204" pitchFamily="34" charset="0"/>
              </a:rPr>
              <a:t>；</a:t>
            </a:r>
            <a:br>
              <a:rPr lang="en-US" sz="2600" dirty="0">
                <a:cs typeface="Arial" panose="020B0604020202090204" pitchFamily="34" charset="0"/>
              </a:rPr>
            </a:br>
            <a:r>
              <a:rPr lang="en-US" sz="2600" dirty="0">
                <a:cs typeface="Arial" panose="020B0604020202090204" pitchFamily="34" charset="0"/>
              </a:rPr>
              <a:t>	</a:t>
            </a:r>
            <a:r>
              <a:rPr lang="en-US" sz="2600" dirty="0" err="1">
                <a:cs typeface="Arial" panose="020B0604020202090204" pitchFamily="34" charset="0"/>
              </a:rPr>
              <a:t>资源与评论</a:t>
            </a:r>
            <a:endParaRPr lang="en-US" sz="2600" dirty="0">
              <a:cs typeface="Arial" panose="020B0604020202090204" pitchFamily="34" charset="0"/>
            </a:endParaRPr>
          </a:p>
          <a:p>
            <a:pPr marL="0" indent="0" rtl="0">
              <a:buNone/>
            </a:pPr>
            <a:endParaRPr lang="en-US" dirty="0"/>
          </a:p>
        </p:txBody>
      </p:sp>
      <p:sp>
        <p:nvSpPr>
          <p:cNvPr id="9" name="TextBox 8"/>
          <p:cNvSpPr txBox="1"/>
          <p:nvPr/>
        </p:nvSpPr>
        <p:spPr>
          <a:xfrm>
            <a:off x="8939606" y="5196755"/>
            <a:ext cx="274320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en-US" sz="1700"/>
              <a:t>更多详情，请查阅</a:t>
            </a:r>
            <a:r>
              <a:rPr lang="en-US" sz="1700">
                <a:hlinkClick r:id="rId3"/>
              </a:rPr>
              <a:t>《您与医疗保险手册》</a:t>
            </a:r>
            <a:r>
              <a:rPr lang="en-US" sz="1700"/>
              <a:t>。</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62</a:t>
            </a:fld>
            <a:endParaRPr lang="en-US" dirty="0"/>
          </a:p>
        </p:txBody>
      </p:sp>
      <p:pic>
        <p:nvPicPr>
          <p:cNvPr id="5" name="Picture 4" descr="A close-up of a poster&#10;&#10;AI-generated content may be incorrect.">
            <a:extLst>
              <a:ext uri="{FF2B5EF4-FFF2-40B4-BE49-F238E27FC236}">
                <a16:creationId xmlns:a16="http://schemas.microsoft.com/office/drawing/2014/main" id="{4B1B5F54-675B-9AF3-8C75-EB0FDF4E2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9606" y="1491967"/>
            <a:ext cx="2743200" cy="355303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欢迎参加联邦医疗保险 </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63</a:t>
            </a:fld>
            <a:endParaRPr lang="en-US"/>
          </a:p>
        </p:txBody>
      </p:sp>
      <p:sp>
        <p:nvSpPr>
          <p:cNvPr id="11" name="Subtitle 2"/>
          <p:cNvSpPr txBox="1"/>
          <p:nvPr/>
        </p:nvSpPr>
        <p:spPr>
          <a:xfrm>
            <a:off x="2408817" y="1624405"/>
            <a:ext cx="6078967"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rtl="0">
              <a:spcAft>
                <a:spcPts val="1800"/>
              </a:spcAft>
              <a:buNone/>
            </a:pPr>
            <a:r>
              <a:rPr lang="en-US" sz="21600" b="1"/>
              <a:t>第5部分</a:t>
            </a:r>
          </a:p>
          <a:p>
            <a:pPr rtl="0">
              <a:spcAft>
                <a:spcPts val="600"/>
              </a:spcAft>
            </a:pPr>
            <a:r>
              <a:rPr lang="en-US" sz="14400"/>
              <a:t>医疗保险D部分</a:t>
            </a:r>
          </a:p>
          <a:p>
            <a:pPr rtl="0">
              <a:spcAft>
                <a:spcPts val="600"/>
              </a:spcAft>
            </a:pPr>
            <a:r>
              <a:rPr lang="en-US" sz="14400"/>
              <a:t>老年护理</a:t>
            </a:r>
            <a:endParaRPr lang="en-US" sz="14400" dirty="0"/>
          </a:p>
          <a:p>
            <a:pPr rtl="0">
              <a:spcAft>
                <a:spcPts val="600"/>
              </a:spcAft>
            </a:pPr>
            <a:r>
              <a:rPr lang="en-US" sz="14400"/>
              <a:t>年度开放投保时间</a:t>
            </a:r>
          </a:p>
        </p:txBody>
      </p:sp>
      <p:pic>
        <p:nvPicPr>
          <p:cNvPr id="8" name="Picture 6" descr="http://images.google.com/url?source=imgres&amp;ct=img&amp;q=http://i.ehow.com/images/GlobalPhoto/Articles/5077395/PrescriptionDrugs-main_Full.jpg&amp;usg=AFQjCNE_Ow_s9jqcgpl7wCWEEwrGC_NOhQ"/>
          <p:cNvPicPr>
            <a:picLocks noChangeAspect="1" noChangeArrowheads="1"/>
          </p:cNvPicPr>
          <p:nvPr/>
        </p:nvPicPr>
        <p:blipFill>
          <a:blip r:embed="rId3" cstate="print"/>
          <a:srcRect/>
          <a:stretch>
            <a:fillRect/>
          </a:stretch>
        </p:blipFill>
        <p:spPr bwMode="auto">
          <a:xfrm>
            <a:off x="7238809" y="1624405"/>
            <a:ext cx="4457769" cy="4268879"/>
          </a:xfrm>
          <a:prstGeom prst="rect">
            <a:avLst/>
          </a:prstGeom>
          <a:noFill/>
          <a:effectLst>
            <a:softEdge rad="63500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305" y="5483090"/>
            <a:ext cx="3016160" cy="94729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您的保险选择</a:t>
            </a:r>
          </a:p>
          <a:p>
            <a:pPr algn="ctr" rtl="0"/>
            <a:endParaRPr lang="en-US" sz="1200" dirty="0">
              <a:solidFill>
                <a:schemeClr val="bg1"/>
              </a:solidFill>
              <a:latin typeface="Arial" panose="020B0604020202090204" pitchFamily="34" charset="0"/>
              <a:cs typeface="Arial" panose="020B060402020209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p:cNvGrpSpPr/>
          <p:nvPr/>
        </p:nvGrpSpPr>
        <p:grpSpPr bwMode="auto">
          <a:xfrm>
            <a:off x="1437857" y="1358500"/>
            <a:ext cx="9846767" cy="4741459"/>
            <a:chOff x="100243" y="1430740"/>
            <a:chExt cx="9846582" cy="4740569"/>
          </a:xfrm>
        </p:grpSpPr>
        <p:grpSp>
          <p:nvGrpSpPr>
            <p:cNvPr id="8" name="Group 9" descr="Arrow indicating two choices"/>
            <p:cNvGrpSpPr/>
            <p:nvPr/>
          </p:nvGrpSpPr>
          <p:grpSpPr bwMode="auto">
            <a:xfrm>
              <a:off x="1352550" y="3133988"/>
              <a:ext cx="1686319" cy="894824"/>
              <a:chOff x="3733801" y="1143000"/>
              <a:chExt cx="1686319" cy="894824"/>
            </a:xfrm>
          </p:grpSpPr>
          <p:cxnSp>
            <p:nvCxnSpPr>
              <p:cNvPr id="24" name="Straight Arrow Connector 23"/>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rtl="0"/>
              <a:r>
                <a:rPr lang="en-US" sz="2800" b="1">
                  <a:solidFill>
                    <a:srgbClr val="000000"/>
                  </a:solidFill>
                </a:rPr>
                <a:t>传统医疗保险</a:t>
              </a:r>
            </a:p>
          </p:txBody>
        </p:sp>
        <p:sp>
          <p:nvSpPr>
            <p:cNvPr id="10" name="Rectangle 9" descr="Hospital Insurance" title="Part A"/>
            <p:cNvSpPr/>
            <p:nvPr/>
          </p:nvSpPr>
          <p:spPr>
            <a:xfrm>
              <a:off x="685794" y="2503689"/>
              <a:ext cx="133347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A部分</a:t>
              </a:r>
            </a:p>
            <a:p>
              <a:pPr algn="ctr" rtl="0">
                <a:defRPr/>
              </a:pPr>
              <a:r>
                <a:rPr lang="en-US" sz="2000">
                  <a:solidFill>
                    <a:prstClr val="black"/>
                  </a:solidFill>
                </a:rPr>
                <a:t>住院保险</a:t>
              </a:r>
            </a:p>
          </p:txBody>
        </p:sp>
        <p:sp>
          <p:nvSpPr>
            <p:cNvPr id="11" name="Rectangle 10" descr="Medical Insurance" title="Part B"/>
            <p:cNvSpPr/>
            <p:nvPr/>
          </p:nvSpPr>
          <p:spPr>
            <a:xfrm>
              <a:off x="2322476" y="2524322"/>
              <a:ext cx="1296963"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B部分</a:t>
              </a:r>
            </a:p>
            <a:p>
              <a:pPr algn="ctr" rtl="0">
                <a:defRPr/>
              </a:pPr>
              <a:r>
                <a:rPr lang="en-US" sz="2000">
                  <a:solidFill>
                    <a:prstClr val="black"/>
                  </a:solidFill>
                </a:rPr>
                <a:t>医疗保险</a:t>
              </a:r>
            </a:p>
          </p:txBody>
        </p:sp>
        <p:sp>
          <p:nvSpPr>
            <p:cNvPr id="12" name="TextBox 3"/>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rtl="0"/>
              <a:r>
                <a:rPr lang="en-US" b="1">
                  <a:solidFill>
                    <a:srgbClr val="000000"/>
                  </a:solidFill>
                </a:rPr>
                <a:t>您可以增加</a:t>
              </a:r>
            </a:p>
          </p:txBody>
        </p:sp>
        <p:sp>
          <p:nvSpPr>
            <p:cNvPr id="13" name="Rectangle 12" descr="Precription Drug Coverage" title="Part D"/>
            <p:cNvSpPr/>
            <p:nvPr/>
          </p:nvSpPr>
          <p:spPr>
            <a:xfrm>
              <a:off x="2250125" y="4369834"/>
              <a:ext cx="1876390" cy="1801475"/>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D部分</a:t>
              </a:r>
            </a:p>
            <a:p>
              <a:pPr algn="ctr" rtl="0">
                <a:defRPr/>
              </a:pPr>
              <a:r>
                <a:rPr lang="en-US" sz="2000">
                  <a:solidFill>
                    <a:prstClr val="black"/>
                  </a:solidFill>
                </a:rPr>
                <a:t>处方药保险</a:t>
              </a:r>
            </a:p>
          </p:txBody>
        </p:sp>
        <p:sp>
          <p:nvSpPr>
            <p:cNvPr id="14" name="Rectangle 13" descr="Also known as Medigap policy" title="Medicare Supplement Insurance"/>
            <p:cNvSpPr/>
            <p:nvPr/>
          </p:nvSpPr>
          <p:spPr>
            <a:xfrm>
              <a:off x="100243" y="4337618"/>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white"/>
                  </a:solidFill>
                </a:rPr>
                <a:t>医疗保险补充保险（Medigap）保单</a:t>
              </a:r>
            </a:p>
          </p:txBody>
        </p:sp>
        <p:sp>
          <p:nvSpPr>
            <p:cNvPr id="15" name="TextBox 2"/>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algn="ctr" rtl="0"/>
              <a:r>
                <a:rPr lang="en-US" sz="2800" b="1">
                  <a:solidFill>
                    <a:srgbClr val="000000"/>
                  </a:solidFill>
                </a:rPr>
                <a:t>或者</a:t>
              </a:r>
            </a:p>
          </p:txBody>
        </p:sp>
        <p:sp>
          <p:nvSpPr>
            <p:cNvPr id="16" name="TextBox 23"/>
            <p:cNvSpPr txBox="1">
              <a:spLocks noChangeArrowheads="1"/>
            </p:cNvSpPr>
            <p:nvPr/>
          </p:nvSpPr>
          <p:spPr bwMode="auto">
            <a:xfrm>
              <a:off x="5299097" y="1656818"/>
              <a:ext cx="4647728"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rtl="0"/>
              <a:r>
                <a:rPr lang="en-US" sz="2400" b="1">
                  <a:solidFill>
                    <a:srgbClr val="000000"/>
                  </a:solidFill>
                </a:rPr>
                <a:t> </a:t>
              </a:r>
              <a:r>
                <a:rPr lang="en-US" sz="2800" b="1">
                  <a:solidFill>
                    <a:srgbClr val="000000"/>
                  </a:solidFill>
                </a:rPr>
                <a:t>医疗保险优势计划</a:t>
              </a:r>
            </a:p>
          </p:txBody>
        </p:sp>
        <p:sp>
          <p:nvSpPr>
            <p:cNvPr id="17" name="Rectangle 16" descr="Combines Part A, B and usually D" title="Part C"/>
            <p:cNvSpPr/>
            <p:nvPr/>
          </p:nvSpPr>
          <p:spPr>
            <a:xfrm>
              <a:off x="5963568" y="2503684"/>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C部分</a:t>
              </a:r>
            </a:p>
            <a:p>
              <a:pPr algn="ctr" rtl="0">
                <a:defRPr/>
              </a:pPr>
              <a:r>
                <a:rPr lang="en-US" sz="2000">
                  <a:solidFill>
                    <a:prstClr val="black"/>
                  </a:solidFill>
                </a:rPr>
                <a:t>包括A部分和B部分</a:t>
              </a:r>
            </a:p>
          </p:txBody>
        </p:sp>
        <p:sp>
          <p:nvSpPr>
            <p:cNvPr id="18" name="TextBox 22"/>
            <p:cNvSpPr txBox="1">
              <a:spLocks noChangeArrowheads="1"/>
            </p:cNvSpPr>
            <p:nvPr/>
          </p:nvSpPr>
          <p:spPr bwMode="auto">
            <a:xfrm>
              <a:off x="5663065"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algn="ctr" rtl="0"/>
              <a:r>
                <a:rPr lang="en-US" b="1">
                  <a:solidFill>
                    <a:srgbClr val="000000"/>
                  </a:solidFill>
                </a:rPr>
                <a:t>或许会包括或者您或许会增加</a:t>
              </a:r>
            </a:p>
          </p:txBody>
        </p:sp>
        <p:sp>
          <p:nvSpPr>
            <p:cNvPr id="19" name="Rectangle 18" descr="Prescription Drug coverage. Most Part C plans cover prescription drugs." title="Prescription Drug coverage"/>
            <p:cNvSpPr/>
            <p:nvPr/>
          </p:nvSpPr>
          <p:spPr>
            <a:xfrm>
              <a:off x="5777946" y="3999151"/>
              <a:ext cx="3505134" cy="2134786"/>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D部分</a:t>
              </a:r>
            </a:p>
            <a:p>
              <a:pPr algn="ctr" rtl="0">
                <a:defRPr/>
              </a:pPr>
              <a:r>
                <a:rPr lang="en-US" sz="2000">
                  <a:solidFill>
                    <a:prstClr val="black"/>
                  </a:solidFill>
                </a:rPr>
                <a:t>处方药保险</a:t>
              </a:r>
            </a:p>
            <a:p>
              <a:pPr algn="ctr" rtl="0">
                <a:defRPr/>
              </a:pPr>
              <a:r>
                <a:rPr lang="en-US" sz="2000">
                  <a:solidFill>
                    <a:prstClr val="black"/>
                  </a:solidFill>
                </a:rPr>
                <a:t>（大多数的C部分计划涵盖处方药。如果</a:t>
              </a:r>
              <a:r>
                <a:rPr lang="en-US" sz="2000" b="1">
                  <a:solidFill>
                    <a:prstClr val="black"/>
                  </a:solidFill>
                </a:rPr>
                <a:t>某些</a:t>
              </a:r>
              <a:r>
                <a:rPr lang="en-US" sz="2000">
                  <a:solidFill>
                    <a:prstClr val="black"/>
                  </a:solidFill>
                </a:rPr>
                <a:t>类型的计划</a:t>
              </a:r>
              <a:r>
                <a:rPr lang="en-US" sz="2000" i="1">
                  <a:solidFill>
                    <a:prstClr val="black"/>
                  </a:solidFill>
                </a:rPr>
                <a:t>尚未</a:t>
              </a:r>
              <a:r>
                <a:rPr lang="en-US" sz="2000">
                  <a:solidFill>
                    <a:prstClr val="black"/>
                  </a:solidFill>
                </a:rPr>
                <a:t>包括药品保险的话，您可以在其中增加药品保险。）</a:t>
              </a:r>
            </a:p>
          </p:txBody>
        </p:sp>
        <p:grpSp>
          <p:nvGrpSpPr>
            <p:cNvPr id="20" name="Group 47" descr="Arrow indicating two choices"/>
            <p:cNvGrpSpPr/>
            <p:nvPr/>
          </p:nvGrpSpPr>
          <p:grpSpPr bwMode="auto">
            <a:xfrm>
              <a:off x="3795363" y="1430740"/>
              <a:ext cx="1686319" cy="894824"/>
              <a:chOff x="3733801" y="1143000"/>
              <a:chExt cx="1686319" cy="894824"/>
            </a:xfrm>
          </p:grpSpPr>
          <p:cxnSp>
            <p:nvCxnSpPr>
              <p:cNvPr id="21" name="Straight Arrow Connector 20"/>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7" name="Slide Number Placeholder 26"/>
          <p:cNvSpPr>
            <a:spLocks noGrp="1"/>
          </p:cNvSpPr>
          <p:nvPr>
            <p:ph type="sldNum" sz="quarter" idx="12"/>
          </p:nvPr>
        </p:nvSpPr>
        <p:spPr/>
        <p:txBody>
          <a:bodyPr rtlCol="0"/>
          <a:lstStyle/>
          <a:p>
            <a:pPr rtl="0"/>
            <a:fld id="{844A7B69-93E2-4D34-896D-EFDD7F03AB74}" type="slidenum">
              <a:rPr lang="en-US" smtClean="0"/>
              <a:t>64</a:t>
            </a:fld>
            <a:endParaRPr lang="en-US"/>
          </a:p>
        </p:txBody>
      </p:sp>
      <p:sp>
        <p:nvSpPr>
          <p:cNvPr id="28" name="Oval 27"/>
          <p:cNvSpPr/>
          <p:nvPr/>
        </p:nvSpPr>
        <p:spPr>
          <a:xfrm>
            <a:off x="5414184" y="5611773"/>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t>及 </a:t>
            </a:r>
          </a:p>
          <a:p>
            <a:pPr algn="ctr" rtl="0"/>
            <a:r>
              <a:rPr lang="en-US"/>
              <a:t>老年护理！</a:t>
            </a:r>
          </a:p>
        </p:txBody>
      </p:sp>
      <p:cxnSp>
        <p:nvCxnSpPr>
          <p:cNvPr id="29" name="Straight Arrow Connector 28"/>
          <p:cNvCxnSpPr/>
          <p:nvPr/>
        </p:nvCxnSpPr>
        <p:spPr>
          <a:xfrm flipH="1" flipV="1">
            <a:off x="5615492" y="5251513"/>
            <a:ext cx="511702" cy="280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486861" y="5235925"/>
            <a:ext cx="451480" cy="296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65</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医疗保险D部分</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2" name="Rectangle 1"/>
          <p:cNvSpPr/>
          <p:nvPr/>
        </p:nvSpPr>
        <p:spPr>
          <a:xfrm>
            <a:off x="2412230" y="1456665"/>
            <a:ext cx="8735409" cy="3944670"/>
          </a:xfrm>
          <a:prstGeom prst="rect">
            <a:avLst/>
          </a:prstGeom>
        </p:spPr>
        <p:txBody>
          <a:bodyPr wrap="square" rtlCol="0">
            <a:spAutoFit/>
          </a:bodyPr>
          <a:lstStyle/>
          <a:p>
            <a:pPr marL="219075" indent="-219075" defTabSz="514350" rtl="0">
              <a:spcBef>
                <a:spcPts val="1200"/>
              </a:spcBef>
              <a:buFont typeface="Wingdings" panose="05000000000000000000" pitchFamily="2" charset="2"/>
              <a:buChar char="§"/>
            </a:pPr>
            <a:r>
              <a:rPr lang="en-US" sz="2800">
                <a:solidFill>
                  <a:prstClr val="black"/>
                </a:solidFill>
              </a:rPr>
              <a:t>要获得D部分保险，您必须参加D部分计划。</a:t>
            </a:r>
          </a:p>
          <a:p>
            <a:pPr marL="219075" indent="-219075" defTabSz="514350" rtl="0">
              <a:spcBef>
                <a:spcPts val="1200"/>
              </a:spcBef>
              <a:buFont typeface="Wingdings" panose="05000000000000000000" pitchFamily="2" charset="2"/>
              <a:buChar char="§"/>
            </a:pPr>
            <a:r>
              <a:rPr lang="en-US" sz="2800">
                <a:solidFill>
                  <a:prstClr val="black"/>
                </a:solidFill>
              </a:rPr>
              <a:t>涵盖处方药。</a:t>
            </a:r>
          </a:p>
          <a:p>
            <a:pPr marL="219075" indent="-219075" defTabSz="514350" rtl="0">
              <a:spcBef>
                <a:spcPts val="1200"/>
              </a:spcBef>
              <a:buFont typeface="Wingdings" panose="05000000000000000000" pitchFamily="2" charset="2"/>
              <a:buChar char="§"/>
            </a:pPr>
            <a:r>
              <a:rPr lang="en-US" sz="2800">
                <a:solidFill>
                  <a:prstClr val="black"/>
                </a:solidFill>
              </a:rPr>
              <a:t>由与医疗保险签订合同的私营公司运营。</a:t>
            </a:r>
          </a:p>
          <a:p>
            <a:pPr marL="219075" indent="-219075" defTabSz="514350" rtl="0">
              <a:spcBef>
                <a:spcPts val="1200"/>
              </a:spcBef>
              <a:buFont typeface="Wingdings" panose="05000000000000000000" pitchFamily="2" charset="2"/>
              <a:buChar char="§"/>
            </a:pPr>
            <a:r>
              <a:rPr lang="en-US" sz="2800">
                <a:solidFill>
                  <a:prstClr val="black"/>
                </a:solidFill>
              </a:rPr>
              <a:t>D部分计划通过以下方式提供：</a:t>
            </a:r>
          </a:p>
          <a:p>
            <a:pPr marL="591820" lvl="1" indent="-342900" defTabSz="514350" rtl="0">
              <a:spcBef>
                <a:spcPts val="450"/>
              </a:spcBef>
              <a:buFont typeface="Wingdings" panose="05000000000000000000" pitchFamily="2" charset="2"/>
              <a:buChar char="§"/>
            </a:pPr>
            <a:r>
              <a:rPr lang="en-US" sz="2400"/>
              <a:t>适用于传统医疗保险的医疗保险处方药计划（PDP）。</a:t>
            </a:r>
          </a:p>
          <a:p>
            <a:pPr marL="591820" lvl="1" indent="-342900" defTabSz="514350" rtl="0">
              <a:spcBef>
                <a:spcPts val="450"/>
              </a:spcBef>
              <a:spcAft>
                <a:spcPts val="1200"/>
              </a:spcAft>
              <a:buFont typeface="Wingdings" panose="05000000000000000000" pitchFamily="2" charset="2"/>
              <a:buChar char="§"/>
            </a:pPr>
            <a:r>
              <a:rPr lang="en-US" sz="2400"/>
              <a:t>医疗保险优势处方药计划（MA-PD）。</a:t>
            </a:r>
          </a:p>
        </p:txBody>
      </p:sp>
      <p:grpSp>
        <p:nvGrpSpPr>
          <p:cNvPr id="10" name="Group 9" title="art"/>
          <p:cNvGrpSpPr/>
          <p:nvPr/>
        </p:nvGrpSpPr>
        <p:grpSpPr>
          <a:xfrm>
            <a:off x="572738" y="1891517"/>
            <a:ext cx="1466303" cy="2488537"/>
            <a:chOff x="7108784" y="1808184"/>
            <a:chExt cx="1909568" cy="2526290"/>
          </a:xfrm>
        </p:grpSpPr>
        <p:pic>
          <p:nvPicPr>
            <p:cNvPr id="11" name="Picture 10" title="Part D icon"/>
            <p:cNvPicPr>
              <a:picLocks noChangeAspect="1"/>
            </p:cNvPicPr>
            <p:nvPr/>
          </p:nvPicPr>
          <p:blipFill>
            <a:blip r:embed="rId3" cstate="email"/>
            <a:stretch>
              <a:fillRect/>
            </a:stretch>
          </p:blipFill>
          <p:spPr>
            <a:xfrm>
              <a:off x="7614053" y="1808184"/>
              <a:ext cx="978942" cy="676778"/>
            </a:xfrm>
            <a:prstGeom prst="rect">
              <a:avLst/>
            </a:prstGeom>
          </p:spPr>
        </p:pic>
        <p:sp>
          <p:nvSpPr>
            <p:cNvPr id="12" name="TextBox 11" title="Part D Icon"/>
            <p:cNvSpPr txBox="1"/>
            <p:nvPr/>
          </p:nvSpPr>
          <p:spPr>
            <a:xfrm>
              <a:off x="7108784" y="2678512"/>
              <a:ext cx="1909568" cy="1655962"/>
            </a:xfrm>
            <a:prstGeom prst="rect">
              <a:avLst/>
            </a:prstGeom>
            <a:noFill/>
          </p:spPr>
          <p:txBody>
            <a:bodyPr wrap="square" rtlCol="0">
              <a:spAutoFit/>
            </a:bodyPr>
            <a:lstStyle/>
            <a:p>
              <a:pPr algn="ctr" rtl="0"/>
              <a:r>
                <a:rPr lang="en-US" sz="2000" b="1">
                  <a:solidFill>
                    <a:schemeClr val="tx2"/>
                  </a:solidFill>
                </a:rPr>
                <a:t>D部分</a:t>
              </a:r>
            </a:p>
            <a:p>
              <a:pPr algn="ctr" rtl="0"/>
              <a:r>
                <a:rPr lang="en-US" sz="2000">
                  <a:solidFill>
                    <a:schemeClr val="tx2"/>
                  </a:solidFill>
                </a:rPr>
                <a:t>医疗保险处方药保险</a:t>
              </a:r>
            </a:p>
          </p:txBody>
        </p:sp>
      </p:grpSp>
      <p:sp>
        <p:nvSpPr>
          <p:cNvPr id="13" name="TextBox 12"/>
          <p:cNvSpPr txBox="1"/>
          <p:nvPr/>
        </p:nvSpPr>
        <p:spPr>
          <a:xfrm>
            <a:off x="2815365" y="5707915"/>
            <a:ext cx="6561270" cy="830997"/>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defRPr/>
            </a:pPr>
            <a:r>
              <a:rPr lang="en-US" sz="2400">
                <a:cs typeface="Arial" panose="020B0604020202090204" pitchFamily="34" charset="0"/>
              </a:rPr>
              <a:t>您可以利用计划查找工具（Plan Finder）去比较和申请保险计划，网址：</a:t>
            </a:r>
            <a:r>
              <a:rPr lang="en-US" sz="2400" b="1">
                <a:solidFill>
                  <a:srgbClr val="000000"/>
                </a:solidFill>
                <a:cs typeface="Arial" panose="020B0604020202090204" pitchFamily="34" charset="0"/>
                <a:hlinkClick r:id="rId4"/>
              </a:rPr>
              <a:t>www.medicare.gov</a:t>
            </a:r>
            <a:endParaRPr lang="en-US" altLang="en-US" sz="2400" b="1" dirty="0">
              <a:solidFill>
                <a:srgbClr val="000000"/>
              </a:solidFill>
              <a:cs typeface="Arial" panose="020B060402020209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医疗保险D部分</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8" name="Picture 7" title="Part D icon"/>
          <p:cNvPicPr>
            <a:picLocks noChangeAspect="1"/>
          </p:cNvPicPr>
          <p:nvPr/>
        </p:nvPicPr>
        <p:blipFill>
          <a:blip r:embed="rId3" cstate="email"/>
          <a:stretch>
            <a:fillRect/>
          </a:stretch>
        </p:blipFill>
        <p:spPr>
          <a:xfrm>
            <a:off x="565171" y="1212575"/>
            <a:ext cx="659367" cy="584775"/>
          </a:xfrm>
          <a:prstGeom prst="rect">
            <a:avLst/>
          </a:prstGeom>
        </p:spPr>
      </p:pic>
      <p:sp>
        <p:nvSpPr>
          <p:cNvPr id="2" name="Rectangle 1"/>
          <p:cNvSpPr/>
          <p:nvPr/>
        </p:nvSpPr>
        <p:spPr>
          <a:xfrm>
            <a:off x="1391536" y="1212575"/>
            <a:ext cx="8587168" cy="584775"/>
          </a:xfrm>
          <a:prstGeom prst="rect">
            <a:avLst/>
          </a:prstGeom>
        </p:spPr>
        <p:txBody>
          <a:bodyPr wrap="square" rtlCol="0">
            <a:spAutoFit/>
          </a:bodyPr>
          <a:lstStyle/>
          <a:p>
            <a:pPr defTabSz="514350" rtl="0">
              <a:spcBef>
                <a:spcPts val="450"/>
              </a:spcBef>
              <a:spcAft>
                <a:spcPts val="1800"/>
              </a:spcAft>
            </a:pPr>
            <a:r>
              <a:rPr lang="en-US" sz="3200" b="1">
                <a:solidFill>
                  <a:prstClr val="black"/>
                </a:solidFill>
                <a:latin typeface="Arial" panose="020B0604020202090204" pitchFamily="34" charset="0"/>
                <a:cs typeface="Arial" panose="020B0604020202090204" pitchFamily="34" charset="0"/>
              </a:rPr>
              <a:t>参保机会</a:t>
            </a:r>
            <a:endParaRPr lang="en-US" sz="3200" dirty="0">
              <a:solidFill>
                <a:prstClr val="black"/>
              </a:solidFill>
              <a:latin typeface="Arial" panose="020B0604020202090204" pitchFamily="34" charset="0"/>
              <a:cs typeface="Arial" panose="020B0604020202090204" pitchFamily="34" charset="0"/>
            </a:endParaRPr>
          </a:p>
        </p:txBody>
      </p:sp>
      <p:sp>
        <p:nvSpPr>
          <p:cNvPr id="10" name="Slide Number Placeholder 9"/>
          <p:cNvSpPr>
            <a:spLocks noGrp="1"/>
          </p:cNvSpPr>
          <p:nvPr>
            <p:ph type="sldNum" sz="quarter" idx="12"/>
          </p:nvPr>
        </p:nvSpPr>
        <p:spPr>
          <a:xfrm>
            <a:off x="8035413" y="6385847"/>
            <a:ext cx="2743200" cy="365125"/>
          </a:xfrm>
        </p:spPr>
        <p:txBody>
          <a:bodyPr rtlCol="0"/>
          <a:lstStyle/>
          <a:p>
            <a:pPr rtl="0"/>
            <a:fld id="{844A7B69-93E2-4D34-896D-EFDD7F03AB74}" type="slidenum">
              <a:rPr lang="en-US" smtClean="0"/>
              <a:t>66</a:t>
            </a:fld>
            <a:endParaRPr lang="en-US"/>
          </a:p>
        </p:txBody>
      </p:sp>
      <p:graphicFrame>
        <p:nvGraphicFramePr>
          <p:cNvPr id="3" name="Diagram 2"/>
          <p:cNvGraphicFramePr/>
          <p:nvPr/>
        </p:nvGraphicFramePr>
        <p:xfrm>
          <a:off x="1391536" y="1872432"/>
          <a:ext cx="9685540" cy="4760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医疗保险D部分–费用 </a:t>
            </a:r>
          </a:p>
          <a:p>
            <a:pPr algn="ctr" rtl="0"/>
            <a:endParaRPr lang="en-US" sz="1200" dirty="0">
              <a:solidFill>
                <a:schemeClr val="bg1"/>
              </a:solidFill>
              <a:latin typeface="Arial" panose="020B0604020202090204" pitchFamily="34" charset="0"/>
              <a:cs typeface="Arial" panose="020B0604020202090204" pitchFamily="34" charset="0"/>
            </a:endParaRPr>
          </a:p>
        </p:txBody>
      </p:sp>
      <p:grpSp>
        <p:nvGrpSpPr>
          <p:cNvPr id="10" name="Group 9" title="art"/>
          <p:cNvGrpSpPr/>
          <p:nvPr/>
        </p:nvGrpSpPr>
        <p:grpSpPr>
          <a:xfrm>
            <a:off x="785878" y="1403590"/>
            <a:ext cx="1617569" cy="2488537"/>
            <a:chOff x="7108784" y="1808184"/>
            <a:chExt cx="1909568" cy="2526290"/>
          </a:xfrm>
        </p:grpSpPr>
        <p:pic>
          <p:nvPicPr>
            <p:cNvPr id="11" name="Picture 10" title="Part D icon"/>
            <p:cNvPicPr>
              <a:picLocks noChangeAspect="1"/>
            </p:cNvPicPr>
            <p:nvPr/>
          </p:nvPicPr>
          <p:blipFill>
            <a:blip r:embed="rId3" cstate="email"/>
            <a:stretch>
              <a:fillRect/>
            </a:stretch>
          </p:blipFill>
          <p:spPr>
            <a:xfrm>
              <a:off x="7614053" y="1808184"/>
              <a:ext cx="978942" cy="676778"/>
            </a:xfrm>
            <a:prstGeom prst="rect">
              <a:avLst/>
            </a:prstGeom>
          </p:spPr>
        </p:pic>
        <p:sp>
          <p:nvSpPr>
            <p:cNvPr id="12" name="TextBox 11" title="Part D Icon"/>
            <p:cNvSpPr txBox="1"/>
            <p:nvPr/>
          </p:nvSpPr>
          <p:spPr>
            <a:xfrm>
              <a:off x="7108784" y="2678512"/>
              <a:ext cx="1909568" cy="1655962"/>
            </a:xfrm>
            <a:prstGeom prst="rect">
              <a:avLst/>
            </a:prstGeom>
            <a:noFill/>
          </p:spPr>
          <p:txBody>
            <a:bodyPr wrap="square" rtlCol="0">
              <a:spAutoFit/>
            </a:bodyPr>
            <a:lstStyle/>
            <a:p>
              <a:pPr algn="ctr" rtl="0"/>
              <a:r>
                <a:rPr lang="en-US" sz="2000" b="1">
                  <a:solidFill>
                    <a:schemeClr val="tx2"/>
                  </a:solidFill>
                </a:rPr>
                <a:t>D部分</a:t>
              </a:r>
            </a:p>
            <a:p>
              <a:pPr algn="ctr" rtl="0"/>
              <a:r>
                <a:rPr lang="en-US" sz="2000">
                  <a:solidFill>
                    <a:schemeClr val="tx2"/>
                  </a:solidFill>
                </a:rPr>
                <a:t>医疗保险处方药保险</a:t>
              </a:r>
            </a:p>
          </p:txBody>
        </p:sp>
      </p:grpSp>
      <p:sp>
        <p:nvSpPr>
          <p:cNvPr id="7" name="Slide Number Placeholder 6"/>
          <p:cNvSpPr>
            <a:spLocks noGrp="1"/>
          </p:cNvSpPr>
          <p:nvPr>
            <p:ph type="sldNum" sz="quarter" idx="12"/>
          </p:nvPr>
        </p:nvSpPr>
        <p:spPr/>
        <p:txBody>
          <a:bodyPr rtlCol="0"/>
          <a:lstStyle/>
          <a:p>
            <a:pPr rtl="0"/>
            <a:fld id="{844A7B69-93E2-4D34-896D-EFDD7F03AB74}" type="slidenum">
              <a:rPr lang="en-US" smtClean="0"/>
              <a:t>67</a:t>
            </a:fld>
            <a:endParaRPr lang="en-US"/>
          </a:p>
        </p:txBody>
      </p:sp>
      <p:sp>
        <p:nvSpPr>
          <p:cNvPr id="9" name="Rectangle 8"/>
          <p:cNvSpPr/>
          <p:nvPr/>
        </p:nvSpPr>
        <p:spPr>
          <a:xfrm>
            <a:off x="2930154" y="1443569"/>
            <a:ext cx="8423645" cy="5538119"/>
          </a:xfrm>
          <a:prstGeom prst="rect">
            <a:avLst/>
          </a:prstGeom>
        </p:spPr>
        <p:txBody>
          <a:bodyPr wrap="square" rtlCol="0">
            <a:spAutoFit/>
          </a:bodyPr>
          <a:lstStyle/>
          <a:p>
            <a:pPr lvl="1" rtl="0">
              <a:lnSpc>
                <a:spcPct val="80000"/>
              </a:lnSpc>
              <a:spcAft>
                <a:spcPts val="1200"/>
              </a:spcAft>
            </a:pPr>
            <a:r>
              <a:rPr lang="en-US" sz="2800" b="1">
                <a:latin typeface="Arial" panose="020B0604020202090204" pitchFamily="34" charset="0"/>
                <a:cs typeface="Arial" panose="020B0604020202090204" pitchFamily="34" charset="0"/>
              </a:rPr>
              <a:t>保险费、免赔额和共付费用或共同保险</a:t>
            </a:r>
          </a:p>
          <a:p>
            <a:pPr marL="1257300" lvl="2" indent="-342900" rtl="0">
              <a:lnSpc>
                <a:spcPct val="80000"/>
              </a:lnSpc>
              <a:spcAft>
                <a:spcPts val="1200"/>
              </a:spcAft>
              <a:buFont typeface="Wingdings" panose="05000000000000000000" pitchFamily="2" charset="2"/>
              <a:buChar char="§"/>
            </a:pPr>
            <a:r>
              <a:rPr lang="en-US" sz="2800" b="1">
                <a:cs typeface="Arial" panose="020B0604020202090204" pitchFamily="34" charset="0"/>
              </a:rPr>
              <a:t>费用因计划而异，并且每年都会变化。</a:t>
            </a:r>
          </a:p>
          <a:p>
            <a:pPr marL="1257300" lvl="2" indent="-342900" rtl="0">
              <a:lnSpc>
                <a:spcPct val="80000"/>
              </a:lnSpc>
              <a:spcAft>
                <a:spcPts val="3000"/>
              </a:spcAft>
              <a:buFont typeface="Wingdings" panose="05000000000000000000" pitchFamily="2" charset="2"/>
              <a:buChar char="§"/>
            </a:pPr>
            <a:r>
              <a:rPr lang="en-US" sz="2800">
                <a:cs typeface="Arial" panose="020B0604020202090204" pitchFamily="34" charset="0"/>
              </a:rPr>
              <a:t>共付费用和共同保险因药品、计划和药房而异。  </a:t>
            </a:r>
          </a:p>
          <a:p>
            <a:pPr lvl="1" rtl="0">
              <a:lnSpc>
                <a:spcPct val="80000"/>
              </a:lnSpc>
              <a:spcAft>
                <a:spcPts val="1200"/>
              </a:spcAft>
            </a:pPr>
            <a:r>
              <a:rPr lang="en-US" sz="2800" b="1">
                <a:latin typeface="Arial" panose="020B0604020202090204" pitchFamily="34" charset="0"/>
                <a:cs typeface="Arial" panose="020B0604020202090204" pitchFamily="34" charset="0"/>
              </a:rPr>
              <a:t>与收入相关的月度调整金额（IRMAA）</a:t>
            </a:r>
          </a:p>
          <a:p>
            <a:pPr lvl="2" rtl="0">
              <a:lnSpc>
                <a:spcPct val="80000"/>
              </a:lnSpc>
              <a:spcAft>
                <a:spcPts val="1200"/>
              </a:spcAft>
            </a:pPr>
            <a:r>
              <a:rPr lang="en-US" sz="2800" b="1">
                <a:cs typeface="Arial" panose="020B0604020202090204" pitchFamily="34" charset="0"/>
              </a:rPr>
              <a:t>收入较高的人员将支付的D部分的</a:t>
            </a:r>
            <a:r>
              <a:rPr lang="en-GB" sz="2800" b="1">
                <a:cs typeface="Arial" panose="020B0604020202090204" pitchFamily="34" charset="0"/>
              </a:rPr>
              <a:t>保险费也较高</a:t>
            </a:r>
            <a:r>
              <a:rPr lang="en-GB" sz="2800">
                <a:cs typeface="Arial" panose="020B0604020202090204" pitchFamily="34" charset="0"/>
              </a:rPr>
              <a:t>。 </a:t>
            </a:r>
          </a:p>
          <a:p>
            <a:pPr lvl="2" rtl="0">
              <a:lnSpc>
                <a:spcPct val="80000"/>
              </a:lnSpc>
              <a:spcAft>
                <a:spcPts val="1200"/>
              </a:spcAft>
            </a:pPr>
            <a:r>
              <a:rPr lang="en-US" sz="2400">
                <a:cs typeface="Arial" panose="020B0604020202090204" pitchFamily="34" charset="0"/>
              </a:rPr>
              <a:t>该金额根据参保人两年前纳税申报的金额进行确定。</a:t>
            </a:r>
            <a:br>
              <a:rPr lang="en-US" altLang="en-US" sz="2400" dirty="0">
                <a:cs typeface="Arial" panose="020B0604020202090204" pitchFamily="34" charset="0"/>
              </a:rPr>
            </a:br>
            <a:r>
              <a:rPr lang="en-US" sz="2400">
                <a:cs typeface="Arial" panose="020B0604020202090204" pitchFamily="34" charset="0"/>
              </a:rPr>
              <a:t>（即，2023年的金额根据2021年纳税申报的金额进行确定。）</a:t>
            </a:r>
          </a:p>
          <a:p>
            <a:pPr lvl="1" rtl="0">
              <a:lnSpc>
                <a:spcPct val="80000"/>
              </a:lnSpc>
            </a:pPr>
            <a:endParaRPr lang="en-US" altLang="en-US" sz="2400" dirty="0">
              <a:cs typeface="Arial" panose="020B0604020202090204" pitchFamily="34" charset="0"/>
            </a:endParaRPr>
          </a:p>
        </p:txBody>
      </p:sp>
      <p:sp>
        <p:nvSpPr>
          <p:cNvPr id="8" name="Rectangle: Rounded Corners 7"/>
          <p:cNvSpPr/>
          <p:nvPr/>
        </p:nvSpPr>
        <p:spPr>
          <a:xfrm>
            <a:off x="309230" y="4187721"/>
            <a:ext cx="2743200" cy="216862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t>费用每年都会发生变化。</a:t>
            </a:r>
            <a:br>
              <a:rPr lang="en-US" sz="2400" dirty="0"/>
            </a:br>
            <a:r>
              <a:rPr lang="en-US" sz="2400" b="1"/>
              <a:t>查看当前费用，</a:t>
            </a:r>
            <a:r>
              <a:t>请登录</a:t>
            </a:r>
            <a:r>
              <a:rPr lang="en-US" sz="2400" b="1">
                <a:solidFill>
                  <a:schemeClr val="bg1"/>
                </a:solidFill>
                <a:hlinkClick r:id="rId4"/>
              </a:rPr>
              <a:t>medicare.gov</a:t>
            </a:r>
            <a:r>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68</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医疗保险D部分–费用 </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3" name="Rectangle 2"/>
          <p:cNvSpPr/>
          <p:nvPr/>
        </p:nvSpPr>
        <p:spPr>
          <a:xfrm>
            <a:off x="528493" y="1469428"/>
            <a:ext cx="6421313" cy="5466753"/>
          </a:xfrm>
          <a:prstGeom prst="rect">
            <a:avLst/>
          </a:prstGeom>
        </p:spPr>
        <p:txBody>
          <a:bodyPr wrap="square" rtlCol="0">
            <a:spAutoFit/>
          </a:bodyPr>
          <a:lstStyle/>
          <a:p>
            <a:pPr marL="796925" lvl="1" rtl="0">
              <a:lnSpc>
                <a:spcPct val="80000"/>
              </a:lnSpc>
              <a:spcAft>
                <a:spcPts val="1200"/>
              </a:spcAft>
            </a:pPr>
            <a:r>
              <a:rPr lang="en-US" sz="2800" b="1">
                <a:latin typeface="Arial" panose="020B0604020202090204" pitchFamily="34" charset="0"/>
                <a:cs typeface="Arial" panose="020B0604020202090204" pitchFamily="34" charset="0"/>
              </a:rPr>
              <a:t>延迟投保罚款</a:t>
            </a:r>
          </a:p>
          <a:p>
            <a:pPr marL="796925" lvl="2" indent="-342900" rtl="0">
              <a:lnSpc>
                <a:spcPct val="80000"/>
              </a:lnSpc>
              <a:spcAft>
                <a:spcPts val="1200"/>
              </a:spcAft>
              <a:buFont typeface="Wingdings" panose="05000000000000000000" pitchFamily="2" charset="2"/>
              <a:buChar char="§"/>
            </a:pPr>
            <a:r>
              <a:rPr lang="en-US" sz="2800">
                <a:solidFill>
                  <a:srgbClr val="C00000"/>
                </a:solidFill>
                <a:cs typeface="Arial" panose="020B0604020202090204" pitchFamily="34" charset="0"/>
              </a:rPr>
              <a:t>如果您在首次投保期内没有投保D部分</a:t>
            </a:r>
            <a:r>
              <a:rPr lang="en-US" sz="2800">
                <a:cs typeface="Arial" panose="020B0604020202090204" pitchFamily="34" charset="0"/>
              </a:rPr>
              <a:t>并且没有其他</a:t>
            </a:r>
            <a:r>
              <a:rPr lang="en-US" sz="2800" b="1">
                <a:cs typeface="Arial" panose="020B0604020202090204" pitchFamily="34" charset="0"/>
              </a:rPr>
              <a:t>可信赖的</a:t>
            </a:r>
            <a:r>
              <a:rPr lang="en-GB" sz="2800" b="1">
                <a:cs typeface="Arial" panose="020B0604020202090204" pitchFamily="34" charset="0"/>
              </a:rPr>
              <a:t>保险</a:t>
            </a:r>
            <a:r>
              <a:rPr lang="en-GB" sz="2800">
                <a:cs typeface="Arial" panose="020B0604020202090204" pitchFamily="34" charset="0"/>
              </a:rPr>
              <a:t>*，您可能需要支付延迟投保罚款。 </a:t>
            </a:r>
          </a:p>
          <a:p>
            <a:pPr marL="796925" lvl="2" indent="-342900" rtl="0">
              <a:lnSpc>
                <a:spcPct val="80000"/>
              </a:lnSpc>
              <a:spcAft>
                <a:spcPts val="1200"/>
              </a:spcAft>
              <a:buFont typeface="Wingdings" panose="05000000000000000000" pitchFamily="2" charset="2"/>
              <a:buChar char="§"/>
            </a:pPr>
            <a:r>
              <a:rPr lang="en-US" sz="2800">
                <a:cs typeface="Arial" panose="020B0604020202090204" pitchFamily="34" charset="0"/>
              </a:rPr>
              <a:t>您每延迟投保一个月，罚款将是全国平均月保险费的1%。</a:t>
            </a:r>
          </a:p>
          <a:p>
            <a:pPr marL="796925" lvl="2" indent="-342900" rtl="0">
              <a:lnSpc>
                <a:spcPct val="80000"/>
              </a:lnSpc>
              <a:spcAft>
                <a:spcPts val="1200"/>
              </a:spcAft>
              <a:buFont typeface="Wingdings" panose="05000000000000000000" pitchFamily="2" charset="2"/>
              <a:buChar char="§"/>
            </a:pPr>
            <a:r>
              <a:rPr lang="en-US" sz="2800">
                <a:cs typeface="Arial" panose="020B0604020202090204" pitchFamily="34" charset="0"/>
              </a:rPr>
              <a:t>如果您投保了D部分计划，罚款将被加入您每月的保险费之中，并且只要您投保，这种情况就会延续下去。</a:t>
            </a:r>
          </a:p>
          <a:p>
            <a:pPr lvl="1" rtl="0">
              <a:lnSpc>
                <a:spcPct val="80000"/>
              </a:lnSpc>
            </a:pPr>
            <a:endParaRPr lang="en-US" altLang="en-US" sz="2400" dirty="0">
              <a:cs typeface="Arial" panose="020B0604020202090204" pitchFamily="34" charset="0"/>
            </a:endParaRPr>
          </a:p>
        </p:txBody>
      </p:sp>
      <p:pic>
        <p:nvPicPr>
          <p:cNvPr id="11" name="Picture 10" title="Part D icon"/>
          <p:cNvPicPr>
            <a:picLocks noChangeAspect="1"/>
          </p:cNvPicPr>
          <p:nvPr/>
        </p:nvPicPr>
        <p:blipFill>
          <a:blip r:embed="rId3" cstate="email"/>
          <a:stretch>
            <a:fillRect/>
          </a:stretch>
        </p:blipFill>
        <p:spPr>
          <a:xfrm>
            <a:off x="528493" y="1350389"/>
            <a:ext cx="632106" cy="526583"/>
          </a:xfrm>
          <a:prstGeom prst="rect">
            <a:avLst/>
          </a:prstGeom>
        </p:spPr>
      </p:pic>
      <p:sp>
        <p:nvSpPr>
          <p:cNvPr id="2" name="Rectangle: Rounded Corners 1"/>
          <p:cNvSpPr/>
          <p:nvPr/>
        </p:nvSpPr>
        <p:spPr>
          <a:xfrm>
            <a:off x="6949806" y="1355800"/>
            <a:ext cx="4601487" cy="508383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rtl="0">
              <a:lnSpc>
                <a:spcPct val="80000"/>
              </a:lnSpc>
              <a:spcBef>
                <a:spcPts val="600"/>
              </a:spcBef>
              <a:spcAft>
                <a:spcPts val="1200"/>
              </a:spcAft>
            </a:pPr>
            <a:r>
              <a:rPr lang="en-US" sz="2800" b="1">
                <a:cs typeface="Arial" panose="020B0604020202090204" pitchFamily="34" charset="0"/>
              </a:rPr>
              <a:t>*可信赖的保险：</a:t>
            </a:r>
            <a:r>
              <a:rPr lang="en-US" sz="2800">
                <a:cs typeface="Arial" panose="020B0604020202090204" pitchFamily="34" charset="0"/>
              </a:rPr>
              <a:t>处方药保险的预计平均支付金额至少与医疗保险标准D部分的保险范围相同，例如： </a:t>
            </a:r>
            <a:endParaRPr lang="en-US" altLang="en-US" sz="2800" b="1" dirty="0">
              <a:cs typeface="Arial" panose="020B0604020202090204" pitchFamily="34" charset="0"/>
            </a:endParaRPr>
          </a:p>
          <a:p>
            <a:pPr marL="796925" lvl="3" indent="-342900" rtl="0">
              <a:lnSpc>
                <a:spcPct val="80000"/>
              </a:lnSpc>
              <a:spcAft>
                <a:spcPts val="600"/>
              </a:spcAft>
              <a:buFont typeface="Wingdings" panose="05000000000000000000" pitchFamily="2" charset="2"/>
              <a:buChar char="§"/>
            </a:pPr>
            <a:r>
              <a:rPr lang="en-US" sz="2800">
                <a:cs typeface="Arial" panose="020B0604020202090204" pitchFamily="34" charset="0"/>
              </a:rPr>
              <a:t>退伍军人管理局（VA）药品保险</a:t>
            </a:r>
          </a:p>
          <a:p>
            <a:pPr marL="796925" lvl="3" indent="-342900" rtl="0">
              <a:lnSpc>
                <a:spcPct val="80000"/>
              </a:lnSpc>
              <a:spcAft>
                <a:spcPts val="600"/>
              </a:spcAft>
              <a:buFont typeface="Wingdings" panose="05000000000000000000" pitchFamily="2" charset="2"/>
              <a:buChar char="§"/>
            </a:pPr>
            <a:r>
              <a:rPr lang="en-US" sz="2800">
                <a:solidFill>
                  <a:schemeClr val="bg1"/>
                </a:solidFill>
                <a:cs typeface="Arial" panose="020B0604020202090204" pitchFamily="34" charset="0"/>
                <a:hlinkClick r:id="rId4"/>
              </a:rPr>
              <a:t>老年护理</a:t>
            </a:r>
            <a:endParaRPr lang="en-US" altLang="en-US" sz="2800" dirty="0">
              <a:solidFill>
                <a:schemeClr val="bg1"/>
              </a:solidFill>
              <a:cs typeface="Arial" panose="020B0604020202090204" pitchFamily="34" charset="0"/>
            </a:endParaRPr>
          </a:p>
          <a:p>
            <a:pPr marL="796925" lvl="3" indent="-342900" rtl="0">
              <a:lnSpc>
                <a:spcPct val="80000"/>
              </a:lnSpc>
              <a:spcAft>
                <a:spcPts val="600"/>
              </a:spcAft>
              <a:buFont typeface="Wingdings" panose="05000000000000000000" pitchFamily="2" charset="2"/>
              <a:buChar char="§"/>
            </a:pPr>
            <a:r>
              <a:rPr lang="en-US" sz="2800">
                <a:cs typeface="Arial" panose="020B0604020202090204" pitchFamily="34" charset="0"/>
              </a:rPr>
              <a:t>某些类型的雇主保险（必须询问）</a:t>
            </a:r>
            <a:endParaRPr lang="en-US" altLang="en-US" sz="2800" dirty="0">
              <a:cs typeface="Arial" panose="020B060402020209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医疗保险D部分–费用 </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11" name="Flowchart: Process 10"/>
          <p:cNvSpPr/>
          <p:nvPr/>
        </p:nvSpPr>
        <p:spPr>
          <a:xfrm>
            <a:off x="3449155" y="4144765"/>
            <a:ext cx="2392362" cy="1236762"/>
          </a:xfrm>
          <a:prstGeom prst="flowChartProcess">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800" b="1">
                <a:solidFill>
                  <a:schemeClr val="accent1">
                    <a:lumMod val="50000"/>
                  </a:schemeClr>
                </a:solidFill>
              </a:rPr>
              <a:t>初始保险范围 </a:t>
            </a:r>
          </a:p>
          <a:p>
            <a:pPr algn="ctr" rtl="0">
              <a:defRPr/>
            </a:pPr>
            <a:r>
              <a:rPr lang="en-US" sz="2800" b="1">
                <a:solidFill>
                  <a:schemeClr val="accent1">
                    <a:lumMod val="50000"/>
                  </a:schemeClr>
                </a:solidFill>
              </a:rPr>
              <a:t>时期</a:t>
            </a:r>
          </a:p>
        </p:txBody>
      </p:sp>
      <p:sp>
        <p:nvSpPr>
          <p:cNvPr id="13" name="Right Arrow 5"/>
          <p:cNvSpPr/>
          <p:nvPr/>
        </p:nvSpPr>
        <p:spPr>
          <a:xfrm>
            <a:off x="5852947" y="3917585"/>
            <a:ext cx="3473933" cy="1691485"/>
          </a:xfrm>
          <a:prstGeom prst="rightArrow">
            <a:avLst>
              <a:gd name="adj1" fmla="val 59249"/>
              <a:gd name="adj2" fmla="val 50925"/>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800" b="1">
                <a:solidFill>
                  <a:schemeClr val="bg1"/>
                </a:solidFill>
              </a:rPr>
              <a:t>灾难时期</a:t>
            </a:r>
          </a:p>
        </p:txBody>
      </p:sp>
      <p:sp>
        <p:nvSpPr>
          <p:cNvPr id="14" name="TextBox 17"/>
          <p:cNvSpPr txBox="1">
            <a:spLocks noChangeArrowheads="1"/>
          </p:cNvSpPr>
          <p:nvPr/>
        </p:nvSpPr>
        <p:spPr bwMode="auto">
          <a:xfrm>
            <a:off x="3451246" y="5370445"/>
            <a:ext cx="2392362" cy="1198880"/>
          </a:xfrm>
          <a:prstGeom prst="rect">
            <a:avLst/>
          </a:prstGeom>
          <a:noFill/>
          <a:ln w="28575">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rtlCol="0" anchor="ctr">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rtl="0"/>
            <a:r>
              <a:rPr lang="zh-CN" altLang="en-US" sz="2400">
                <a:latin typeface="+mn-lt"/>
              </a:rPr>
              <a:t>您为所有药品支付固定的年度费用</a:t>
            </a:r>
            <a:r>
              <a:rPr lang="en-US" sz="2000" b="1"/>
              <a:t>。</a:t>
            </a:r>
          </a:p>
        </p:txBody>
      </p:sp>
      <p:sp>
        <p:nvSpPr>
          <p:cNvPr id="16" name="TextBox 25"/>
          <p:cNvSpPr txBox="1">
            <a:spLocks noChangeArrowheads="1"/>
          </p:cNvSpPr>
          <p:nvPr/>
        </p:nvSpPr>
        <p:spPr bwMode="auto">
          <a:xfrm>
            <a:off x="5857193" y="5600538"/>
            <a:ext cx="2348707" cy="829945"/>
          </a:xfrm>
          <a:prstGeom prst="rect">
            <a:avLst/>
          </a:prstGeom>
          <a:noFill/>
          <a:ln w="28575">
            <a:solidFill>
              <a:schemeClr val="accent1">
                <a:lumMod val="50000"/>
              </a:schemeClr>
            </a:solidFill>
            <a:miter lim="800000"/>
          </a:ln>
          <a:extLst>
            <a:ext uri="{909E8E84-426E-40DD-AFC4-6F175D3DCCD1}">
              <a14:hiddenFill xmlns:a14="http://schemas.microsoft.com/office/drawing/2010/main">
                <a:solidFill>
                  <a:srgbClr val="FFFFFF"/>
                </a:solidFill>
              </a14:hiddenFill>
            </a:ext>
          </a:extLst>
        </p:spPr>
        <p:txBody>
          <a:bodyPr wrap="square" rtlCol="0" anchor="ctr">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algn="ctr" rtl="0">
              <a:spcBef>
                <a:spcPts val="600"/>
              </a:spcBef>
              <a:spcAft>
                <a:spcPts val="600"/>
              </a:spcAft>
            </a:pPr>
            <a:r>
              <a:rPr lang="en-US" sz="2400">
                <a:latin typeface="+mn-lt"/>
              </a:rPr>
              <a:t>您</a:t>
            </a:r>
            <a:r>
              <a:rPr lang="zh-CN" altLang="en-US" sz="2400">
                <a:latin typeface="+mn-lt"/>
              </a:rPr>
              <a:t>无需支付任何</a:t>
            </a:r>
            <a:r>
              <a:rPr lang="en-US" sz="2400">
                <a:latin typeface="+mn-lt"/>
              </a:rPr>
              <a:t>费用</a:t>
            </a:r>
            <a:endParaRPr lang="en-US" altLang="en-US" sz="2400" b="1" dirty="0">
              <a:latin typeface="+mn-lt"/>
            </a:endParaRPr>
          </a:p>
        </p:txBody>
      </p:sp>
      <p:sp>
        <p:nvSpPr>
          <p:cNvPr id="17" name="Rectangle 16"/>
          <p:cNvSpPr/>
          <p:nvPr/>
        </p:nvSpPr>
        <p:spPr>
          <a:xfrm>
            <a:off x="2165951" y="2297664"/>
            <a:ext cx="2208660" cy="830997"/>
          </a:xfrm>
          <a:prstGeom prst="rect">
            <a:avLst/>
          </a:prstGeom>
          <a:noFill/>
        </p:spPr>
        <p:txBody>
          <a:bodyPr wrap="square" rtlCol="0">
            <a:spAutoFit/>
          </a:bodyPr>
          <a:lstStyle/>
          <a:p>
            <a:pPr algn="ctr" rtl="0">
              <a:defRPr/>
            </a:pPr>
            <a:r>
              <a:rPr lang="en-US" sz="2400" b="1">
                <a:ln w="12700">
                  <a:solidFill>
                    <a:schemeClr val="tx2">
                      <a:satMod val="155000"/>
                    </a:schemeClr>
                  </a:solidFill>
                  <a:prstDash val="solid"/>
                </a:ln>
                <a:solidFill>
                  <a:schemeClr val="tx2">
                    <a:lumMod val="75000"/>
                  </a:schemeClr>
                </a:solidFill>
                <a:latin typeface="Arial" panose="020B0604020202090204" pitchFamily="34" charset="0"/>
                <a:cs typeface="Arial" panose="020B0604020202090204" pitchFamily="34" charset="0"/>
              </a:rPr>
              <a:t>达到免赔额</a:t>
            </a:r>
            <a:endParaRPr lang="en-US" sz="2400" dirty="0">
              <a:ln w="12700">
                <a:solidFill>
                  <a:schemeClr val="tx2">
                    <a:satMod val="155000"/>
                  </a:schemeClr>
                </a:solidFill>
                <a:prstDash val="solid"/>
              </a:ln>
              <a:solidFill>
                <a:schemeClr val="tx2">
                  <a:lumMod val="75000"/>
                </a:schemeClr>
              </a:solidFill>
              <a:latin typeface="Arial" panose="020B0604020202090204" pitchFamily="34" charset="0"/>
              <a:cs typeface="Arial" panose="020B0604020202090204" pitchFamily="34" charset="0"/>
            </a:endParaRPr>
          </a:p>
        </p:txBody>
      </p:sp>
      <p:sp>
        <p:nvSpPr>
          <p:cNvPr id="18" name="Rectangle 17"/>
          <p:cNvSpPr/>
          <p:nvPr/>
        </p:nvSpPr>
        <p:spPr>
          <a:xfrm>
            <a:off x="4588026" y="2331341"/>
            <a:ext cx="2392362" cy="1200329"/>
          </a:xfrm>
          <a:prstGeom prst="rect">
            <a:avLst/>
          </a:prstGeom>
          <a:noFill/>
        </p:spPr>
        <p:txBody>
          <a:bodyPr wrap="square" rtlCol="0">
            <a:spAutoFit/>
          </a:bodyPr>
          <a:lstStyle/>
          <a:p>
            <a:pPr algn="ctr" rtl="0">
              <a:defRPr/>
            </a:pPr>
            <a:r>
              <a:rPr lang="en-US" sz="2400" b="1">
                <a:ln w="12700">
                  <a:solidFill>
                    <a:schemeClr val="tx2">
                      <a:satMod val="155000"/>
                    </a:schemeClr>
                  </a:solidFill>
                  <a:prstDash val="solid"/>
                </a:ln>
                <a:solidFill>
                  <a:schemeClr val="tx2">
                    <a:lumMod val="75000"/>
                  </a:schemeClr>
                </a:solidFill>
                <a:latin typeface="Arial" panose="020B0604020202090204" pitchFamily="34" charset="0"/>
                <a:cs typeface="Arial" panose="020B0604020202090204" pitchFamily="34" charset="0"/>
              </a:rPr>
              <a:t>药品总费用</a:t>
            </a:r>
            <a:r>
              <a:rPr lang="en-US" sz="2400">
                <a:ln w="12700">
                  <a:solidFill>
                    <a:schemeClr val="tx2">
                      <a:satMod val="155000"/>
                    </a:schemeClr>
                  </a:solidFill>
                  <a:prstDash val="solid"/>
                </a:ln>
                <a:solidFill>
                  <a:schemeClr val="tx2">
                    <a:lumMod val="75000"/>
                  </a:schemeClr>
                </a:solidFill>
                <a:latin typeface="Arial" panose="020B0604020202090204" pitchFamily="34" charset="0"/>
                <a:cs typeface="Arial" panose="020B0604020202090204" pitchFamily="34" charset="0"/>
              </a:rPr>
              <a:t>达到了年度限额</a:t>
            </a:r>
          </a:p>
        </p:txBody>
      </p:sp>
      <p:sp>
        <p:nvSpPr>
          <p:cNvPr id="19" name="Rectangle 18"/>
          <p:cNvSpPr/>
          <p:nvPr/>
        </p:nvSpPr>
        <p:spPr>
          <a:xfrm>
            <a:off x="6980388" y="2297664"/>
            <a:ext cx="3045661" cy="1200329"/>
          </a:xfrm>
          <a:prstGeom prst="rect">
            <a:avLst/>
          </a:prstGeom>
          <a:noFill/>
        </p:spPr>
        <p:txBody>
          <a:bodyPr wrap="square" rtlCol="0">
            <a:spAutoFit/>
          </a:bodyPr>
          <a:lstStyle/>
          <a:p>
            <a:pPr algn="ctr" rtl="0">
              <a:defRPr/>
            </a:pPr>
            <a:r>
              <a:rPr lang="en-US" sz="2400">
                <a:ln w="12700">
                  <a:solidFill>
                    <a:schemeClr val="tx2">
                      <a:satMod val="155000"/>
                    </a:schemeClr>
                  </a:solidFill>
                  <a:prstDash val="solid"/>
                </a:ln>
                <a:solidFill>
                  <a:schemeClr val="tx2">
                    <a:lumMod val="75000"/>
                  </a:schemeClr>
                </a:solidFill>
                <a:latin typeface="Arial" panose="020B0604020202090204" pitchFamily="34" charset="0"/>
                <a:cs typeface="Arial" panose="020B0604020202090204" pitchFamily="34" charset="0"/>
              </a:rPr>
              <a:t>您的</a:t>
            </a:r>
            <a:r>
              <a:rPr lang="en-US" sz="2400" b="1">
                <a:ln w="12700">
                  <a:solidFill>
                    <a:schemeClr val="tx2">
                      <a:satMod val="155000"/>
                    </a:schemeClr>
                  </a:solidFill>
                  <a:prstDash val="solid"/>
                </a:ln>
                <a:solidFill>
                  <a:schemeClr val="tx2">
                    <a:lumMod val="75000"/>
                  </a:schemeClr>
                </a:solidFill>
                <a:latin typeface="Arial" panose="020B0604020202090204" pitchFamily="34" charset="0"/>
                <a:cs typeface="Arial" panose="020B0604020202090204" pitchFamily="34" charset="0"/>
              </a:rPr>
              <a:t>自付费用总额</a:t>
            </a:r>
            <a:r>
              <a:rPr lang="en-US" sz="2400">
                <a:ln w="12700">
                  <a:solidFill>
                    <a:schemeClr val="tx2">
                      <a:satMod val="155000"/>
                    </a:schemeClr>
                  </a:solidFill>
                  <a:prstDash val="solid"/>
                </a:ln>
                <a:solidFill>
                  <a:schemeClr val="tx2">
                    <a:lumMod val="75000"/>
                  </a:schemeClr>
                </a:solidFill>
                <a:latin typeface="Arial" panose="020B0604020202090204" pitchFamily="34" charset="0"/>
                <a:cs typeface="Arial" panose="020B0604020202090204" pitchFamily="34" charset="0"/>
              </a:rPr>
              <a:t>达到了年度限额</a:t>
            </a:r>
          </a:p>
        </p:txBody>
      </p:sp>
      <p:sp>
        <p:nvSpPr>
          <p:cNvPr id="3" name="Slide Number Placeholder 2"/>
          <p:cNvSpPr>
            <a:spLocks noGrp="1"/>
          </p:cNvSpPr>
          <p:nvPr>
            <p:ph type="sldNum" sz="quarter" idx="12"/>
          </p:nvPr>
        </p:nvSpPr>
        <p:spPr>
          <a:xfrm>
            <a:off x="8563425" y="6354563"/>
            <a:ext cx="2743200" cy="365125"/>
          </a:xfrm>
        </p:spPr>
        <p:txBody>
          <a:bodyPr rtlCol="0"/>
          <a:lstStyle/>
          <a:p>
            <a:pPr rtl="0"/>
            <a:fld id="{844A7B69-93E2-4D34-896D-EFDD7F03AB74}" type="slidenum">
              <a:rPr lang="en-US" smtClean="0"/>
              <a:t>69</a:t>
            </a:fld>
            <a:endParaRPr lang="en-US"/>
          </a:p>
        </p:txBody>
      </p:sp>
      <p:sp>
        <p:nvSpPr>
          <p:cNvPr id="24" name="Flowchart: Process 23"/>
          <p:cNvSpPr/>
          <p:nvPr/>
        </p:nvSpPr>
        <p:spPr>
          <a:xfrm>
            <a:off x="1089304" y="4144764"/>
            <a:ext cx="2369171" cy="1226189"/>
          </a:xfrm>
          <a:prstGeom prst="flowChartProcess">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rtl="0">
              <a:defRPr/>
            </a:pPr>
            <a:r>
              <a:rPr lang="en-US" sz="2800" b="1">
                <a:solidFill>
                  <a:schemeClr val="accent1">
                    <a:lumMod val="50000"/>
                  </a:schemeClr>
                </a:solidFill>
              </a:rPr>
              <a:t>免赔额</a:t>
            </a:r>
          </a:p>
        </p:txBody>
      </p:sp>
      <p:sp>
        <p:nvSpPr>
          <p:cNvPr id="25" name="TextBox 17"/>
          <p:cNvSpPr txBox="1">
            <a:spLocks noChangeArrowheads="1"/>
          </p:cNvSpPr>
          <p:nvPr/>
        </p:nvSpPr>
        <p:spPr bwMode="auto">
          <a:xfrm>
            <a:off x="1089361" y="5379535"/>
            <a:ext cx="2348707" cy="1200329"/>
          </a:xfrm>
          <a:prstGeom prst="rect">
            <a:avLst/>
          </a:prstGeom>
          <a:noFill/>
          <a:ln w="28575">
            <a:solidFill>
              <a:schemeClr val="accent1">
                <a:lumMod val="40000"/>
                <a:lumOff val="60000"/>
              </a:schemeClr>
            </a:solidFill>
            <a:miter lim="800000"/>
          </a:ln>
          <a:extLst>
            <a:ext uri="{909E8E84-426E-40DD-AFC4-6F175D3DCCD1}">
              <a14:hiddenFill xmlns:a14="http://schemas.microsoft.com/office/drawing/2010/main">
                <a:solidFill>
                  <a:srgbClr val="FFFFFF"/>
                </a:solidFill>
              </a14:hiddenFill>
            </a:ext>
          </a:extLst>
        </p:spPr>
        <p:txBody>
          <a:bodyPr wrap="square" rtlCol="0" anchor="ctr">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rtl="0"/>
            <a:r>
              <a:rPr lang="en-US" sz="2400">
                <a:latin typeface="+mn-lt"/>
              </a:rPr>
              <a:t>您支付的金额</a:t>
            </a:r>
            <a:r>
              <a:rPr lang="en-US" sz="2400" b="1">
                <a:latin typeface="+mn-lt"/>
              </a:rPr>
              <a:t>不超过免赔额</a:t>
            </a:r>
            <a:r>
              <a:rPr lang="en-US" sz="2000"/>
              <a:t>。</a:t>
            </a:r>
          </a:p>
        </p:txBody>
      </p:sp>
      <p:sp>
        <p:nvSpPr>
          <p:cNvPr id="2" name="TextBox 1"/>
          <p:cNvSpPr txBox="1"/>
          <p:nvPr/>
        </p:nvSpPr>
        <p:spPr>
          <a:xfrm>
            <a:off x="3539780" y="1371799"/>
            <a:ext cx="4575933" cy="646331"/>
          </a:xfrm>
          <a:prstGeom prst="rect">
            <a:avLst/>
          </a:prstGeom>
          <a:noFill/>
        </p:spPr>
        <p:txBody>
          <a:bodyPr wrap="none" rtlCol="0">
            <a:spAutoFit/>
          </a:bodyPr>
          <a:lstStyle/>
          <a:p>
            <a:pPr rtl="0"/>
            <a:r>
              <a:rPr lang="en-US" sz="3600"/>
              <a:t>D部分涵盖阶段</a:t>
            </a:r>
          </a:p>
        </p:txBody>
      </p:sp>
      <p:sp>
        <p:nvSpPr>
          <p:cNvPr id="26" name="Arrow: Curved Down 25"/>
          <p:cNvSpPr/>
          <p:nvPr/>
        </p:nvSpPr>
        <p:spPr>
          <a:xfrm>
            <a:off x="2905147" y="3600236"/>
            <a:ext cx="1036916" cy="508015"/>
          </a:xfrm>
          <a:prstGeom prst="curved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a:solidFill>
                <a:schemeClr val="tx1"/>
              </a:solidFill>
            </a:endParaRPr>
          </a:p>
        </p:txBody>
      </p:sp>
      <p:sp>
        <p:nvSpPr>
          <p:cNvPr id="28" name="Arrow: Curved Down 27"/>
          <p:cNvSpPr/>
          <p:nvPr/>
        </p:nvSpPr>
        <p:spPr>
          <a:xfrm>
            <a:off x="5403069" y="3636747"/>
            <a:ext cx="1036916" cy="508015"/>
          </a:xfrm>
          <a:prstGeom prst="curvedDownArrow">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参加医疗保险</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3" name="Slide Number Placeholder 2"/>
          <p:cNvSpPr>
            <a:spLocks noGrp="1"/>
          </p:cNvSpPr>
          <p:nvPr>
            <p:ph type="sldNum" sz="quarter" idx="12"/>
          </p:nvPr>
        </p:nvSpPr>
        <p:spPr/>
        <p:txBody>
          <a:bodyPr rtlCol="0"/>
          <a:lstStyle/>
          <a:p>
            <a:pPr rtl="0"/>
            <a:fld id="{844A7B69-93E2-4D34-896D-EFDD7F03AB74}" type="slidenum">
              <a:rPr lang="en-US" smtClean="0"/>
              <a:t>7</a:t>
            </a:fld>
            <a:endParaRPr lang="en-US" dirty="0"/>
          </a:p>
        </p:txBody>
      </p:sp>
      <p:sp>
        <p:nvSpPr>
          <p:cNvPr id="7" name="TextBox 6"/>
          <p:cNvSpPr txBox="1"/>
          <p:nvPr/>
        </p:nvSpPr>
        <p:spPr>
          <a:xfrm>
            <a:off x="2926773" y="1231520"/>
            <a:ext cx="6334298" cy="584775"/>
          </a:xfrm>
          <a:prstGeom prst="rect">
            <a:avLst/>
          </a:prstGeom>
          <a:noFill/>
        </p:spPr>
        <p:txBody>
          <a:bodyPr wrap="square" rtlCol="0">
            <a:spAutoFit/>
          </a:bodyPr>
          <a:lstStyle/>
          <a:p>
            <a:pPr algn="ctr" rtl="0"/>
            <a:r>
              <a:rPr lang="en-US" sz="3200" b="1">
                <a:latin typeface="Arial" panose="020B0604020202090204" pitchFamily="34" charset="0"/>
                <a:cs typeface="Arial" panose="020B0604020202090204" pitchFamily="34" charset="0"/>
              </a:rPr>
              <a:t>医疗保险和雇主保险</a:t>
            </a:r>
          </a:p>
        </p:txBody>
      </p:sp>
      <p:sp>
        <p:nvSpPr>
          <p:cNvPr id="8" name="TextBox 7"/>
          <p:cNvSpPr txBox="1"/>
          <p:nvPr/>
        </p:nvSpPr>
        <p:spPr>
          <a:xfrm>
            <a:off x="2575560" y="1962458"/>
            <a:ext cx="8314113" cy="4031873"/>
          </a:xfrm>
          <a:prstGeom prst="rect">
            <a:avLst/>
          </a:prstGeom>
          <a:noFill/>
        </p:spPr>
        <p:txBody>
          <a:bodyPr wrap="square" rtlCol="0">
            <a:spAutoFit/>
          </a:bodyPr>
          <a:lstStyle/>
          <a:p>
            <a:pPr marL="342900" indent="-342900" rtl="0">
              <a:buFont typeface="Arial" panose="020B0604020202090204" pitchFamily="34" charset="0"/>
              <a:buChar char="•"/>
            </a:pPr>
            <a:r>
              <a:rPr lang="en-US" sz="2400" b="1"/>
              <a:t>如出现以下情况，您可以延迟参加医疗保险，即，</a:t>
            </a:r>
          </a:p>
          <a:p>
            <a:pPr marL="742950" lvl="1" indent="-285750" rtl="0">
              <a:buFont typeface="Arial" panose="020B0604020202090204" pitchFamily="34" charset="0"/>
              <a:buChar char="•"/>
            </a:pPr>
            <a:r>
              <a:rPr lang="en-US" sz="2000"/>
              <a:t>您/您的配偶目前正在工作，</a:t>
            </a:r>
            <a:r>
              <a:rPr lang="en-US" sz="2000" b="1" i="1"/>
              <a:t>并且</a:t>
            </a:r>
          </a:p>
          <a:p>
            <a:pPr marL="742950" lvl="1" indent="-285750" rtl="0">
              <a:buFont typeface="Arial" panose="020B0604020202090204" pitchFamily="34" charset="0"/>
              <a:buChar char="•"/>
            </a:pPr>
            <a:r>
              <a:rPr lang="en-US" sz="2000"/>
              <a:t>由于工作关系，您参加了团体健康保险</a:t>
            </a:r>
            <a:r>
              <a:rPr lang="en-US" sz="2000" b="1" i="1"/>
              <a:t>，并且</a:t>
            </a:r>
          </a:p>
          <a:p>
            <a:pPr marL="742950" lvl="1" indent="-285750" rtl="0">
              <a:buFont typeface="Arial" panose="020B0604020202090204" pitchFamily="34" charset="0"/>
              <a:buChar char="•"/>
            </a:pPr>
            <a:r>
              <a:rPr lang="en-US" sz="2000"/>
              <a:t>雇主雇有20多名员工。（如果员工少于20人，即使您仍在工作，您也应该在年满65周岁时参加医疗保险。）</a:t>
            </a:r>
          </a:p>
          <a:p>
            <a:pPr rtl="0"/>
            <a:endParaRPr lang="en-US" dirty="0"/>
          </a:p>
          <a:p>
            <a:pPr marL="342900" indent="-342900" rtl="0">
              <a:buFont typeface="Arial" panose="020B0604020202090204" pitchFamily="34" charset="0"/>
              <a:buChar char="•"/>
            </a:pPr>
            <a:r>
              <a:rPr lang="en-US" sz="2400" b="1"/>
              <a:t>在积极工作的同时，随时参加医疗保险。</a:t>
            </a:r>
          </a:p>
          <a:p>
            <a:pPr rtl="0"/>
            <a:endParaRPr lang="en-US" sz="800" b="1" dirty="0"/>
          </a:p>
          <a:p>
            <a:pPr marL="342900" indent="-342900" rtl="0">
              <a:buFont typeface="Arial" panose="020B0604020202090204" pitchFamily="34" charset="0"/>
              <a:buChar char="•"/>
            </a:pPr>
            <a:r>
              <a:rPr lang="en-US" sz="2400" b="1"/>
              <a:t>为避免罚款</a:t>
            </a:r>
            <a:r>
              <a:rPr lang="en-US" sz="2400" b="1" i="1"/>
              <a:t>，必须</a:t>
            </a:r>
            <a:r>
              <a:rPr lang="en-US" sz="2400" b="1"/>
              <a:t>在以下情形发生之后的8个月内投保，即，</a:t>
            </a:r>
          </a:p>
          <a:p>
            <a:pPr marL="742950" lvl="1" indent="-285750" rtl="0">
              <a:buFont typeface="Arial" panose="020B0604020202090204" pitchFamily="34" charset="0"/>
              <a:buChar char="•"/>
            </a:pPr>
            <a:r>
              <a:rPr lang="en-US" sz="2000"/>
              <a:t>停止工作（辞职或退休），或</a:t>
            </a:r>
          </a:p>
          <a:p>
            <a:pPr marL="742950" lvl="1" indent="-285750" rtl="0">
              <a:buFont typeface="Arial" panose="020B0604020202090204" pitchFamily="34" charset="0"/>
              <a:buChar char="•"/>
            </a:pPr>
            <a:r>
              <a:rPr lang="en-US" sz="2000"/>
              <a:t>因工作失去健康保险。</a:t>
            </a:r>
          </a:p>
          <a:p>
            <a:pPr marL="285750" indent="-285750" rtl="0">
              <a:buFont typeface="Arial" panose="020B0604020202090204" pitchFamily="34" charset="0"/>
              <a:buChar char="•"/>
            </a:pPr>
            <a:endParaRPr lang="en-US" dirty="0"/>
          </a:p>
        </p:txBody>
      </p:sp>
      <p:sp>
        <p:nvSpPr>
          <p:cNvPr id="9" name="TextBox 8"/>
          <p:cNvSpPr txBox="1"/>
          <p:nvPr/>
        </p:nvSpPr>
        <p:spPr>
          <a:xfrm>
            <a:off x="698302" y="4245981"/>
            <a:ext cx="1363287" cy="1015663"/>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rtl="0"/>
            <a:r>
              <a:rPr lang="en-US" sz="2000"/>
              <a:t>特殊投保时间</a:t>
            </a:r>
          </a:p>
        </p:txBody>
      </p:sp>
      <p:sp>
        <p:nvSpPr>
          <p:cNvPr id="10" name="TextBox 9"/>
          <p:cNvSpPr txBox="1"/>
          <p:nvPr/>
        </p:nvSpPr>
        <p:spPr>
          <a:xfrm>
            <a:off x="2406748" y="5831026"/>
            <a:ext cx="8144501" cy="707886"/>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pPr algn="ctr" rtl="0"/>
            <a:r>
              <a:rPr lang="en-US" sz="2000"/>
              <a:t>8个月后，您将开始受到延迟投保的处罚，并且您可能无法在普通投保时间之前进行投保。</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70</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医疗保险D部分</a:t>
            </a:r>
          </a:p>
          <a:p>
            <a:pPr algn="ctr" rtl="0"/>
            <a:endParaRPr lang="en-US" sz="1200" dirty="0">
              <a:solidFill>
                <a:schemeClr val="bg1"/>
              </a:solidFill>
              <a:latin typeface="Arial" panose="020B0604020202090204" pitchFamily="34" charset="0"/>
              <a:cs typeface="Arial" panose="020B0604020202090204" pitchFamily="34" charset="0"/>
            </a:endParaRPr>
          </a:p>
        </p:txBody>
      </p:sp>
      <p:grpSp>
        <p:nvGrpSpPr>
          <p:cNvPr id="7" name="Group 6" title="art"/>
          <p:cNvGrpSpPr/>
          <p:nvPr/>
        </p:nvGrpSpPr>
        <p:grpSpPr>
          <a:xfrm>
            <a:off x="572737" y="2102432"/>
            <a:ext cx="1466303" cy="2277624"/>
            <a:chOff x="7108787" y="2022298"/>
            <a:chExt cx="1909569" cy="2312176"/>
          </a:xfrm>
        </p:grpSpPr>
        <p:pic>
          <p:nvPicPr>
            <p:cNvPr id="8" name="Picture 7" title="Part D icon"/>
            <p:cNvPicPr>
              <a:picLocks noChangeAspect="1"/>
            </p:cNvPicPr>
            <p:nvPr/>
          </p:nvPicPr>
          <p:blipFill>
            <a:blip r:embed="rId3" cstate="email"/>
            <a:stretch>
              <a:fillRect/>
            </a:stretch>
          </p:blipFill>
          <p:spPr>
            <a:xfrm>
              <a:off x="7614053" y="2022298"/>
              <a:ext cx="669230" cy="462663"/>
            </a:xfrm>
            <a:prstGeom prst="rect">
              <a:avLst/>
            </a:prstGeom>
          </p:spPr>
        </p:pic>
        <p:sp>
          <p:nvSpPr>
            <p:cNvPr id="9" name="TextBox 8" title="Part D Icon"/>
            <p:cNvSpPr txBox="1"/>
            <p:nvPr/>
          </p:nvSpPr>
          <p:spPr>
            <a:xfrm>
              <a:off x="7108787" y="2678512"/>
              <a:ext cx="1909569" cy="1655962"/>
            </a:xfrm>
            <a:prstGeom prst="rect">
              <a:avLst/>
            </a:prstGeom>
            <a:noFill/>
          </p:spPr>
          <p:txBody>
            <a:bodyPr wrap="square" rtlCol="0">
              <a:spAutoFit/>
            </a:bodyPr>
            <a:lstStyle/>
            <a:p>
              <a:pPr algn="ctr" rtl="0"/>
              <a:r>
                <a:rPr lang="en-US" sz="2000" b="1">
                  <a:solidFill>
                    <a:schemeClr val="tx2"/>
                  </a:solidFill>
                </a:rPr>
                <a:t>D部分</a:t>
              </a:r>
            </a:p>
            <a:p>
              <a:pPr algn="ctr" rtl="0"/>
              <a:r>
                <a:rPr lang="en-US" sz="2000">
                  <a:solidFill>
                    <a:schemeClr val="tx2"/>
                  </a:solidFill>
                </a:rPr>
                <a:t>医疗保险处方药保险</a:t>
              </a:r>
            </a:p>
          </p:txBody>
        </p:sp>
      </p:grpSp>
      <p:sp>
        <p:nvSpPr>
          <p:cNvPr id="2" name="Rectangle 1"/>
          <p:cNvSpPr/>
          <p:nvPr/>
        </p:nvSpPr>
        <p:spPr>
          <a:xfrm>
            <a:off x="3249973" y="1517657"/>
            <a:ext cx="3509294" cy="584775"/>
          </a:xfrm>
          <a:prstGeom prst="rect">
            <a:avLst/>
          </a:prstGeom>
        </p:spPr>
        <p:txBody>
          <a:bodyPr wrap="none" rtlCol="0">
            <a:spAutoFit/>
          </a:bodyPr>
          <a:lstStyle/>
          <a:p>
            <a:pPr rtl="0"/>
            <a:r>
              <a:rPr lang="en-US" sz="3200" b="1">
                <a:latin typeface="Arial" panose="020B0604020202090204" pitchFamily="34" charset="0"/>
                <a:cs typeface="Arial" panose="020B0604020202090204" pitchFamily="34" charset="0"/>
              </a:rPr>
              <a:t>保险范围 </a:t>
            </a:r>
            <a:endParaRPr lang="en-US" sz="3200" b="1" dirty="0">
              <a:latin typeface="Arial" panose="020B0604020202090204" pitchFamily="34" charset="0"/>
              <a:cs typeface="Arial" panose="020B0604020202090204" pitchFamily="34" charset="0"/>
            </a:endParaRPr>
          </a:p>
        </p:txBody>
      </p:sp>
      <p:sp>
        <p:nvSpPr>
          <p:cNvPr id="3" name="Rectangle 2"/>
          <p:cNvSpPr/>
          <p:nvPr/>
        </p:nvSpPr>
        <p:spPr>
          <a:xfrm>
            <a:off x="2933007" y="2171688"/>
            <a:ext cx="8113535" cy="4154984"/>
          </a:xfrm>
          <a:prstGeom prst="rect">
            <a:avLst/>
          </a:prstGeom>
        </p:spPr>
        <p:txBody>
          <a:bodyPr wrap="square" rtlCol="0">
            <a:spAutoFit/>
          </a:bodyPr>
          <a:lstStyle/>
          <a:p>
            <a:pPr marL="342900" indent="-342900" rtl="0">
              <a:spcAft>
                <a:spcPts val="1200"/>
              </a:spcAft>
              <a:buFont typeface="Wingdings" panose="05000000000000000000" pitchFamily="2" charset="2"/>
              <a:buChar char="§"/>
            </a:pPr>
            <a:r>
              <a:rPr lang="en-US" sz="2800">
                <a:cs typeface="Arial" panose="020B0604020202090204" pitchFamily="34" charset="0"/>
              </a:rPr>
              <a:t>处方药</a:t>
            </a:r>
          </a:p>
          <a:p>
            <a:pPr marL="342900" indent="-342900" rtl="0">
              <a:spcAft>
                <a:spcPts val="1200"/>
              </a:spcAft>
              <a:buFont typeface="Wingdings" panose="05000000000000000000" pitchFamily="2" charset="2"/>
              <a:buChar char="§"/>
            </a:pPr>
            <a:r>
              <a:rPr lang="en-US" sz="2800">
                <a:cs typeface="Arial" panose="020B0604020202090204" pitchFamily="34" charset="0"/>
              </a:rPr>
              <a:t>保险计划处方列表中包含的药物（并非所有的计划都涵盖所有的药物。）</a:t>
            </a:r>
          </a:p>
          <a:p>
            <a:pPr marL="342900" indent="-342900" rtl="0">
              <a:spcAft>
                <a:spcPts val="1200"/>
              </a:spcAft>
              <a:buFont typeface="Wingdings" panose="05000000000000000000" pitchFamily="2" charset="2"/>
              <a:buChar char="§"/>
            </a:pPr>
            <a:r>
              <a:rPr lang="en-US" sz="2800">
                <a:cs typeface="Arial" panose="020B0604020202090204" pitchFamily="34" charset="0"/>
              </a:rPr>
              <a:t>胰岛素和注射胰岛素用的针头和注射器</a:t>
            </a:r>
          </a:p>
          <a:p>
            <a:pPr marL="342900" indent="-342900" rtl="0">
              <a:spcAft>
                <a:spcPts val="1200"/>
              </a:spcAft>
              <a:buFont typeface="Wingdings" panose="05000000000000000000" pitchFamily="2" charset="2"/>
              <a:buChar char="§"/>
            </a:pPr>
            <a:r>
              <a:rPr lang="en-US" sz="2800">
                <a:cs typeface="Arial" panose="020B0604020202090204" pitchFamily="34" charset="0"/>
              </a:rPr>
              <a:t>药物必须遵照医嘱使用。</a:t>
            </a:r>
          </a:p>
          <a:p>
            <a:pPr marL="342900" indent="-342900" rtl="0">
              <a:spcAft>
                <a:spcPts val="1200"/>
              </a:spcAft>
              <a:buFont typeface="Wingdings" panose="05000000000000000000" pitchFamily="2" charset="2"/>
              <a:buChar char="§"/>
            </a:pPr>
            <a:r>
              <a:rPr lang="en-US" sz="2800">
                <a:cs typeface="Arial" panose="020B0604020202090204" pitchFamily="34" charset="0"/>
              </a:rPr>
              <a:t>法律将某些药物排除在D部分的保险范围之外。</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71</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医疗保险D部分</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2" name="Rectangle 1"/>
          <p:cNvSpPr/>
          <p:nvPr/>
        </p:nvSpPr>
        <p:spPr>
          <a:xfrm>
            <a:off x="3284943" y="1381713"/>
            <a:ext cx="4442242" cy="584775"/>
          </a:xfrm>
          <a:prstGeom prst="rect">
            <a:avLst/>
          </a:prstGeom>
        </p:spPr>
        <p:txBody>
          <a:bodyPr wrap="none" rtlCol="0">
            <a:spAutoFit/>
          </a:bodyPr>
          <a:lstStyle/>
          <a:p>
            <a:pPr rtl="0"/>
            <a:r>
              <a:rPr lang="en-US" sz="3200" b="1">
                <a:latin typeface="Arial" panose="020B0604020202090204" pitchFamily="34" charset="0"/>
                <a:cs typeface="Arial" panose="020B0604020202090204" pitchFamily="34" charset="0"/>
              </a:rPr>
              <a:t>保险范围不包括什么？</a:t>
            </a:r>
            <a:endParaRPr lang="en-US" sz="3200" b="1" dirty="0">
              <a:latin typeface="Arial" panose="020B0604020202090204" pitchFamily="34" charset="0"/>
              <a:cs typeface="Arial" panose="020B0604020202090204" pitchFamily="34" charset="0"/>
            </a:endParaRPr>
          </a:p>
        </p:txBody>
      </p:sp>
      <p:sp>
        <p:nvSpPr>
          <p:cNvPr id="3" name="Rectangle 2"/>
          <p:cNvSpPr/>
          <p:nvPr/>
        </p:nvSpPr>
        <p:spPr>
          <a:xfrm>
            <a:off x="2984155" y="1999208"/>
            <a:ext cx="8493040" cy="4539704"/>
          </a:xfrm>
          <a:prstGeom prst="rect">
            <a:avLst/>
          </a:prstGeom>
        </p:spPr>
        <p:txBody>
          <a:bodyPr wrap="square" rtlCol="0">
            <a:spAutoFit/>
          </a:bodyPr>
          <a:lstStyle/>
          <a:p>
            <a:pPr marL="342900" indent="-342900" rtl="0">
              <a:spcAft>
                <a:spcPts val="600"/>
              </a:spcAft>
              <a:buFont typeface="Wingdings" panose="05000000000000000000" pitchFamily="2" charset="2"/>
              <a:buChar char="§"/>
            </a:pPr>
            <a:r>
              <a:rPr lang="en-US" sz="2400">
                <a:cs typeface="Arial" panose="020B0604020202090204" pitchFamily="34" charset="0"/>
              </a:rPr>
              <a:t>不在计划处方列表中的药物 </a:t>
            </a:r>
          </a:p>
          <a:p>
            <a:pPr marL="342900" indent="-342900" rtl="0">
              <a:spcAft>
                <a:spcPts val="600"/>
              </a:spcAft>
              <a:buFont typeface="Wingdings" panose="05000000000000000000" pitchFamily="2" charset="2"/>
              <a:buChar char="§"/>
            </a:pPr>
            <a:r>
              <a:rPr lang="en-US" sz="2400">
                <a:cs typeface="Arial" panose="020B0604020202090204" pitchFamily="34" charset="0"/>
              </a:rPr>
              <a:t>非处方药，柜台销售药品</a:t>
            </a:r>
          </a:p>
          <a:p>
            <a:pPr marL="342900" indent="-342900" rtl="0">
              <a:spcAft>
                <a:spcPts val="600"/>
              </a:spcAft>
              <a:buFont typeface="Wingdings" panose="05000000000000000000" pitchFamily="2" charset="2"/>
              <a:buChar char="§"/>
            </a:pPr>
            <a:r>
              <a:rPr lang="en-US" sz="2400">
                <a:cs typeface="Arial" panose="020B0604020202090204" pitchFamily="34" charset="0"/>
              </a:rPr>
              <a:t>未经美国联邦药品管理局（FDA）批准的药物</a:t>
            </a:r>
          </a:p>
          <a:p>
            <a:pPr marL="342900" indent="-342900" rtl="0">
              <a:spcAft>
                <a:spcPts val="600"/>
              </a:spcAft>
              <a:buFont typeface="Wingdings" panose="05000000000000000000" pitchFamily="2" charset="2"/>
              <a:buChar char="§"/>
            </a:pPr>
            <a:r>
              <a:rPr lang="en-US" sz="2400">
                <a:cs typeface="Arial" panose="020B0604020202090204" pitchFamily="34" charset="0"/>
              </a:rPr>
              <a:t>维生素和矿物质</a:t>
            </a:r>
          </a:p>
          <a:p>
            <a:pPr marL="342900" indent="-342900" rtl="0">
              <a:spcAft>
                <a:spcPts val="600"/>
              </a:spcAft>
              <a:buFont typeface="Wingdings" panose="05000000000000000000" pitchFamily="2" charset="2"/>
              <a:buChar char="§"/>
            </a:pPr>
            <a:r>
              <a:rPr lang="en-US" sz="2400">
                <a:cs typeface="Arial" panose="020B0604020202090204" pitchFamily="34" charset="0"/>
              </a:rPr>
              <a:t>止咳药</a:t>
            </a:r>
          </a:p>
          <a:p>
            <a:pPr marL="342900" indent="-342900" rtl="0">
              <a:spcAft>
                <a:spcPts val="600"/>
              </a:spcAft>
              <a:buFont typeface="Wingdings" panose="05000000000000000000" pitchFamily="2" charset="2"/>
              <a:buChar char="§"/>
            </a:pPr>
            <a:r>
              <a:rPr lang="en-US" sz="2400">
                <a:cs typeface="Arial" panose="020B0604020202090204" pitchFamily="34" charset="0"/>
              </a:rPr>
              <a:t>勃起功能障碍（ED）治疗药物</a:t>
            </a:r>
          </a:p>
          <a:p>
            <a:pPr marL="342900" indent="-342900" rtl="0">
              <a:buFont typeface="Wingdings" panose="05000000000000000000" pitchFamily="2" charset="2"/>
              <a:buChar char="§"/>
            </a:pPr>
            <a:r>
              <a:rPr lang="en-US" sz="2400">
                <a:cs typeface="Arial" panose="020B0604020202090204" pitchFamily="34" charset="0"/>
              </a:rPr>
              <a:t>美容用药</a:t>
            </a:r>
          </a:p>
          <a:p>
            <a:pPr marL="800100" lvl="1" indent="-342900" rtl="0">
              <a:buFont typeface="Wingdings" panose="05000000000000000000" pitchFamily="2" charset="2"/>
              <a:buChar char="§"/>
            </a:pPr>
            <a:r>
              <a:rPr lang="en-US" sz="2000">
                <a:cs typeface="Arial" panose="020B0604020202090204" pitchFamily="34" charset="0"/>
              </a:rPr>
              <a:t>减肥药或增肥药</a:t>
            </a:r>
          </a:p>
          <a:p>
            <a:pPr marL="800100" lvl="1" indent="-342900" rtl="0">
              <a:spcAft>
                <a:spcPts val="600"/>
              </a:spcAft>
              <a:buFont typeface="Wingdings" panose="05000000000000000000" pitchFamily="2" charset="2"/>
              <a:buChar char="§"/>
            </a:pPr>
            <a:r>
              <a:rPr lang="en-US" sz="2000">
                <a:cs typeface="Arial" panose="020B0604020202090204" pitchFamily="34" charset="0"/>
              </a:rPr>
              <a:t>治疗脱发的药物</a:t>
            </a:r>
            <a:endParaRPr lang="en-US" altLang="en-US" sz="2200" dirty="0">
              <a:cs typeface="Arial" panose="020B0604020202090204" pitchFamily="34" charset="0"/>
            </a:endParaRPr>
          </a:p>
          <a:p>
            <a:pPr marL="342900" indent="-342900" rtl="0">
              <a:spcAft>
                <a:spcPts val="600"/>
              </a:spcAft>
              <a:buFont typeface="Wingdings" panose="05000000000000000000" pitchFamily="2" charset="2"/>
              <a:buChar char="§"/>
            </a:pPr>
            <a:r>
              <a:rPr lang="en-US" sz="2400">
                <a:cs typeface="Arial" panose="020B0604020202090204" pitchFamily="34" charset="0"/>
              </a:rPr>
              <a:t>“超说明书”使用的处方药</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40" y="2240205"/>
            <a:ext cx="1855304" cy="1614114"/>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72</a:t>
            </a:fld>
            <a:endParaRPr lang="en-US" dirty="0"/>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老年护理</a:t>
            </a:r>
            <a:endParaRPr lang="en-US" sz="4000" dirty="0">
              <a:solidFill>
                <a:schemeClr val="bg1"/>
              </a:solidFill>
              <a:latin typeface="Arial" panose="020B0604020202090204" pitchFamily="34" charset="0"/>
              <a:cs typeface="Arial" panose="020B0604020202090204" pitchFamily="34" charset="0"/>
            </a:endParaRP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2" name="Rectangle 1"/>
          <p:cNvSpPr/>
          <p:nvPr/>
        </p:nvSpPr>
        <p:spPr>
          <a:xfrm>
            <a:off x="1531838" y="1265794"/>
            <a:ext cx="10118860" cy="584775"/>
          </a:xfrm>
          <a:prstGeom prst="rect">
            <a:avLst/>
          </a:prstGeom>
        </p:spPr>
        <p:txBody>
          <a:bodyPr wrap="none" rtlCol="0">
            <a:spAutoFit/>
          </a:bodyPr>
          <a:lstStyle/>
          <a:p>
            <a:pPr rtl="0"/>
            <a:r>
              <a:rPr lang="en-US" sz="3200" b="1">
                <a:latin typeface="Arial" panose="020B0604020202090204" pitchFamily="34" charset="0"/>
                <a:cs typeface="Arial" panose="020B0604020202090204" pitchFamily="34" charset="0"/>
              </a:rPr>
              <a:t>威斯康星州处方药援助计划</a:t>
            </a:r>
          </a:p>
        </p:txBody>
      </p:sp>
      <p:sp>
        <p:nvSpPr>
          <p:cNvPr id="3" name="Rectangle 2"/>
          <p:cNvSpPr/>
          <p:nvPr/>
        </p:nvSpPr>
        <p:spPr>
          <a:xfrm>
            <a:off x="541303" y="2008368"/>
            <a:ext cx="7504804" cy="4451668"/>
          </a:xfrm>
          <a:prstGeom prst="rect">
            <a:avLst/>
          </a:prstGeom>
        </p:spPr>
        <p:txBody>
          <a:bodyPr wrap="square" rtlCol="0">
            <a:spAutoFit/>
          </a:bodyPr>
          <a:lstStyle/>
          <a:p>
            <a:pPr marL="342900" indent="-342900" rtl="0">
              <a:spcAft>
                <a:spcPts val="600"/>
              </a:spcAft>
              <a:buFont typeface="Wingdings" panose="05000000000000000000" pitchFamily="2" charset="2"/>
              <a:buChar char="§"/>
            </a:pPr>
            <a:r>
              <a:rPr lang="en-US" sz="2400">
                <a:cs typeface="Arial" panose="020B0604020202090204" pitchFamily="34" charset="0"/>
              </a:rPr>
              <a:t>适用于年满65周岁及以上的</a:t>
            </a:r>
            <a:r>
              <a:rPr lang="en-US" sz="2400"/>
              <a:t>具有美国公民或合格移民身份的威斯康星州的居民。</a:t>
            </a:r>
            <a:endParaRPr lang="en-US" altLang="en-US" sz="2400" dirty="0">
              <a:cs typeface="Arial" panose="020B0604020202090204" pitchFamily="34" charset="0"/>
            </a:endParaRPr>
          </a:p>
          <a:p>
            <a:pPr marL="342900" indent="-342900" rtl="0">
              <a:spcAft>
                <a:spcPts val="600"/>
              </a:spcAft>
              <a:buFont typeface="Wingdings" panose="05000000000000000000" pitchFamily="2" charset="2"/>
              <a:buChar char="§"/>
            </a:pPr>
            <a:r>
              <a:rPr lang="en-US" sz="2400">
                <a:cs typeface="Arial" panose="020B0604020202090204" pitchFamily="34" charset="0"/>
              </a:rPr>
              <a:t>申请费每年30美元。（每月没有保险费。）</a:t>
            </a:r>
          </a:p>
          <a:p>
            <a:pPr marL="342900" indent="-342900" rtl="0">
              <a:spcAft>
                <a:spcPts val="600"/>
              </a:spcAft>
              <a:buFont typeface="Wingdings" panose="05000000000000000000" pitchFamily="2" charset="2"/>
              <a:buChar char="§"/>
            </a:pPr>
            <a:r>
              <a:rPr lang="en-US" sz="2400">
                <a:cs typeface="Arial" panose="020B0604020202090204" pitchFamily="34" charset="0"/>
              </a:rPr>
              <a:t>可信赖的保险。（避免D部分罚款。）</a:t>
            </a:r>
          </a:p>
          <a:p>
            <a:pPr marL="342900" indent="-342900" rtl="0">
              <a:spcAft>
                <a:spcPts val="600"/>
              </a:spcAft>
              <a:buFont typeface="Wingdings" panose="05000000000000000000" pitchFamily="2" charset="2"/>
              <a:buChar char="§"/>
            </a:pPr>
            <a:r>
              <a:rPr lang="en-US" sz="2400">
                <a:cs typeface="Arial" panose="020B0604020202090204" pitchFamily="34" charset="0"/>
              </a:rPr>
              <a:t>您的年收入决定了您的保险级别。</a:t>
            </a:r>
          </a:p>
          <a:p>
            <a:pPr marL="800100" lvl="1" indent="-342900" rtl="0">
              <a:spcAft>
                <a:spcPts val="600"/>
              </a:spcAft>
              <a:buFont typeface="Wingdings" panose="05000000000000000000" pitchFamily="2" charset="2"/>
              <a:buChar char="§"/>
            </a:pPr>
            <a:r>
              <a:rPr lang="en-US" sz="2000">
                <a:cs typeface="Arial" panose="020B0604020202090204" pitchFamily="34" charset="0"/>
              </a:rPr>
              <a:t>第1级别无免赔额。</a:t>
            </a:r>
          </a:p>
          <a:p>
            <a:pPr marL="800100" lvl="1" indent="-342900" rtl="0">
              <a:spcAft>
                <a:spcPts val="600"/>
              </a:spcAft>
              <a:buFont typeface="Wingdings" panose="05000000000000000000" pitchFamily="2" charset="2"/>
              <a:buChar char="§"/>
            </a:pPr>
            <a:r>
              <a:rPr lang="en-US" sz="2000">
                <a:cs typeface="Arial" panose="020B0604020202090204" pitchFamily="34" charset="0"/>
              </a:rPr>
              <a:t>第2a和2b级别有免赔额。</a:t>
            </a:r>
          </a:p>
          <a:p>
            <a:pPr marL="800100" lvl="1" indent="-342900" rtl="0">
              <a:spcAft>
                <a:spcPts val="600"/>
              </a:spcAft>
              <a:buFont typeface="Wingdings" panose="05000000000000000000" pitchFamily="2" charset="2"/>
              <a:buChar char="§"/>
            </a:pPr>
            <a:r>
              <a:rPr lang="en-US" sz="2000">
                <a:cs typeface="Arial" panose="020B0604020202090204" pitchFamily="34" charset="0"/>
              </a:rPr>
              <a:t>第3级别有免赔额和支出减免。</a:t>
            </a:r>
          </a:p>
          <a:p>
            <a:pPr marL="342900" indent="-342900" rtl="0">
              <a:lnSpc>
                <a:spcPct val="150000"/>
              </a:lnSpc>
              <a:buFont typeface="Wingdings" panose="05000000000000000000" pitchFamily="2" charset="2"/>
              <a:buChar char="§"/>
            </a:pPr>
            <a:r>
              <a:rPr lang="en-US" sz="2400">
                <a:cs typeface="Arial" panose="020B0604020202090204" pitchFamily="34" charset="0"/>
              </a:rPr>
              <a:t>没有资产限制。</a:t>
            </a:r>
          </a:p>
          <a:p>
            <a:pPr marL="342900" indent="-342900" rtl="0">
              <a:lnSpc>
                <a:spcPct val="150000"/>
              </a:lnSpc>
              <a:buFont typeface="Wingdings" panose="05000000000000000000" pitchFamily="2" charset="2"/>
              <a:buChar char="§"/>
            </a:pPr>
            <a:r>
              <a:rPr lang="en-US" sz="2400">
                <a:cs typeface="Arial" panose="020B0604020202090204" pitchFamily="34" charset="0"/>
              </a:rPr>
              <a:t>可单独或与D部分一起使用。</a:t>
            </a:r>
          </a:p>
        </p:txBody>
      </p:sp>
      <p:sp>
        <p:nvSpPr>
          <p:cNvPr id="7" name="TextBox 6"/>
          <p:cNvSpPr txBox="1"/>
          <p:nvPr/>
        </p:nvSpPr>
        <p:spPr>
          <a:xfrm>
            <a:off x="8175404" y="2095155"/>
            <a:ext cx="3604592" cy="4278094"/>
          </a:xfrm>
          <a:prstGeom prst="rect">
            <a:avLst/>
          </a:prstGeom>
          <a:solidFill>
            <a:schemeClr val="bg1"/>
          </a:solidFill>
          <a:ln>
            <a:solidFill>
              <a:schemeClr val="accent1">
                <a:lumMod val="50000"/>
              </a:schemeClr>
            </a:solidFill>
          </a:ln>
        </p:spPr>
        <p:txBody>
          <a:bodyPr wrap="square" rtlCol="0">
            <a:spAutoFit/>
          </a:bodyPr>
          <a:lstStyle/>
          <a:p>
            <a:pPr rtl="0"/>
            <a:endParaRPr lang="en-US" sz="2000" dirty="0"/>
          </a:p>
          <a:p>
            <a:pPr rtl="0"/>
            <a:endParaRPr lang="en-US" sz="2000" dirty="0"/>
          </a:p>
          <a:p>
            <a:pPr rtl="0"/>
            <a:endParaRPr lang="en-US" sz="2000" dirty="0"/>
          </a:p>
          <a:p>
            <a:pPr rtl="0"/>
            <a:endParaRPr lang="en-US" sz="2000" dirty="0"/>
          </a:p>
          <a:p>
            <a:pPr algn="ctr" rtl="0"/>
            <a:r>
              <a:rPr lang="en-US" sz="2400"/>
              <a:t>更多详情或下载申请表，请登录：</a:t>
            </a:r>
            <a:r>
              <a:rPr lang="en-US" sz="2400">
                <a:hlinkClick r:id="rId3"/>
              </a:rPr>
              <a:t>www.dhs.wisconsin.gov/</a:t>
            </a:r>
            <a:br>
              <a:rPr lang="en-US" sz="2400" dirty="0">
                <a:hlinkClick r:id="rId3"/>
              </a:rPr>
            </a:br>
            <a:r>
              <a:rPr lang="en-US" sz="2400">
                <a:hlinkClick r:id="rId3"/>
              </a:rPr>
              <a:t>老年护理</a:t>
            </a:r>
            <a:endParaRPr lang="en-US" sz="2400" dirty="0"/>
          </a:p>
          <a:p>
            <a:pPr algn="ctr" rtl="0"/>
            <a:endParaRPr lang="en-US" sz="2400" dirty="0"/>
          </a:p>
          <a:p>
            <a:pPr algn="ctr" rtl="0"/>
            <a:r>
              <a:rPr lang="en-US" sz="2400"/>
              <a:t>或致电</a:t>
            </a:r>
          </a:p>
          <a:p>
            <a:pPr algn="ctr" rtl="0"/>
            <a:r>
              <a:rPr lang="en-US" sz="2800"/>
              <a:t> 1-800-657-2038</a:t>
            </a:r>
          </a:p>
          <a:p>
            <a:pPr rtl="0"/>
            <a:endParaRPr lang="en-US" sz="20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2327913"/>
            <a:ext cx="2734200" cy="1019629"/>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年度开放投保时间</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3" name="Rectangle 2"/>
          <p:cNvSpPr/>
          <p:nvPr/>
        </p:nvSpPr>
        <p:spPr>
          <a:xfrm>
            <a:off x="3304232" y="1404540"/>
            <a:ext cx="6968425" cy="3693319"/>
          </a:xfrm>
          <a:prstGeom prst="rect">
            <a:avLst/>
          </a:prstGeom>
        </p:spPr>
        <p:txBody>
          <a:bodyPr wrap="square" rtlCol="0">
            <a:spAutoFit/>
          </a:bodyPr>
          <a:lstStyle/>
          <a:p>
            <a:pPr algn="ctr" rtl="0">
              <a:defRPr/>
            </a:pPr>
            <a:r>
              <a:rPr lang="en-US" sz="4000" b="1">
                <a:cs typeface="Arial" panose="020B0604020202090204" pitchFamily="34" charset="0"/>
              </a:rPr>
              <a:t>10月15日-12月7日</a:t>
            </a:r>
          </a:p>
          <a:p>
            <a:pPr marL="285750" indent="-285750" rtl="0">
              <a:buFont typeface="Arial" panose="020B0604020202090204" pitchFamily="34" charset="0"/>
              <a:buChar char="•"/>
              <a:defRPr/>
            </a:pPr>
            <a:endParaRPr lang="en-US" sz="4000" dirty="0">
              <a:cs typeface="Arial" panose="020B0604020202090204" pitchFamily="34" charset="0"/>
            </a:endParaRPr>
          </a:p>
          <a:p>
            <a:pPr marL="285750" indent="-285750" rtl="0">
              <a:spcAft>
                <a:spcPts val="1200"/>
              </a:spcAft>
              <a:buFont typeface="Arial" panose="020B0604020202090204" pitchFamily="34" charset="0"/>
              <a:buChar char="•"/>
              <a:defRPr/>
            </a:pPr>
            <a:r>
              <a:rPr lang="en-US" sz="2400">
                <a:cs typeface="Arial" panose="020B0604020202090204" pitchFamily="34" charset="0"/>
              </a:rPr>
              <a:t>医疗保险D部分计划以及医疗保险优势计划（C部分）每年都可能会更改其计划的细节。</a:t>
            </a:r>
          </a:p>
          <a:p>
            <a:pPr marL="285750" indent="-285750" rtl="0">
              <a:buFont typeface="Arial" panose="020B0604020202090204" pitchFamily="34" charset="0"/>
              <a:buChar char="•"/>
              <a:defRPr/>
            </a:pPr>
            <a:r>
              <a:rPr lang="en-US" sz="2400">
                <a:cs typeface="Arial" panose="020B0604020202090204" pitchFamily="34" charset="0"/>
              </a:rPr>
              <a:t>计划处方列表、药房网络、保险费和其他费用每年都可能会发生变化。</a:t>
            </a:r>
          </a:p>
          <a:p>
            <a:pPr rtl="0">
              <a:defRPr/>
            </a:pPr>
            <a:endParaRPr lang="en-US" sz="2400" dirty="0">
              <a:cs typeface="Arial" panose="020B0604020202090204" pitchFamily="34" charset="0"/>
            </a:endParaRPr>
          </a:p>
        </p:txBody>
      </p:sp>
      <p:sp>
        <p:nvSpPr>
          <p:cNvPr id="10" name="Slide Number Placeholder 9"/>
          <p:cNvSpPr>
            <a:spLocks noGrp="1"/>
          </p:cNvSpPr>
          <p:nvPr>
            <p:ph type="sldNum" sz="quarter" idx="12"/>
          </p:nvPr>
        </p:nvSpPr>
        <p:spPr/>
        <p:txBody>
          <a:bodyPr rtlCol="0"/>
          <a:lstStyle/>
          <a:p>
            <a:pPr rtl="0"/>
            <a:fld id="{844A7B69-93E2-4D34-896D-EFDD7F03AB74}" type="slidenum">
              <a:rPr lang="en-US" smtClean="0"/>
              <a:t>73</a:t>
            </a:fld>
            <a:endParaRPr lang="en-US"/>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944141" y="2789884"/>
            <a:ext cx="1950403" cy="3017519"/>
          </a:xfrm>
          <a:prstGeom prst="rect">
            <a:avLst/>
          </a:prstGeom>
        </p:spPr>
      </p:pic>
      <p:sp>
        <p:nvSpPr>
          <p:cNvPr id="2" name="TextBox 1"/>
          <p:cNvSpPr txBox="1"/>
          <p:nvPr/>
        </p:nvSpPr>
        <p:spPr>
          <a:xfrm>
            <a:off x="3525519" y="5099517"/>
            <a:ext cx="6181025" cy="707886"/>
          </a:xfrm>
          <a:prstGeom prst="rect">
            <a:avLst/>
          </a:prstGeom>
          <a:noFill/>
        </p:spPr>
        <p:txBody>
          <a:bodyPr wrap="square" rtlCol="0">
            <a:spAutoFit/>
          </a:bodyPr>
          <a:lstStyle/>
          <a:p>
            <a:pPr rtl="0"/>
            <a:r>
              <a:rPr lang="en-US" sz="4000" b="1"/>
              <a:t>每年检查您的保险计划！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为医疗保险参保人员提供本地化帮助</a:t>
            </a:r>
            <a:endParaRPr lang="en-US" sz="4000" dirty="0">
              <a:solidFill>
                <a:schemeClr val="bg1"/>
              </a:solidFill>
              <a:latin typeface="Arial" panose="020B0604020202090204" pitchFamily="34" charset="0"/>
              <a:cs typeface="Arial" panose="020B0604020202090204" pitchFamily="34" charset="0"/>
            </a:endParaRP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3" name="Rectangle 2"/>
          <p:cNvSpPr/>
          <p:nvPr/>
        </p:nvSpPr>
        <p:spPr>
          <a:xfrm>
            <a:off x="1334801" y="1416154"/>
            <a:ext cx="9522397" cy="4554220"/>
          </a:xfrm>
          <a:prstGeom prst="rect">
            <a:avLst/>
          </a:prstGeom>
        </p:spPr>
        <p:txBody>
          <a:bodyPr wrap="square" rtlCol="0">
            <a:spAutoFit/>
          </a:bodyPr>
          <a:lstStyle/>
          <a:p>
            <a:pPr algn="ctr" rtl="0">
              <a:defRPr/>
            </a:pPr>
            <a:r>
              <a:rPr lang="en-US" sz="4000" b="1">
                <a:cs typeface="Arial" panose="020B0604020202090204" pitchFamily="34" charset="0"/>
              </a:rPr>
              <a:t>获得免费公正的帮助！</a:t>
            </a:r>
          </a:p>
          <a:p>
            <a:pPr algn="ctr" rtl="0">
              <a:spcAft>
                <a:spcPts val="600"/>
              </a:spcAft>
              <a:defRPr/>
            </a:pPr>
            <a:endParaRPr lang="en-US" sz="2400" b="1" dirty="0">
              <a:cs typeface="Arial" panose="020B0604020202090204" pitchFamily="34" charset="0"/>
            </a:endParaRPr>
          </a:p>
          <a:p>
            <a:pPr marL="285750" indent="-285750" rtl="0">
              <a:spcAft>
                <a:spcPts val="600"/>
              </a:spcAft>
              <a:buFont typeface="Arial" panose="020B0604020202090204" pitchFamily="34" charset="0"/>
              <a:buChar char="•"/>
              <a:defRPr/>
            </a:pPr>
            <a:r>
              <a:rPr lang="en-US" sz="2800">
                <a:cs typeface="Arial" panose="020B0604020202090204" pitchFamily="34" charset="0"/>
              </a:rPr>
              <a:t>医疗保险计划查找工具，请登录：</a:t>
            </a:r>
            <a:r>
              <a:rPr lang="en-US" sz="2800">
                <a:cs typeface="Arial" panose="020B0604020202090204" pitchFamily="34" charset="0"/>
                <a:hlinkClick r:id="rId3"/>
              </a:rPr>
              <a:t>www.medicare.gov</a:t>
            </a:r>
            <a:endParaRPr lang="en-US" sz="2800" dirty="0">
              <a:cs typeface="Arial" panose="020B0604020202090204" pitchFamily="34" charset="0"/>
            </a:endParaRPr>
          </a:p>
          <a:p>
            <a:pPr marL="285750" indent="-285750" rtl="0">
              <a:spcAft>
                <a:spcPts val="600"/>
              </a:spcAft>
              <a:buFont typeface="Arial" panose="020B0604020202090204" pitchFamily="34" charset="0"/>
              <a:buChar char="•"/>
              <a:defRPr/>
            </a:pPr>
            <a:r>
              <a:rPr lang="en-US" sz="2800">
                <a:cs typeface="Arial" panose="020B0604020202090204" pitchFamily="34" charset="0"/>
              </a:rPr>
              <a:t>医疗保险：</a:t>
            </a:r>
            <a:r>
              <a:rPr lang="en-US" sz="2800" b="1">
                <a:cs typeface="Arial" panose="020B0604020202090204" pitchFamily="34" charset="0"/>
              </a:rPr>
              <a:t>1-800-633-4227</a:t>
            </a:r>
          </a:p>
          <a:p>
            <a:pPr marL="285750" indent="-285750" rtl="0">
              <a:spcAft>
                <a:spcPts val="600"/>
              </a:spcAft>
              <a:buFont typeface="Arial" panose="020B0604020202090204" pitchFamily="34" charset="0"/>
              <a:buChar char="•"/>
              <a:defRPr/>
            </a:pPr>
            <a:r>
              <a:rPr lang="en-US" sz="2800">
                <a:cs typeface="Arial" panose="020B0604020202090204" pitchFamily="34" charset="0"/>
              </a:rPr>
              <a:t>威斯康星州健康保险援助计划（SHIP）：</a:t>
            </a:r>
          </a:p>
          <a:p>
            <a:pPr marL="742950" lvl="1" indent="-285750" rtl="0">
              <a:spcAft>
                <a:spcPts val="600"/>
              </a:spcAft>
              <a:buFont typeface="Arial" panose="020B0604020202090204" pitchFamily="34" charset="0"/>
              <a:buChar char="•"/>
              <a:defRPr/>
            </a:pPr>
            <a:r>
              <a:rPr lang="en-US" sz="2800">
                <a:cs typeface="Arial" panose="020B0604020202090204" pitchFamily="34" charset="0"/>
              </a:rPr>
              <a:t>补充医疗保险求助热线：</a:t>
            </a:r>
            <a:r>
              <a:rPr lang="en-US" sz="2800" b="1">
                <a:cs typeface="Arial" panose="020B0604020202090204" pitchFamily="34" charset="0"/>
              </a:rPr>
              <a:t>1-800-242-1060</a:t>
            </a:r>
          </a:p>
          <a:p>
            <a:pPr marL="742950" lvl="1" indent="-285750" rtl="0">
              <a:spcAft>
                <a:spcPts val="600"/>
              </a:spcAft>
              <a:buFont typeface="Arial" panose="020B0604020202090204" pitchFamily="34" charset="0"/>
              <a:buChar char="•"/>
              <a:defRPr/>
            </a:pPr>
            <a:r>
              <a:rPr lang="en-US" sz="2800">
                <a:cs typeface="Arial" panose="020B0604020202090204" pitchFamily="34" charset="0"/>
              </a:rPr>
              <a:t>补充医疗保险D部分求助热线：</a:t>
            </a:r>
            <a:r>
              <a:rPr lang="en-US" sz="2800" b="1">
                <a:cs typeface="Arial" panose="020B0604020202090204" pitchFamily="34" charset="0"/>
              </a:rPr>
              <a:t>855-677-2783</a:t>
            </a:r>
          </a:p>
          <a:p>
            <a:pPr marL="742950" lvl="1" indent="-285750" rtl="0">
              <a:spcAft>
                <a:spcPts val="1800"/>
              </a:spcAft>
              <a:buFont typeface="Arial" panose="020B0604020202090204" pitchFamily="34" charset="0"/>
              <a:buChar char="•"/>
              <a:defRPr/>
            </a:pPr>
            <a:r>
              <a:rPr lang="en-US" sz="2800">
                <a:cs typeface="Arial" panose="020B0604020202090204" pitchFamily="34" charset="0"/>
              </a:rPr>
              <a:t>查找附近的</a:t>
            </a:r>
            <a:r>
              <a:rPr lang="en-US" sz="2800" b="1">
                <a:cs typeface="Arial" panose="020B0604020202090204" pitchFamily="34" charset="0"/>
              </a:rPr>
              <a:t>威斯康星州健康保险援助计划（SHIP）的当地</a:t>
            </a:r>
            <a:r>
              <a:rPr lang="en-GB" sz="2800" b="1">
                <a:cs typeface="Arial" panose="020B0604020202090204" pitchFamily="34" charset="0"/>
              </a:rPr>
              <a:t>顾问，</a:t>
            </a:r>
            <a:r>
              <a:rPr lang="en-GB" sz="2800">
                <a:cs typeface="Arial" panose="020B0604020202090204" pitchFamily="34" charset="0"/>
              </a:rPr>
              <a:t>请登录：</a:t>
            </a:r>
            <a:r>
              <a:rPr lang="en-US" sz="2800">
                <a:cs typeface="Arial" panose="020B0604020202090204" pitchFamily="34" charset="0"/>
                <a:hlinkClick r:id="rId4"/>
              </a:rPr>
              <a:t>dhs.wi.gov/medicare-help</a:t>
            </a:r>
            <a:endParaRPr lang="en-US" sz="2400" dirty="0">
              <a:cs typeface="Arial" panose="020B0604020202090204" pitchFamily="34" charset="0"/>
            </a:endParaRPr>
          </a:p>
        </p:txBody>
      </p:sp>
      <p:sp>
        <p:nvSpPr>
          <p:cNvPr id="10" name="Slide Number Placeholder 9"/>
          <p:cNvSpPr>
            <a:spLocks noGrp="1"/>
          </p:cNvSpPr>
          <p:nvPr>
            <p:ph type="sldNum" sz="quarter" idx="12"/>
          </p:nvPr>
        </p:nvSpPr>
        <p:spPr/>
        <p:txBody>
          <a:bodyPr rtlCol="0"/>
          <a:lstStyle/>
          <a:p>
            <a:pPr rtl="0"/>
            <a:fld id="{844A7B69-93E2-4D34-896D-EFDD7F03AB74}" type="slidenum">
              <a:rPr lang="en-US" smtClean="0"/>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医疗保险计划查找工具</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2" name="Rectangle 1"/>
          <p:cNvSpPr/>
          <p:nvPr/>
        </p:nvSpPr>
        <p:spPr>
          <a:xfrm>
            <a:off x="7692559" y="3292649"/>
            <a:ext cx="4257261" cy="1723549"/>
          </a:xfrm>
          <a:prstGeom prst="rect">
            <a:avLst/>
          </a:prstGeom>
          <a:noFill/>
          <a:ln>
            <a:noFill/>
          </a:ln>
        </p:spPr>
        <p:txBody>
          <a:bodyPr wrap="square" rtlCol="0">
            <a:spAutoFit/>
          </a:bodyPr>
          <a:lstStyle/>
          <a:p>
            <a:pPr marL="285750" indent="-285750" rtl="0">
              <a:spcAft>
                <a:spcPts val="1200"/>
              </a:spcAft>
              <a:buFont typeface="Wingdings" panose="05000000000000000000" pitchFamily="2" charset="2"/>
              <a:buChar char="§"/>
            </a:pPr>
            <a:r>
              <a:rPr lang="en-US" sz="2400"/>
              <a:t>个性化搜索。</a:t>
            </a:r>
          </a:p>
          <a:p>
            <a:pPr marL="285750" indent="-285750" rtl="0">
              <a:buFont typeface="Wingdings" panose="05000000000000000000" pitchFamily="2" charset="2"/>
              <a:buChar char="§"/>
            </a:pPr>
            <a:r>
              <a:rPr lang="en-US" sz="2400"/>
              <a:t>根据星级评分、处方列表、福利、费用等来比较保险计划。</a:t>
            </a:r>
          </a:p>
        </p:txBody>
      </p:sp>
      <p:sp>
        <p:nvSpPr>
          <p:cNvPr id="7" name="TextBox 6"/>
          <p:cNvSpPr txBox="1"/>
          <p:nvPr/>
        </p:nvSpPr>
        <p:spPr>
          <a:xfrm>
            <a:off x="7692560" y="1814318"/>
            <a:ext cx="4478143" cy="1261884"/>
          </a:xfrm>
          <a:prstGeom prst="rect">
            <a:avLst/>
          </a:prstGeom>
          <a:noFill/>
          <a:ln>
            <a:noFill/>
          </a:ln>
        </p:spPr>
        <p:txBody>
          <a:bodyPr wrap="square" rtlCol="0">
            <a:spAutoFit/>
          </a:bodyPr>
          <a:lstStyle/>
          <a:p>
            <a:pPr rtl="0"/>
            <a:r>
              <a:rPr lang="en-US" sz="3800"/>
              <a:t>比较保险计划，请登录：</a:t>
            </a:r>
            <a:r>
              <a:rPr lang="en-US" sz="3800" b="1">
                <a:hlinkClick r:id="rId3"/>
              </a:rPr>
              <a:t>www.medicare.gov</a:t>
            </a:r>
            <a:endParaRPr lang="en-US" sz="3800" b="1" dirty="0"/>
          </a:p>
        </p:txBody>
      </p:sp>
      <p:sp>
        <p:nvSpPr>
          <p:cNvPr id="14" name="Slide Number Placeholder 13"/>
          <p:cNvSpPr>
            <a:spLocks noGrp="1"/>
          </p:cNvSpPr>
          <p:nvPr>
            <p:ph type="sldNum" sz="quarter" idx="12"/>
          </p:nvPr>
        </p:nvSpPr>
        <p:spPr/>
        <p:txBody>
          <a:bodyPr rtlCol="0"/>
          <a:lstStyle/>
          <a:p>
            <a:pPr rtl="0"/>
            <a:fld id="{844A7B69-93E2-4D34-896D-EFDD7F03AB74}" type="slidenum">
              <a:rPr lang="en-US" smtClean="0"/>
              <a:t>75</a:t>
            </a:fld>
            <a:endParaRPr lang="en-US"/>
          </a:p>
        </p:txBody>
      </p:sp>
      <p:sp>
        <p:nvSpPr>
          <p:cNvPr id="11" name="Rectangle: Rounded Corners 10"/>
          <p:cNvSpPr/>
          <p:nvPr/>
        </p:nvSpPr>
        <p:spPr>
          <a:xfrm>
            <a:off x="8449590" y="5098998"/>
            <a:ext cx="3166148"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r>
              <a:rPr lang="en-US" sz="2400" b="1" dirty="0" err="1">
                <a:cs typeface="Arial" panose="020B0604020202090204" pitchFamily="34" charset="0"/>
              </a:rPr>
              <a:t>单击“查找健康和药物计划（Find</a:t>
            </a:r>
            <a:r>
              <a:rPr lang="en-US" sz="2400" b="1" dirty="0">
                <a:cs typeface="Arial" panose="020B0604020202090204" pitchFamily="34" charset="0"/>
              </a:rPr>
              <a:t> Health &amp; Drug Plans）”</a:t>
            </a:r>
            <a:endParaRPr lang="en-US" sz="2400" b="1" dirty="0"/>
          </a:p>
        </p:txBody>
      </p:sp>
      <p:pic>
        <p:nvPicPr>
          <p:cNvPr id="10" name="Picture 9" descr="Graphical user interface, website&#10;&#10;Description automatically generated"/>
          <p:cNvPicPr>
            <a:picLocks noChangeAspect="1"/>
          </p:cNvPicPr>
          <p:nvPr/>
        </p:nvPicPr>
        <p:blipFill rotWithShape="1">
          <a:blip r:embed="rId4"/>
          <a:srcRect l="19487" t="19601" r="20384" b="8148"/>
          <a:stretch>
            <a:fillRect/>
          </a:stretch>
        </p:blipFill>
        <p:spPr bwMode="auto">
          <a:xfrm>
            <a:off x="21297" y="1094990"/>
            <a:ext cx="7478486" cy="5200169"/>
          </a:xfrm>
          <a:prstGeom prst="rect">
            <a:avLst/>
          </a:prstGeom>
          <a:ln>
            <a:noFill/>
          </a:ln>
        </p:spPr>
      </p:pic>
      <p:cxnSp>
        <p:nvCxnSpPr>
          <p:cNvPr id="12" name="Straight Arrow Connector 11"/>
          <p:cNvCxnSpPr/>
          <p:nvPr/>
        </p:nvCxnSpPr>
        <p:spPr>
          <a:xfrm flipH="1" flipV="1">
            <a:off x="7356683" y="5725256"/>
            <a:ext cx="1092907" cy="37754"/>
          </a:xfrm>
          <a:prstGeom prst="straightConnector1">
            <a:avLst/>
          </a:prstGeom>
          <a:ln w="11112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47531" y="1947149"/>
            <a:ext cx="10663222" cy="3093154"/>
          </a:xfrm>
          <a:prstGeom prst="rect">
            <a:avLst/>
          </a:prstGeom>
        </p:spPr>
        <p:txBody>
          <a:bodyPr wrap="square" rtlCol="0">
            <a:spAutoFit/>
          </a:bodyPr>
          <a:lstStyle/>
          <a:p>
            <a:pPr rtl="0">
              <a:spcAft>
                <a:spcPts val="1200"/>
              </a:spcAft>
              <a:defRPr/>
            </a:pPr>
            <a:r>
              <a:rPr lang="en-US" sz="3600">
                <a:cs typeface="Arial" panose="020B0604020202090204" pitchFamily="34" charset="0"/>
              </a:rPr>
              <a:t>如需</a:t>
            </a:r>
            <a:r>
              <a:rPr lang="en-US" sz="3600" b="1">
                <a:cs typeface="Arial" panose="020B0604020202090204" pitchFamily="34" charset="0"/>
              </a:rPr>
              <a:t>免费公正的医疗保险援助</a:t>
            </a:r>
            <a:r>
              <a:rPr lang="en-US" sz="3600">
                <a:cs typeface="Arial" panose="020B0604020202090204" pitchFamily="34" charset="0"/>
              </a:rPr>
              <a:t>，请联系威斯康星州健康保险援助计划：</a:t>
            </a:r>
          </a:p>
          <a:p>
            <a:pPr marL="457200" indent="-457200" rtl="0">
              <a:spcAft>
                <a:spcPts val="600"/>
              </a:spcAft>
              <a:buFont typeface="Arial" panose="020B0604020202090204" pitchFamily="34" charset="0"/>
              <a:buChar char="•"/>
              <a:defRPr/>
            </a:pPr>
            <a:r>
              <a:rPr lang="en-US" sz="3600">
                <a:cs typeface="Arial" panose="020B0604020202090204" pitchFamily="34" charset="0"/>
              </a:rPr>
              <a:t>请拨打补充医疗保险求助热线：1-800-242-1060。</a:t>
            </a:r>
          </a:p>
          <a:p>
            <a:pPr marL="457200" indent="-457200" rtl="0">
              <a:spcAft>
                <a:spcPts val="600"/>
              </a:spcAft>
              <a:buFont typeface="Arial" panose="020B0604020202090204" pitchFamily="34" charset="0"/>
              <a:buChar char="•"/>
              <a:defRPr/>
            </a:pPr>
            <a:r>
              <a:rPr lang="en-US" sz="3600">
                <a:cs typeface="Arial" panose="020B0604020202090204" pitchFamily="34" charset="0"/>
              </a:rPr>
              <a:t>请访问威斯康星州卫生服务部（WDHS）网站：</a:t>
            </a:r>
            <a:r>
              <a:rPr lang="en-US" sz="3600">
                <a:cs typeface="Arial" panose="020B0604020202090204" pitchFamily="34" charset="0"/>
                <a:hlinkClick r:id="rId3"/>
              </a:rPr>
              <a:t>dhs.wi.gov/medicare-help</a:t>
            </a:r>
            <a:r>
              <a:rPr lang="en-US" sz="3600">
                <a:cs typeface="Arial" panose="020B0604020202090204" pitchFamily="34" charset="0"/>
              </a:rPr>
              <a:t>。 </a:t>
            </a:r>
            <a:endParaRPr lang="en-US" sz="2400" dirty="0">
              <a:cs typeface="Arial" panose="020B0604020202090204" pitchFamily="34" charset="0"/>
            </a:endParaRP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76</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为医疗保险参保人员提供本地化帮助</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850866"/>
            <a:ext cx="9144000" cy="1581080"/>
          </a:xfrm>
        </p:spPr>
        <p:txBody>
          <a:bodyPr rtlCol="0"/>
          <a:lstStyle/>
          <a:p>
            <a:pPr rtl="0"/>
            <a:r>
              <a:rPr lang="en-US">
                <a:solidFill>
                  <a:schemeClr val="accent1">
                    <a:lumMod val="50000"/>
                  </a:schemeClr>
                </a:solidFill>
                <a:latin typeface="Arial" panose="020B0604020202090204" pitchFamily="34" charset="0"/>
                <a:cs typeface="Arial" panose="020B0604020202090204" pitchFamily="34" charset="0"/>
              </a:rPr>
              <a:t>欢迎参加联邦医疗保险</a:t>
            </a:r>
          </a:p>
        </p:txBody>
      </p:sp>
      <p:sp>
        <p:nvSpPr>
          <p:cNvPr id="3" name="Subtitle 2"/>
          <p:cNvSpPr>
            <a:spLocks noGrp="1"/>
          </p:cNvSpPr>
          <p:nvPr>
            <p:ph type="subTitle" idx="1"/>
          </p:nvPr>
        </p:nvSpPr>
        <p:spPr>
          <a:xfrm>
            <a:off x="2327315" y="2594502"/>
            <a:ext cx="7537369" cy="996588"/>
          </a:xfrm>
        </p:spPr>
        <p:txBody>
          <a:bodyPr rtlCol="0">
            <a:normAutofit/>
          </a:bodyPr>
          <a:lstStyle/>
          <a:p>
            <a:pPr rtl="0"/>
            <a:r>
              <a:rPr lang="en-US" sz="2800">
                <a:solidFill>
                  <a:srgbClr val="FF0000"/>
                </a:solidFill>
                <a:latin typeface="Arial" panose="020B0604020202090204" pitchFamily="34" charset="0"/>
                <a:cs typeface="Arial" panose="020B0604020202090204" pitchFamily="34" charset="0"/>
              </a:rPr>
              <a:t> </a:t>
            </a:r>
            <a:r>
              <a:rPr lang="en-US" sz="3200">
                <a:latin typeface="Arial" panose="020B0604020202090204" pitchFamily="34" charset="0"/>
                <a:cs typeface="Arial" panose="020B0604020202090204" pitchFamily="34" charset="0"/>
              </a:rPr>
              <a:t>威斯康星州医疗保险参保人员教育系列讲座</a:t>
            </a:r>
          </a:p>
          <a:p>
            <a:pPr rtl="0"/>
            <a:endParaRPr lang="en-US" sz="2800" dirty="0"/>
          </a:p>
        </p:txBody>
      </p:sp>
      <p:sp>
        <p:nvSpPr>
          <p:cNvPr id="4" name="TextBox 3"/>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algn="ctr" rtl="0"/>
            <a:r>
              <a:rPr lang="en-US"/>
              <a:t>拨款免责声明</a:t>
            </a:r>
          </a:p>
        </p:txBody>
      </p:sp>
      <p:sp>
        <p:nvSpPr>
          <p:cNvPr id="3" name="Content Placeholder 2"/>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just" rtl="0">
              <a:buNone/>
            </a:pPr>
            <a:r>
              <a:rPr lang="en-US" sz="2400">
                <a:latin typeface="Arial" panose="020B0604020202090204" pitchFamily="34" charset="0"/>
                <a:cs typeface="Arial" panose="020B0604020202090204" pitchFamily="34" charset="0"/>
              </a:rPr>
              <a:t>该项目由威斯康星州卫生服务部（WDHS）提供全部或部分的财政资助，拨款编号为90SAPG0091，其隶属于美国卫生与公共服务部社区生活管理局（ACL），地址：华盛顿特区，邮编：20201。鼓励那些参与政府资助项目的受益人自由地表达他们的调查结果和结论。因此，观点或意见不一定代表卫生与公共服务部社区生活管理局（ACL）的官方政策。</a:t>
            </a:r>
          </a:p>
        </p:txBody>
      </p:sp>
      <p:sp>
        <p:nvSpPr>
          <p:cNvPr id="5" name="Slide Number Placeholder 4"/>
          <p:cNvSpPr>
            <a:spLocks noGrp="1"/>
          </p:cNvSpPr>
          <p:nvPr>
            <p:ph type="sldNum" sz="quarter" idx="12"/>
          </p:nvPr>
        </p:nvSpPr>
        <p:spPr/>
        <p:txBody>
          <a:bodyPr rtlCol="0"/>
          <a:lstStyle/>
          <a:p>
            <a:pPr rtl="0"/>
            <a:fld id="{844A7B69-93E2-4D34-896D-EFDD7F03AB74}" type="slidenum">
              <a:rPr lang="en-US" smtClean="0"/>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8323" y="5103336"/>
            <a:ext cx="7419688" cy="970582"/>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纲要</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7" name="Subtitle 2"/>
          <p:cNvSpPr txBox="1"/>
          <p:nvPr/>
        </p:nvSpPr>
        <p:spPr>
          <a:xfrm>
            <a:off x="1072205" y="1829801"/>
            <a:ext cx="7285806"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en-US" sz="2600" b="1" dirty="0">
                <a:cs typeface="Arial" panose="020B0604020202090204" pitchFamily="34" charset="0"/>
              </a:rPr>
              <a:t>第1部分：	</a:t>
            </a:r>
            <a:r>
              <a:rPr lang="en-US" sz="2600" dirty="0" err="1">
                <a:cs typeface="Arial" panose="020B0604020202090204" pitchFamily="34" charset="0"/>
              </a:rPr>
              <a:t>参加医疗保险</a:t>
            </a:r>
            <a:r>
              <a:rPr lang="en-US" sz="2600" dirty="0">
                <a:cs typeface="Arial" panose="020B0604020202090204" pitchFamily="34" charset="0"/>
              </a:rPr>
              <a:t> </a:t>
            </a:r>
          </a:p>
          <a:p>
            <a:pPr marL="0" indent="0" rtl="0">
              <a:spcAft>
                <a:spcPts val="600"/>
              </a:spcAft>
              <a:buNone/>
            </a:pPr>
            <a:r>
              <a:rPr lang="en-US" sz="2600" b="1" dirty="0">
                <a:cs typeface="Arial" panose="020B0604020202090204" pitchFamily="34" charset="0"/>
              </a:rPr>
              <a:t>第2部分：</a:t>
            </a:r>
            <a:r>
              <a:rPr lang="en-US" sz="2600" dirty="0">
                <a:cs typeface="Arial" panose="020B0604020202090204" pitchFamily="34" charset="0"/>
              </a:rPr>
              <a:t>	</a:t>
            </a:r>
            <a:r>
              <a:rPr lang="en-US" sz="2600" dirty="0" err="1">
                <a:cs typeface="Arial" panose="020B0604020202090204" pitchFamily="34" charset="0"/>
              </a:rPr>
              <a:t>医疗保险基础知识；A部分；B部分</a:t>
            </a:r>
            <a:endParaRPr lang="en-US" sz="2600" dirty="0">
              <a:cs typeface="Arial" panose="020B0604020202090204" pitchFamily="34" charset="0"/>
            </a:endParaRPr>
          </a:p>
          <a:p>
            <a:pPr marL="0" indent="0" rtl="0">
              <a:spcAft>
                <a:spcPts val="600"/>
              </a:spcAft>
              <a:buNone/>
            </a:pPr>
            <a:r>
              <a:rPr lang="en-US" sz="2600" b="1" dirty="0">
                <a:cs typeface="Arial" panose="020B0604020202090204" pitchFamily="34" charset="0"/>
              </a:rPr>
              <a:t>第3部分：</a:t>
            </a:r>
            <a:r>
              <a:rPr lang="en-US" sz="2600" dirty="0">
                <a:cs typeface="Arial" panose="020B0604020202090204" pitchFamily="34" charset="0"/>
              </a:rPr>
              <a:t>您的保险选择；传统医疗保险；		</a:t>
            </a:r>
            <a:r>
              <a:rPr lang="en-US" sz="2600" dirty="0" err="1">
                <a:cs typeface="Arial" panose="020B0604020202090204" pitchFamily="34" charset="0"/>
              </a:rPr>
              <a:t>补充医疗保险</a:t>
            </a:r>
            <a:endParaRPr lang="en-US" sz="2600" dirty="0">
              <a:cs typeface="Arial" panose="020B0604020202090204" pitchFamily="34" charset="0"/>
            </a:endParaRPr>
          </a:p>
          <a:p>
            <a:pPr marL="0" indent="0" rtl="0">
              <a:spcAft>
                <a:spcPts val="600"/>
              </a:spcAft>
              <a:buNone/>
            </a:pPr>
            <a:r>
              <a:rPr lang="en-US" sz="2600" b="1" dirty="0">
                <a:cs typeface="Arial" panose="020B0604020202090204" pitchFamily="34" charset="0"/>
              </a:rPr>
              <a:t>第4部分：</a:t>
            </a:r>
            <a:r>
              <a:rPr lang="en-US" sz="2600" dirty="0">
                <a:cs typeface="Arial" panose="020B0604020202090204" pitchFamily="34" charset="0"/>
              </a:rPr>
              <a:t>医疗保险优势计划（C部分）；</a:t>
            </a:r>
            <a:br>
              <a:rPr lang="en-US" sz="2600" dirty="0">
                <a:cs typeface="Arial" panose="020B0604020202090204" pitchFamily="34" charset="0"/>
              </a:rPr>
            </a:br>
            <a:r>
              <a:rPr lang="en-US" sz="2600" dirty="0">
                <a:cs typeface="Arial" panose="020B0604020202090204" pitchFamily="34" charset="0"/>
              </a:rPr>
              <a:t>	</a:t>
            </a:r>
            <a:r>
              <a:rPr lang="en-US" sz="2600" dirty="0" err="1">
                <a:cs typeface="Arial" panose="020B0604020202090204" pitchFamily="34" charset="0"/>
              </a:rPr>
              <a:t>其他保险类型</a:t>
            </a:r>
            <a:r>
              <a:rPr lang="en-US" sz="2600" dirty="0">
                <a:cs typeface="Arial" panose="020B0604020202090204" pitchFamily="34" charset="0"/>
              </a:rPr>
              <a:t> </a:t>
            </a:r>
          </a:p>
          <a:p>
            <a:pPr marL="0" indent="0" rtl="0">
              <a:spcAft>
                <a:spcPts val="600"/>
              </a:spcAft>
              <a:buNone/>
            </a:pPr>
            <a:r>
              <a:rPr lang="en-US" sz="2600" b="1" dirty="0">
                <a:cs typeface="Arial" panose="020B0604020202090204" pitchFamily="34" charset="0"/>
              </a:rPr>
              <a:t>第5部分：	</a:t>
            </a:r>
            <a:r>
              <a:rPr lang="en-US" sz="2600" dirty="0" err="1">
                <a:cs typeface="Arial" panose="020B0604020202090204" pitchFamily="34" charset="0"/>
              </a:rPr>
              <a:t>医疗保险D部分；老年护理</a:t>
            </a:r>
            <a:r>
              <a:rPr lang="en-US" sz="2600" dirty="0">
                <a:cs typeface="Arial" panose="020B0604020202090204" pitchFamily="34" charset="0"/>
              </a:rPr>
              <a:t>；</a:t>
            </a:r>
            <a:br>
              <a:rPr lang="en-US" sz="2600" dirty="0">
                <a:cs typeface="Arial" panose="020B0604020202090204" pitchFamily="34" charset="0"/>
              </a:rPr>
            </a:br>
            <a:r>
              <a:rPr lang="en-US" sz="2600" dirty="0">
                <a:cs typeface="Arial" panose="020B0604020202090204" pitchFamily="34" charset="0"/>
              </a:rPr>
              <a:t>	</a:t>
            </a:r>
            <a:r>
              <a:rPr lang="en-US" sz="2600" dirty="0" err="1">
                <a:cs typeface="Arial" panose="020B0604020202090204" pitchFamily="34" charset="0"/>
              </a:rPr>
              <a:t>年度开放投保时间</a:t>
            </a:r>
            <a:endParaRPr lang="en-US" sz="2600" dirty="0">
              <a:cs typeface="Arial" panose="020B0604020202090204" pitchFamily="34" charset="0"/>
            </a:endParaRPr>
          </a:p>
          <a:p>
            <a:pPr marL="0" indent="0" rtl="0">
              <a:buNone/>
            </a:pPr>
            <a:r>
              <a:rPr lang="en-US" sz="2600" b="1" dirty="0">
                <a:cs typeface="Arial" panose="020B0604020202090204" pitchFamily="34" charset="0"/>
              </a:rPr>
              <a:t>第6部分：帮助收入有限人员；		</a:t>
            </a:r>
            <a:r>
              <a:rPr lang="en-US" sz="2600" b="1" dirty="0" err="1">
                <a:cs typeface="Arial" panose="020B0604020202090204" pitchFamily="34" charset="0"/>
              </a:rPr>
              <a:t>保护自己和防止欺诈</a:t>
            </a:r>
            <a:r>
              <a:rPr lang="en-US" sz="2600" b="1" dirty="0">
                <a:cs typeface="Arial" panose="020B0604020202090204" pitchFamily="34" charset="0"/>
              </a:rPr>
              <a:t>；</a:t>
            </a:r>
            <a:br>
              <a:rPr lang="en-US" sz="2600" b="1" dirty="0">
                <a:cs typeface="Arial" panose="020B0604020202090204" pitchFamily="34" charset="0"/>
              </a:rPr>
            </a:br>
            <a:r>
              <a:rPr lang="en-US" sz="2600" b="1" dirty="0">
                <a:cs typeface="Arial" panose="020B0604020202090204" pitchFamily="34" charset="0"/>
              </a:rPr>
              <a:t>	</a:t>
            </a:r>
            <a:r>
              <a:rPr lang="en-US" sz="2600" b="1" dirty="0" err="1">
                <a:cs typeface="Arial" panose="020B0604020202090204" pitchFamily="34" charset="0"/>
              </a:rPr>
              <a:t>资源与评论</a:t>
            </a:r>
            <a:endParaRPr lang="en-US" sz="2600" b="1" dirty="0">
              <a:cs typeface="Arial" panose="020B0604020202090204" pitchFamily="34" charset="0"/>
            </a:endParaRPr>
          </a:p>
          <a:p>
            <a:pPr marL="0" indent="0" rtl="0">
              <a:buNone/>
            </a:pPr>
            <a:endParaRPr lang="en-US" dirty="0"/>
          </a:p>
        </p:txBody>
      </p:sp>
      <p:sp>
        <p:nvSpPr>
          <p:cNvPr id="9" name="TextBox 8"/>
          <p:cNvSpPr txBox="1"/>
          <p:nvPr/>
        </p:nvSpPr>
        <p:spPr>
          <a:xfrm>
            <a:off x="8939606" y="5196755"/>
            <a:ext cx="274320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en-US" sz="1700"/>
              <a:t>更多详情，请查阅</a:t>
            </a:r>
            <a:r>
              <a:rPr lang="en-US" sz="1700">
                <a:hlinkClick r:id="rId3"/>
              </a:rPr>
              <a:t>《您与医疗保险手册》</a:t>
            </a:r>
            <a:r>
              <a:rPr lang="en-US" sz="1700"/>
              <a:t>。</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79</a:t>
            </a:fld>
            <a:endParaRPr lang="en-US" dirty="0"/>
          </a:p>
        </p:txBody>
      </p:sp>
      <p:pic>
        <p:nvPicPr>
          <p:cNvPr id="5" name="Picture 4" descr="A close-up of a poster&#10;&#10;AI-generated content may be incorrect.">
            <a:extLst>
              <a:ext uri="{FF2B5EF4-FFF2-40B4-BE49-F238E27FC236}">
                <a16:creationId xmlns:a16="http://schemas.microsoft.com/office/drawing/2014/main" id="{FFAF7B60-82DE-04FC-D070-9DAEF5760F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5919" y="1390428"/>
            <a:ext cx="2829730" cy="36651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Image result for free images check mark">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52" y="2093263"/>
            <a:ext cx="1418179" cy="136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4146" y="1107996"/>
            <a:ext cx="9144000" cy="785950"/>
          </a:xfrm>
        </p:spPr>
        <p:txBody>
          <a:bodyPr rtlCol="0">
            <a:normAutofit/>
          </a:bodyPr>
          <a:lstStyle/>
          <a:p>
            <a:pPr rtl="0"/>
            <a:r>
              <a:rPr lang="en-US" sz="3200" b="1">
                <a:latin typeface="Arial" panose="020B0604020202090204" pitchFamily="34" charset="0"/>
                <a:cs typeface="Arial" panose="020B0604020202090204" pitchFamily="34" charset="0"/>
              </a:rPr>
              <a:t>所以，如果您正在工作并年满65周岁：</a:t>
            </a:r>
          </a:p>
        </p:txBody>
      </p:sp>
      <p:sp>
        <p:nvSpPr>
          <p:cNvPr id="3" name="Subtitle 2"/>
          <p:cNvSpPr>
            <a:spLocks noGrp="1"/>
          </p:cNvSpPr>
          <p:nvPr>
            <p:ph type="subTitle" idx="1"/>
          </p:nvPr>
        </p:nvSpPr>
        <p:spPr>
          <a:xfrm>
            <a:off x="2199029" y="2041868"/>
            <a:ext cx="9409043" cy="3924155"/>
          </a:xfrm>
        </p:spPr>
        <p:txBody>
          <a:bodyPr rtlCol="0">
            <a:normAutofit/>
          </a:bodyPr>
          <a:lstStyle/>
          <a:p>
            <a:pPr marL="342900" indent="-342900" algn="l" rtl="0">
              <a:spcBef>
                <a:spcPts val="800"/>
              </a:spcBef>
              <a:buFont typeface="Arial" panose="020B0604020202090204" pitchFamily="34" charset="0"/>
              <a:buChar char="•"/>
            </a:pPr>
            <a:r>
              <a:rPr lang="en-US">
                <a:cs typeface="Arial" panose="020B0604020202090204" pitchFamily="34" charset="0"/>
              </a:rPr>
              <a:t>请咨询您的人力资源部门。</a:t>
            </a:r>
          </a:p>
          <a:p>
            <a:pPr marL="342900" indent="-342900" algn="l" rtl="0">
              <a:spcBef>
                <a:spcPts val="800"/>
              </a:spcBef>
              <a:buFont typeface="Arial" panose="020B0604020202090204" pitchFamily="34" charset="0"/>
              <a:buChar char="•"/>
            </a:pPr>
            <a:r>
              <a:rPr lang="en-US">
                <a:cs typeface="Arial" panose="020B0604020202090204" pitchFamily="34" charset="0"/>
              </a:rPr>
              <a:t>请核实您的健康保险计划。</a:t>
            </a:r>
          </a:p>
          <a:p>
            <a:pPr marL="342900" indent="-342900" algn="l" rtl="0">
              <a:spcBef>
                <a:spcPts val="800"/>
              </a:spcBef>
              <a:buFont typeface="Arial" panose="020B0604020202090204" pitchFamily="34" charset="0"/>
              <a:buChar char="•"/>
            </a:pPr>
            <a:r>
              <a:rPr lang="en-US">
                <a:cs typeface="Arial" panose="020B0604020202090204" pitchFamily="34" charset="0"/>
              </a:rPr>
              <a:t>请核实您配偶的健康保险计划。</a:t>
            </a:r>
          </a:p>
          <a:p>
            <a:pPr marL="342900" indent="-342900" algn="l" rtl="0">
              <a:spcBef>
                <a:spcPts val="800"/>
              </a:spcBef>
              <a:buFont typeface="Arial" panose="020B0604020202090204" pitchFamily="34" charset="0"/>
              <a:buChar char="•"/>
            </a:pPr>
            <a:r>
              <a:rPr lang="en-US">
                <a:cs typeface="Arial" panose="020B0604020202090204" pitchFamily="34" charset="0"/>
              </a:rPr>
              <a:t>请与</a:t>
            </a:r>
            <a:r>
              <a:rPr lang="en-US">
                <a:cs typeface="Arial" panose="020B0604020202090204" pitchFamily="34" charset="0"/>
                <a:hlinkClick r:id="rId5"/>
              </a:rPr>
              <a:t>社会保障部</a:t>
            </a:r>
            <a:r>
              <a:rPr lang="en-US">
                <a:cs typeface="Arial" panose="020B0604020202090204" pitchFamily="34" charset="0"/>
              </a:rPr>
              <a:t>联系。</a:t>
            </a:r>
          </a:p>
          <a:p>
            <a:pPr algn="l" rtl="0"/>
            <a:endParaRPr lang="en-US" dirty="0"/>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参加医疗保险</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8" name="Rectangle 7"/>
          <p:cNvSpPr/>
          <p:nvPr/>
        </p:nvSpPr>
        <p:spPr>
          <a:xfrm>
            <a:off x="1524000" y="3913070"/>
            <a:ext cx="9144000" cy="461665"/>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rtl="0"/>
            <a:r>
              <a:rPr lang="en-US" sz="2400" b="1">
                <a:latin typeface="Arial" panose="020B0604020202090204" pitchFamily="34" charset="0"/>
                <a:cs typeface="Arial" panose="020B0604020202090204" pitchFamily="34" charset="0"/>
              </a:rPr>
              <a:t>注意：健康储蓄账户（HSA）信息</a:t>
            </a:r>
            <a:endParaRPr lang="en-US" sz="2400" dirty="0"/>
          </a:p>
        </p:txBody>
      </p:sp>
      <p:sp>
        <p:nvSpPr>
          <p:cNvPr id="9" name="Rectangle 8"/>
          <p:cNvSpPr/>
          <p:nvPr/>
        </p:nvSpPr>
        <p:spPr>
          <a:xfrm>
            <a:off x="1598807" y="4636617"/>
            <a:ext cx="9409042" cy="1600438"/>
          </a:xfrm>
          <a:prstGeom prst="rect">
            <a:avLst/>
          </a:prstGeom>
        </p:spPr>
        <p:txBody>
          <a:bodyPr wrap="square" rtlCol="0">
            <a:spAutoFit/>
          </a:bodyPr>
          <a:lstStyle/>
          <a:p>
            <a:pPr marL="342900" indent="-342900" rtl="0">
              <a:spcAft>
                <a:spcPts val="1200"/>
              </a:spcAft>
              <a:buFont typeface="Arial" panose="020B0604020202090204" pitchFamily="34" charset="0"/>
              <a:buChar char="•"/>
            </a:pPr>
            <a:r>
              <a:rPr lang="en-US" sz="2200" b="1">
                <a:cs typeface="Arial" panose="020B0604020202090204" pitchFamily="34" charset="0"/>
              </a:rPr>
              <a:t>为避免税务处罚，在A部分开始之前的6个月，停止向您的健康储蓄账户（HSA）里缴款。</a:t>
            </a:r>
            <a:r>
              <a:rPr lang="en-US" sz="2200">
                <a:cs typeface="Arial" panose="020B0604020202090204" pitchFamily="34" charset="0"/>
              </a:rPr>
              <a:t>如果您的雇主提供健康储蓄账户（HSA），请在参加医疗保险A部分或B部分之前联系您的人力资源部。</a:t>
            </a:r>
            <a:endParaRPr lang="en-US" altLang="en-US" sz="2200" b="1" dirty="0">
              <a:cs typeface="Arial" panose="020B0604020202090204" pitchFamily="34" charset="0"/>
            </a:endParaRPr>
          </a:p>
          <a:p>
            <a:pPr marL="342900" indent="-342900" rtl="0">
              <a:spcAft>
                <a:spcPts val="1200"/>
              </a:spcAft>
              <a:buFont typeface="Arial" panose="020B0604020202090204" pitchFamily="34" charset="0"/>
              <a:buChar char="•"/>
            </a:pPr>
            <a:r>
              <a:rPr lang="en-US" sz="2200" b="1">
                <a:cs typeface="Arial" panose="020B0604020202090204" pitchFamily="34" charset="0"/>
              </a:rPr>
              <a:t>一旦您拥有了医疗保险，您就不能再向您的健康储蓄账户（HSA）存款了。 </a:t>
            </a:r>
            <a:endParaRPr lang="en-US" altLang="en-US" sz="2200" dirty="0">
              <a:cs typeface="Arial" panose="020B060402020209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欢迎参加联邦医疗保险 </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5" name="Footer Placeholder 4"/>
          <p:cNvSpPr>
            <a:spLocks noGrp="1"/>
          </p:cNvSpPr>
          <p:nvPr>
            <p:ph type="ftr" sz="quarter" idx="11"/>
          </p:nvPr>
        </p:nvSpPr>
        <p:spPr/>
        <p:txBody>
          <a:bodyPr rtlCol="0"/>
          <a:lstStyle/>
          <a:p>
            <a:pPr rtl="0"/>
            <a:r>
              <a:rPr lang="en-US" dirty="0"/>
              <a:t>2025年1月欢迎参加联邦医疗保险讲座</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80</a:t>
            </a:fld>
            <a:endParaRPr lang="en-US"/>
          </a:p>
        </p:txBody>
      </p:sp>
      <p:sp>
        <p:nvSpPr>
          <p:cNvPr id="11" name="Subtitle 2"/>
          <p:cNvSpPr txBox="1"/>
          <p:nvPr/>
        </p:nvSpPr>
        <p:spPr>
          <a:xfrm>
            <a:off x="2914425" y="1846522"/>
            <a:ext cx="8230497"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rtl="0">
              <a:spcAft>
                <a:spcPts val="1800"/>
              </a:spcAft>
              <a:buNone/>
            </a:pPr>
            <a:r>
              <a:rPr lang="en-US" sz="21600" b="1"/>
              <a:t>第6部分</a:t>
            </a:r>
          </a:p>
          <a:p>
            <a:pPr rtl="0">
              <a:spcAft>
                <a:spcPts val="600"/>
              </a:spcAft>
            </a:pPr>
            <a:r>
              <a:rPr lang="en-US" sz="16000"/>
              <a:t>帮助收入有限人员</a:t>
            </a:r>
          </a:p>
          <a:p>
            <a:pPr rtl="0">
              <a:spcAft>
                <a:spcPts val="600"/>
              </a:spcAft>
            </a:pPr>
            <a:r>
              <a:rPr lang="en-US" sz="16000"/>
              <a:t>保护自己/防止欺诈</a:t>
            </a:r>
          </a:p>
          <a:p>
            <a:pPr rtl="0">
              <a:spcAft>
                <a:spcPts val="600"/>
              </a:spcAft>
            </a:pPr>
            <a:r>
              <a:rPr lang="en-US" sz="16000"/>
              <a:t>资源与评论</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05" y="5483090"/>
            <a:ext cx="3016160" cy="947298"/>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rtlCol="0"/>
          <a:lstStyle/>
          <a:p>
            <a:pPr rtl="0"/>
            <a:r>
              <a:rPr lang="en-US"/>
              <a:t>2022年1月欢迎参加联邦医疗保险讲座</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81</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帮助收入有限人员</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092" y="1422564"/>
            <a:ext cx="7125816" cy="5298911"/>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82</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帮助收入有限人员</a:t>
            </a:r>
          </a:p>
          <a:p>
            <a:pPr algn="ctr" rtl="0"/>
            <a:endParaRPr lang="en-US" sz="1200" dirty="0">
              <a:solidFill>
                <a:schemeClr val="bg1"/>
              </a:solidFill>
              <a:latin typeface="Arial" panose="020B0604020202090204" pitchFamily="34" charset="0"/>
              <a:cs typeface="Arial" panose="020B0604020202090204" pitchFamily="34" charset="0"/>
            </a:endParaRPr>
          </a:p>
        </p:txBody>
      </p:sp>
      <p:graphicFrame>
        <p:nvGraphicFramePr>
          <p:cNvPr id="5" name="Diagram 4"/>
          <p:cNvGraphicFramePr/>
          <p:nvPr>
            <p:extLst>
              <p:ext uri="{D42A27DB-BD31-4B8C-83A1-F6EECF244321}">
                <p14:modId xmlns:p14="http://schemas.microsoft.com/office/powerpoint/2010/main" val="735884920"/>
              </p:ext>
            </p:extLst>
          </p:nvPr>
        </p:nvGraphicFramePr>
        <p:xfrm>
          <a:off x="2053116" y="1271588"/>
          <a:ext cx="9300684" cy="526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title="Part D icon"/>
          <p:cNvPicPr>
            <a:picLocks noChangeAspect="1"/>
          </p:cNvPicPr>
          <p:nvPr/>
        </p:nvPicPr>
        <p:blipFill>
          <a:blip r:embed="rId8" cstate="email"/>
          <a:stretch>
            <a:fillRect/>
          </a:stretch>
        </p:blipFill>
        <p:spPr>
          <a:xfrm>
            <a:off x="779102" y="3851010"/>
            <a:ext cx="862945" cy="688090"/>
          </a:xfrm>
          <a:prstGeom prst="rect">
            <a:avLst/>
          </a:prstGeom>
        </p:spPr>
      </p:pic>
      <p:pic>
        <p:nvPicPr>
          <p:cNvPr id="10" name="Picture 9" title="Part D icon"/>
          <p:cNvPicPr>
            <a:picLocks noChangeAspect="1"/>
          </p:cNvPicPr>
          <p:nvPr/>
        </p:nvPicPr>
        <p:blipFill>
          <a:blip r:embed="rId8" cstate="email"/>
          <a:stretch>
            <a:fillRect/>
          </a:stretch>
        </p:blipFill>
        <p:spPr>
          <a:xfrm>
            <a:off x="756481" y="5512531"/>
            <a:ext cx="862945" cy="688090"/>
          </a:xfrm>
          <a:prstGeom prst="rect">
            <a:avLst/>
          </a:prstGeom>
        </p:spPr>
      </p:pic>
      <p:pic>
        <p:nvPicPr>
          <p:cNvPr id="11" name="Picture 10" title="Part B icon"/>
          <p:cNvPicPr>
            <a:picLocks noChangeAspect="1"/>
          </p:cNvPicPr>
          <p:nvPr/>
        </p:nvPicPr>
        <p:blipFill>
          <a:blip r:embed="rId9" cstate="email"/>
          <a:stretch>
            <a:fillRect/>
          </a:stretch>
        </p:blipFill>
        <p:spPr>
          <a:xfrm>
            <a:off x="838200" y="2039987"/>
            <a:ext cx="803847" cy="837592"/>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帮助收入有限人员</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2" name="Rectangle 1"/>
          <p:cNvSpPr/>
          <p:nvPr/>
        </p:nvSpPr>
        <p:spPr>
          <a:xfrm>
            <a:off x="3591823" y="1215160"/>
            <a:ext cx="4166525" cy="584775"/>
          </a:xfrm>
          <a:prstGeom prst="rect">
            <a:avLst/>
          </a:prstGeom>
        </p:spPr>
        <p:txBody>
          <a:bodyPr wrap="none" rtlCol="0">
            <a:spAutoFit/>
          </a:bodyPr>
          <a:lstStyle/>
          <a:p>
            <a:pPr rtl="0"/>
            <a:r>
              <a:rPr lang="en-US" sz="3200" b="1">
                <a:latin typeface="Arial" panose="020B0604020202090204" pitchFamily="34" charset="0"/>
                <a:cs typeface="Arial" panose="020B0604020202090204" pitchFamily="34" charset="0"/>
              </a:rPr>
              <a:t>检查您是否符合</a:t>
            </a:r>
          </a:p>
        </p:txBody>
      </p:sp>
      <p:sp>
        <p:nvSpPr>
          <p:cNvPr id="8" name="Slide Number Placeholder 7"/>
          <p:cNvSpPr>
            <a:spLocks noGrp="1"/>
          </p:cNvSpPr>
          <p:nvPr>
            <p:ph type="sldNum" sz="quarter" idx="12"/>
          </p:nvPr>
        </p:nvSpPr>
        <p:spPr/>
        <p:txBody>
          <a:bodyPr rtlCol="0"/>
          <a:lstStyle/>
          <a:p>
            <a:pPr rtl="0"/>
            <a:fld id="{844A7B69-93E2-4D34-896D-EFDD7F03AB74}" type="slidenum">
              <a:rPr lang="en-US" smtClean="0"/>
              <a:t>83</a:t>
            </a:fld>
            <a:endParaRPr lang="en-US"/>
          </a:p>
        </p:txBody>
      </p:sp>
      <p:sp>
        <p:nvSpPr>
          <p:cNvPr id="3" name="TextBox 2"/>
          <p:cNvSpPr txBox="1"/>
          <p:nvPr/>
        </p:nvSpPr>
        <p:spPr>
          <a:xfrm>
            <a:off x="515255" y="1901587"/>
            <a:ext cx="5159829" cy="3108543"/>
          </a:xfrm>
          <a:prstGeom prst="rect">
            <a:avLst/>
          </a:prstGeom>
          <a:noFill/>
        </p:spPr>
        <p:txBody>
          <a:bodyPr wrap="square" rtlCol="0">
            <a:spAutoFit/>
          </a:bodyPr>
          <a:lstStyle/>
          <a:p>
            <a:pPr rtl="0"/>
            <a:r>
              <a:rPr lang="en-US" sz="2800" b="1"/>
              <a:t>医疗保险储蓄计划的资格</a:t>
            </a:r>
          </a:p>
          <a:p>
            <a:pPr marL="342900" indent="-342900" rtl="0">
              <a:buFont typeface="Arial" panose="020B0604020202090204" pitchFamily="34" charset="0"/>
              <a:buChar char="•"/>
            </a:pPr>
            <a:r>
              <a:rPr lang="en-US" sz="2400"/>
              <a:t>更多详情，请访问</a:t>
            </a:r>
            <a:r>
              <a:rPr lang="en-US" sz="2400">
                <a:hlinkClick r:id="rId3"/>
              </a:rPr>
              <a:t>www.dhs.wisconsin.gov/medicaid</a:t>
            </a:r>
            <a:r>
              <a:rPr lang="en-US" sz="2400"/>
              <a:t>或者</a:t>
            </a:r>
            <a:br>
              <a:rPr lang="en-US" sz="2400" dirty="0"/>
            </a:br>
            <a:r>
              <a:rPr lang="en-US" sz="2400">
                <a:hlinkClick r:id="rId4"/>
              </a:rPr>
              <a:t>医疗保险储蓄计划简介 </a:t>
            </a:r>
            <a:br>
              <a:rPr lang="en-US" sz="2400" dirty="0">
                <a:hlinkClick r:id="rId4"/>
              </a:rPr>
            </a:br>
            <a:r>
              <a:rPr lang="en-US" sz="2400">
                <a:hlinkClick r:id="rId4"/>
              </a:rPr>
              <a:t>（P-10062）</a:t>
            </a:r>
            <a:endParaRPr lang="en-US" sz="2400" dirty="0"/>
          </a:p>
          <a:p>
            <a:pPr marL="342900" indent="-342900" rtl="0">
              <a:buFont typeface="Arial" panose="020B0604020202090204" pitchFamily="34" charset="0"/>
              <a:buChar char="•"/>
            </a:pPr>
            <a:r>
              <a:rPr lang="en-US" sz="2400"/>
              <a:t>申请，请登录</a:t>
            </a:r>
            <a:r>
              <a:rPr lang="en-US" sz="2400">
                <a:hlinkClick r:id="rId5"/>
              </a:rPr>
              <a:t>access.wisconsin.gov</a:t>
            </a:r>
            <a:endParaRPr lang="en-US" sz="2400" dirty="0"/>
          </a:p>
          <a:p>
            <a:pPr marL="342900" indent="-342900" rtl="0">
              <a:buFont typeface="Arial" panose="020B0604020202090204" pitchFamily="34" charset="0"/>
              <a:buChar char="•"/>
            </a:pPr>
            <a:r>
              <a:rPr lang="en-US" sz="2400"/>
              <a:t>向您</a:t>
            </a:r>
            <a:r>
              <a:rPr lang="en-US" sz="2400">
                <a:hlinkClick r:id="rId6"/>
              </a:rPr>
              <a:t>当地的医疗补助（Medicaid）计划办公室</a:t>
            </a:r>
            <a:r>
              <a:rPr lang="en-US" sz="2400"/>
              <a:t>寻求帮助或申请 </a:t>
            </a:r>
            <a:endParaRPr lang="en-US" sz="2400" dirty="0"/>
          </a:p>
        </p:txBody>
      </p:sp>
      <p:sp>
        <p:nvSpPr>
          <p:cNvPr id="9" name="TextBox 8"/>
          <p:cNvSpPr txBox="1"/>
          <p:nvPr/>
        </p:nvSpPr>
        <p:spPr>
          <a:xfrm>
            <a:off x="814158" y="5300742"/>
            <a:ext cx="4562022" cy="105560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US" sz="2800">
                <a:solidFill>
                  <a:schemeClr val="bg1"/>
                </a:solidFill>
              </a:rPr>
              <a:t>您还可以获得</a:t>
            </a:r>
            <a:r>
              <a:rPr lang="en-US" sz="2800">
                <a:solidFill>
                  <a:schemeClr val="bg1"/>
                </a:solidFill>
                <a:hlinkClick r:id="rId7"/>
              </a:rPr>
              <a:t>威斯康星州福利专家</a:t>
            </a:r>
            <a:r>
              <a:rPr lang="en-US" sz="2800">
                <a:solidFill>
                  <a:schemeClr val="bg1"/>
                </a:solidFill>
              </a:rPr>
              <a:t>的帮助。</a:t>
            </a:r>
          </a:p>
        </p:txBody>
      </p:sp>
      <p:sp>
        <p:nvSpPr>
          <p:cNvPr id="10" name="TextBox 9"/>
          <p:cNvSpPr txBox="1"/>
          <p:nvPr/>
        </p:nvSpPr>
        <p:spPr>
          <a:xfrm>
            <a:off x="6096000" y="1901587"/>
            <a:ext cx="5580743" cy="4431983"/>
          </a:xfrm>
          <a:prstGeom prst="rect">
            <a:avLst/>
          </a:prstGeom>
          <a:noFill/>
        </p:spPr>
        <p:txBody>
          <a:bodyPr wrap="square" rtlCol="0">
            <a:spAutoFit/>
          </a:bodyPr>
          <a:lstStyle/>
          <a:p>
            <a:pPr rtl="0"/>
            <a:r>
              <a:rPr lang="en-US" sz="2800" b="1"/>
              <a:t>额外援助计划</a:t>
            </a:r>
          </a:p>
          <a:p>
            <a:pPr marL="342900" indent="-342900" rtl="0">
              <a:buFont typeface="Arial" panose="020B0604020202090204" pitchFamily="34" charset="0"/>
              <a:buChar char="•"/>
            </a:pPr>
            <a:r>
              <a:rPr lang="en-US" sz="2400"/>
              <a:t>了解更多详情或申请，请登录</a:t>
            </a:r>
            <a:r>
              <a:rPr lang="en-US" sz="2400">
                <a:hlinkClick r:id="rId8"/>
              </a:rPr>
              <a:t>ssa.gov </a:t>
            </a:r>
            <a:endParaRPr lang="en-US" sz="2400" dirty="0"/>
          </a:p>
          <a:p>
            <a:pPr marL="342900" indent="-342900" rtl="0">
              <a:buFont typeface="Arial" panose="020B0604020202090204" pitchFamily="34" charset="0"/>
              <a:buChar char="•"/>
            </a:pPr>
            <a:r>
              <a:rPr lang="en-US" sz="2400"/>
              <a:t>如有疑问或申请，请致电社会保障部：</a:t>
            </a:r>
            <a:br>
              <a:rPr lang="en-US" sz="2400" dirty="0"/>
            </a:br>
            <a:r>
              <a:rPr lang="en-US" sz="2400"/>
              <a:t>1-800-772-1213（TTY用户请拨打1-800-325-0778） </a:t>
            </a:r>
          </a:p>
          <a:p>
            <a:pPr rtl="0">
              <a:spcBef>
                <a:spcPts val="1200"/>
              </a:spcBef>
            </a:pPr>
            <a:r>
              <a:rPr lang="en-US" sz="2800" b="1"/>
              <a:t>老年护理</a:t>
            </a:r>
          </a:p>
          <a:p>
            <a:pPr marL="342900" indent="-342900" rtl="0">
              <a:buFont typeface="Arial" panose="020B0604020202090204" pitchFamily="34" charset="0"/>
              <a:buChar char="•"/>
            </a:pPr>
            <a:r>
              <a:rPr lang="en-US" sz="2400"/>
              <a:t>了解更多详情并打印申请表，请访问</a:t>
            </a:r>
            <a:r>
              <a:rPr lang="en-US" sz="2400">
                <a:hlinkClick r:id="rId9"/>
              </a:rPr>
              <a:t>www.dhs.wisconsin.gov/seniorcare</a:t>
            </a:r>
            <a:r>
              <a:rPr lang="en-US" sz="2400"/>
              <a:t> </a:t>
            </a:r>
          </a:p>
          <a:p>
            <a:pPr marL="342900" indent="-342900" rtl="0">
              <a:buFont typeface="Arial" panose="020B0604020202090204" pitchFamily="34" charset="0"/>
              <a:buChar char="•"/>
            </a:pPr>
            <a:r>
              <a:rPr lang="en-US" sz="2400"/>
              <a:t>如有疑问，请致电老年护理求助热线：1-800-657-2038</a:t>
            </a:r>
          </a:p>
          <a:p>
            <a:pPr marL="342900" indent="-342900" rtl="0">
              <a:buFont typeface="Arial" panose="020B0604020202090204" pitchFamily="34" charset="0"/>
              <a:buChar char="•"/>
            </a:pPr>
            <a:endParaRPr lang="en-US" sz="24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rtlCol="0"/>
          <a:lstStyle/>
          <a:p>
            <a:pPr rtl="0"/>
            <a:r>
              <a:rPr lang="en-US"/>
              <a:t>2022年1月欢迎参加联邦医疗保险讲座</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84</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保护自己/防止欺诈</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007" y="1107996"/>
            <a:ext cx="8705993" cy="5769894"/>
          </a:xfrm>
          <a:prstGeom prst="rect">
            <a:avLst/>
          </a:prstGeom>
        </p:spPr>
      </p:pic>
      <p:sp>
        <p:nvSpPr>
          <p:cNvPr id="7" name="TextBox 6"/>
          <p:cNvSpPr txBox="1"/>
          <p:nvPr/>
        </p:nvSpPr>
        <p:spPr>
          <a:xfrm>
            <a:off x="785573" y="2151530"/>
            <a:ext cx="2452744" cy="1754326"/>
          </a:xfrm>
          <a:prstGeom prst="rect">
            <a:avLst/>
          </a:prstGeom>
          <a:noFill/>
        </p:spPr>
        <p:txBody>
          <a:bodyPr wrap="square" rtlCol="0">
            <a:spAutoFit/>
          </a:bodyPr>
          <a:lstStyle/>
          <a:p>
            <a:pPr rtl="0"/>
            <a:r>
              <a:rPr lang="en-US" sz="3600" i="1"/>
              <a:t>几句忠告……</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85</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保护自己/防止欺诈</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2" name="Rectangle 1"/>
          <p:cNvSpPr/>
          <p:nvPr/>
        </p:nvSpPr>
        <p:spPr>
          <a:xfrm>
            <a:off x="3409636" y="1144776"/>
            <a:ext cx="5899372" cy="584775"/>
          </a:xfrm>
          <a:prstGeom prst="rect">
            <a:avLst/>
          </a:prstGeom>
        </p:spPr>
        <p:txBody>
          <a:bodyPr wrap="none" rtlCol="0">
            <a:spAutoFit/>
          </a:bodyPr>
          <a:lstStyle/>
          <a:p>
            <a:pPr rtl="0"/>
            <a:r>
              <a:rPr lang="en-US" sz="3200" b="1">
                <a:latin typeface="Arial" panose="020B0604020202090204" pitchFamily="34" charset="0"/>
                <a:cs typeface="Arial" panose="020B0604020202090204" pitchFamily="34" charset="0"/>
              </a:rPr>
              <a:t>防止欺诈的三个步骤</a:t>
            </a:r>
            <a:endParaRPr lang="en-US" sz="3200" b="1" dirty="0">
              <a:latin typeface="Arial" panose="020B0604020202090204" pitchFamily="34" charset="0"/>
              <a:cs typeface="Arial" panose="020B0604020202090204" pitchFamily="34" charset="0"/>
            </a:endParaRPr>
          </a:p>
        </p:txBody>
      </p:sp>
      <p:sp>
        <p:nvSpPr>
          <p:cNvPr id="7" name="Rectangle 6"/>
          <p:cNvSpPr/>
          <p:nvPr/>
        </p:nvSpPr>
        <p:spPr>
          <a:xfrm>
            <a:off x="1249680" y="1752237"/>
            <a:ext cx="9692640" cy="584775"/>
          </a:xfrm>
          <a:prstGeom prst="rect">
            <a:avLst/>
          </a:prstGeom>
        </p:spPr>
        <p:txBody>
          <a:bodyPr wrap="square" rtlCol="0">
            <a:spAutoFit/>
          </a:bodyPr>
          <a:lstStyle/>
          <a:p>
            <a:pPr rtl="0"/>
            <a:r>
              <a:rPr lang="en-US" sz="3200"/>
              <a:t>步骤1：</a:t>
            </a:r>
            <a:r>
              <a:rPr lang="en-US" sz="3200" b="1">
                <a:solidFill>
                  <a:srgbClr val="339966"/>
                </a:solidFill>
              </a:rPr>
              <a:t>保护</a:t>
            </a:r>
            <a:r>
              <a:rPr lang="en-US" sz="3200"/>
              <a:t>自己和他人免受医疗保险欺诈</a:t>
            </a:r>
            <a:endParaRPr lang="en-US" sz="3200" dirty="0"/>
          </a:p>
        </p:txBody>
      </p:sp>
      <p:grpSp>
        <p:nvGrpSpPr>
          <p:cNvPr id="8" name="Group 7"/>
          <p:cNvGrpSpPr/>
          <p:nvPr/>
        </p:nvGrpSpPr>
        <p:grpSpPr>
          <a:xfrm>
            <a:off x="6162339" y="2486610"/>
            <a:ext cx="4035910" cy="656286"/>
            <a:chOff x="-43546" y="93480"/>
            <a:chExt cx="3338609" cy="656286"/>
          </a:xfrm>
        </p:grpSpPr>
        <p:sp>
          <p:nvSpPr>
            <p:cNvPr id="9" name="Rectangle 8"/>
            <p:cNvSpPr/>
            <p:nvPr/>
          </p:nvSpPr>
          <p:spPr>
            <a:xfrm>
              <a:off x="34" y="93480"/>
              <a:ext cx="3295029" cy="633600"/>
            </a:xfrm>
            <a:prstGeom prst="rect">
              <a:avLst/>
            </a:prstGeom>
            <a:solidFill>
              <a:srgbClr val="339966"/>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TextBox 9"/>
            <p:cNvSpPr txBox="1"/>
            <p:nvPr/>
          </p:nvSpPr>
          <p:spPr>
            <a:xfrm>
              <a:off x="-43546" y="116166"/>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rtlCol="0" anchor="ctr" anchorCtr="0">
              <a:noAutofit/>
            </a:bodyPr>
            <a:lstStyle/>
            <a:p>
              <a:pPr marL="0" lvl="0" indent="0" algn="ctr" defTabSz="1244600" rtl="0">
                <a:lnSpc>
                  <a:spcPct val="90000"/>
                </a:lnSpc>
                <a:spcBef>
                  <a:spcPct val="0"/>
                </a:spcBef>
                <a:spcAft>
                  <a:spcPct val="35000"/>
                </a:spcAft>
                <a:buNone/>
              </a:pPr>
              <a:r>
                <a:rPr lang="en-US" sz="2800" b="1" kern="1200">
                  <a:latin typeface="Arial" panose="020B0604020202090204" pitchFamily="34" charset="0"/>
                  <a:cs typeface="Arial" panose="020B0604020202090204" pitchFamily="34" charset="0"/>
                </a:rPr>
                <a:t>应该事项</a:t>
              </a:r>
            </a:p>
          </p:txBody>
        </p:sp>
      </p:grpSp>
      <p:sp>
        <p:nvSpPr>
          <p:cNvPr id="11" name="Rectangle 10"/>
          <p:cNvSpPr/>
          <p:nvPr/>
        </p:nvSpPr>
        <p:spPr>
          <a:xfrm>
            <a:off x="6210527" y="3198546"/>
            <a:ext cx="3983227" cy="3631763"/>
          </a:xfrm>
          <a:prstGeom prst="rect">
            <a:avLst/>
          </a:prstGeom>
        </p:spPr>
        <p:txBody>
          <a:bodyPr wrap="square" rtlCol="0">
            <a:spAutoFit/>
          </a:bodyPr>
          <a:lstStyle/>
          <a:p>
            <a:pPr marL="285750" lvl="0" indent="-285750" rtl="0">
              <a:spcAft>
                <a:spcPts val="600"/>
              </a:spcAft>
              <a:buFont typeface="Arial" panose="020B0604020202090204" pitchFamily="34" charset="0"/>
              <a:buChar char="•"/>
            </a:pPr>
            <a:r>
              <a:rPr lang="en-US" sz="2100">
                <a:cs typeface="Arial" panose="020B0604020202090204" pitchFamily="34" charset="0"/>
              </a:rPr>
              <a:t>请像保护您的信用卡一样保护您的医保卡及号码。</a:t>
            </a:r>
          </a:p>
          <a:p>
            <a:pPr marL="285750" lvl="0" indent="-285750" rtl="0">
              <a:spcAft>
                <a:spcPts val="600"/>
              </a:spcAft>
              <a:buFont typeface="Arial" panose="020B0604020202090204" pitchFamily="34" charset="0"/>
              <a:buChar char="•"/>
            </a:pPr>
            <a:r>
              <a:rPr lang="en-US" sz="2100">
                <a:cs typeface="Arial" panose="020B0604020202090204" pitchFamily="34" charset="0"/>
              </a:rPr>
              <a:t>请注意身份盗用。</a:t>
            </a:r>
          </a:p>
          <a:p>
            <a:pPr marL="285750" lvl="0" indent="-285750" rtl="0">
              <a:spcAft>
                <a:spcPts val="600"/>
              </a:spcAft>
              <a:buFont typeface="Arial" panose="020B0604020202090204" pitchFamily="34" charset="0"/>
              <a:buChar char="•"/>
            </a:pPr>
            <a:r>
              <a:rPr lang="en-US" sz="2100">
                <a:cs typeface="Arial" panose="020B0604020202090204" pitchFamily="34" charset="0"/>
              </a:rPr>
              <a:t>请注意，联邦医疗保险不会拨打电话或上门向您推销任何产品。</a:t>
            </a:r>
          </a:p>
          <a:p>
            <a:pPr marL="285750" lvl="0" indent="-285750" rtl="0">
              <a:spcAft>
                <a:spcPts val="600"/>
              </a:spcAft>
              <a:buFont typeface="Arial" panose="020B0604020202090204" pitchFamily="34" charset="0"/>
              <a:buChar char="•"/>
            </a:pPr>
            <a:r>
              <a:rPr lang="en-US" sz="2100">
                <a:cs typeface="Arial" panose="020B0604020202090204" pitchFamily="34" charset="0"/>
              </a:rPr>
              <a:t>请谨慎对待“免费”医疗服务。  </a:t>
            </a:r>
          </a:p>
          <a:p>
            <a:pPr marL="285750" lvl="0" indent="-285750" rtl="0">
              <a:buFont typeface="Arial" panose="020B0604020202090204" pitchFamily="34" charset="0"/>
              <a:buChar char="•"/>
            </a:pPr>
            <a:r>
              <a:rPr lang="en-US" sz="2100">
                <a:cs typeface="Arial" panose="020B0604020202090204" pitchFamily="34" charset="0"/>
              </a:rPr>
              <a:t>一定</a:t>
            </a:r>
            <a:r>
              <a:rPr lang="en-US" sz="2100" b="1">
                <a:cs typeface="Arial" panose="020B0604020202090204" pitchFamily="34" charset="0"/>
              </a:rPr>
              <a:t>要传播出去！</a:t>
            </a:r>
          </a:p>
        </p:txBody>
      </p:sp>
      <p:grpSp>
        <p:nvGrpSpPr>
          <p:cNvPr id="12" name="Group 11"/>
          <p:cNvGrpSpPr/>
          <p:nvPr/>
        </p:nvGrpSpPr>
        <p:grpSpPr>
          <a:xfrm>
            <a:off x="1587898" y="2509296"/>
            <a:ext cx="3643477" cy="633600"/>
            <a:chOff x="3756367" y="93480"/>
            <a:chExt cx="3295029" cy="633600"/>
          </a:xfrm>
        </p:grpSpPr>
        <p:sp>
          <p:nvSpPr>
            <p:cNvPr id="13" name="Rectangle 12"/>
            <p:cNvSpPr/>
            <p:nvPr/>
          </p:nvSpPr>
          <p:spPr>
            <a:xfrm>
              <a:off x="3756367" y="93480"/>
              <a:ext cx="3295029" cy="633600"/>
            </a:xfrm>
            <a:prstGeom prst="rect">
              <a:avLst/>
            </a:prstGeom>
            <a:solidFill>
              <a:srgbClr val="FF0000"/>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TextBox 13"/>
            <p:cNvSpPr txBox="1"/>
            <p:nvPr/>
          </p:nvSpPr>
          <p:spPr>
            <a:xfrm>
              <a:off x="3756367" y="93480"/>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rtlCol="0" anchor="ctr" anchorCtr="0">
              <a:noAutofit/>
            </a:bodyPr>
            <a:lstStyle/>
            <a:p>
              <a:pPr marL="0" lvl="0" indent="0" algn="ctr" defTabSz="1244600" rtl="0">
                <a:lnSpc>
                  <a:spcPct val="90000"/>
                </a:lnSpc>
                <a:spcBef>
                  <a:spcPct val="0"/>
                </a:spcBef>
                <a:spcAft>
                  <a:spcPct val="35000"/>
                </a:spcAft>
                <a:buNone/>
              </a:pPr>
              <a:r>
                <a:rPr lang="en-US" sz="2800" b="1" kern="1200">
                  <a:latin typeface="Arial" panose="020B0604020202090204" pitchFamily="34" charset="0"/>
                  <a:cs typeface="Arial" panose="020B0604020202090204" pitchFamily="34" charset="0"/>
                </a:rPr>
                <a:t>禁止事项</a:t>
              </a:r>
            </a:p>
          </p:txBody>
        </p:sp>
      </p:grpSp>
      <p:sp>
        <p:nvSpPr>
          <p:cNvPr id="15" name="Rectangle 14"/>
          <p:cNvSpPr/>
          <p:nvPr/>
        </p:nvSpPr>
        <p:spPr>
          <a:xfrm>
            <a:off x="1591543" y="3394038"/>
            <a:ext cx="3367732" cy="1446550"/>
          </a:xfrm>
          <a:prstGeom prst="rect">
            <a:avLst/>
          </a:prstGeom>
        </p:spPr>
        <p:txBody>
          <a:bodyPr wrap="square" rtlCol="0">
            <a:spAutoFit/>
          </a:bodyPr>
          <a:lstStyle/>
          <a:p>
            <a:pPr marL="285750" lvl="0" indent="-285750" rtl="0">
              <a:buFont typeface="Arial" panose="020B0604020202090204" pitchFamily="34" charset="0"/>
              <a:buChar char="•"/>
            </a:pPr>
            <a:r>
              <a:rPr lang="en-US" sz="2200">
                <a:cs typeface="Arial" panose="020B0604020202090204" pitchFamily="34" charset="0"/>
              </a:rPr>
              <a:t>除了您的医生或其他加入了医疗保险计划的医疗服务机构，不要透露您的医疗保险号码。</a:t>
            </a:r>
            <a:endParaRPr lang="en-US" sz="2200" dirty="0"/>
          </a:p>
        </p:txBody>
      </p:sp>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401822" y="4672173"/>
            <a:ext cx="2954564" cy="2080082"/>
          </a:xfrm>
          <a:prstGeom prst="rect">
            <a:avLst/>
          </a:prstGeom>
          <a:noFill/>
          <a:ln>
            <a:noFill/>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86</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保护自己/防止欺诈</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06356" y="4738973"/>
            <a:ext cx="3077828" cy="1982502"/>
          </a:xfrm>
          <a:prstGeom prst="rect">
            <a:avLst/>
          </a:prstGeom>
          <a:noFill/>
          <a:ln>
            <a:noFill/>
          </a:ln>
          <a:effectLst/>
        </p:spPr>
      </p:pic>
      <p:sp>
        <p:nvSpPr>
          <p:cNvPr id="8" name="Rectangle 7"/>
          <p:cNvSpPr/>
          <p:nvPr/>
        </p:nvSpPr>
        <p:spPr>
          <a:xfrm>
            <a:off x="1186229" y="1534253"/>
            <a:ext cx="6748001" cy="584775"/>
          </a:xfrm>
          <a:prstGeom prst="rect">
            <a:avLst/>
          </a:prstGeom>
        </p:spPr>
        <p:txBody>
          <a:bodyPr wrap="none" rtlCol="0">
            <a:spAutoFit/>
          </a:bodyPr>
          <a:lstStyle/>
          <a:p>
            <a:pPr rtl="0"/>
            <a:r>
              <a:rPr lang="en-US" sz="3200"/>
              <a:t>第2步：</a:t>
            </a:r>
            <a:r>
              <a:rPr lang="en-US" sz="3200" b="1">
                <a:solidFill>
                  <a:srgbClr val="339966"/>
                </a:solidFill>
              </a:rPr>
              <a:t>探测</a:t>
            </a:r>
            <a:r>
              <a:rPr lang="en-US" sz="3200"/>
              <a:t>医疗保险欺诈和滥用</a:t>
            </a:r>
            <a:endParaRPr lang="en-US" sz="3200" dirty="0"/>
          </a:p>
        </p:txBody>
      </p:sp>
      <p:sp>
        <p:nvSpPr>
          <p:cNvPr id="9" name="Rectangle 8"/>
          <p:cNvSpPr/>
          <p:nvPr/>
        </p:nvSpPr>
        <p:spPr>
          <a:xfrm>
            <a:off x="1432558" y="2177902"/>
            <a:ext cx="10196457" cy="2739211"/>
          </a:xfrm>
          <a:prstGeom prst="rect">
            <a:avLst/>
          </a:prstGeom>
        </p:spPr>
        <p:txBody>
          <a:bodyPr wrap="square" rtlCol="0">
            <a:spAutoFit/>
          </a:bodyPr>
          <a:lstStyle/>
          <a:p>
            <a:pPr marL="342900" indent="-342900" rtl="0">
              <a:spcBef>
                <a:spcPts val="600"/>
              </a:spcBef>
              <a:spcAft>
                <a:spcPts val="600"/>
              </a:spcAft>
              <a:buFont typeface="Arial" panose="020B0604020202090204" pitchFamily="34" charset="0"/>
              <a:buChar char="•"/>
              <a:defRPr/>
            </a:pPr>
            <a:r>
              <a:rPr lang="en-US" sz="2400">
                <a:cs typeface="Arial" panose="020B0604020202090204" pitchFamily="34" charset="0"/>
              </a:rPr>
              <a:t>请务必查看那些《</a:t>
            </a:r>
            <a:r>
              <a:rPr lang="en-US" sz="2400" b="1">
                <a:cs typeface="Arial" panose="020B0604020202090204" pitchFamily="34" charset="0"/>
              </a:rPr>
              <a:t>医疗保险摘要通知（MSN）》！</a:t>
            </a:r>
            <a:endParaRPr lang="en-US" sz="2400" dirty="0">
              <a:cs typeface="Arial" panose="020B0604020202090204" pitchFamily="34" charset="0"/>
            </a:endParaRPr>
          </a:p>
          <a:p>
            <a:pPr marL="342900" indent="-342900" rtl="0">
              <a:spcBef>
                <a:spcPts val="600"/>
              </a:spcBef>
              <a:spcAft>
                <a:spcPts val="600"/>
              </a:spcAft>
              <a:buFont typeface="Arial" panose="020B0604020202090204" pitchFamily="34" charset="0"/>
              <a:buChar char="•"/>
              <a:defRPr/>
            </a:pPr>
            <a:r>
              <a:rPr lang="en-US" sz="2400">
                <a:cs typeface="Arial" panose="020B0604020202090204" pitchFamily="34" charset="0"/>
              </a:rPr>
              <a:t>在线访问您的医疗保险信息，请登录</a:t>
            </a:r>
            <a:r>
              <a:rPr lang="en-US" sz="2400">
                <a:solidFill>
                  <a:srgbClr val="00B050"/>
                </a:solidFill>
                <a:cs typeface="Arial" panose="020B0604020202090204" pitchFamily="34" charset="0"/>
                <a:hlinkClick r:id="rId4"/>
              </a:rPr>
              <a:t>www.MyMedicare.gov</a:t>
            </a:r>
            <a:r>
              <a:rPr lang="en-US" sz="2400">
                <a:solidFill>
                  <a:srgbClr val="00B050"/>
                </a:solidFill>
                <a:cs typeface="Arial" panose="020B0604020202090204" pitchFamily="34" charset="0"/>
              </a:rPr>
              <a:t>。</a:t>
            </a:r>
          </a:p>
          <a:p>
            <a:pPr marL="342900" indent="-342900" rtl="0">
              <a:spcBef>
                <a:spcPts val="600"/>
              </a:spcBef>
              <a:spcAft>
                <a:spcPts val="600"/>
              </a:spcAft>
              <a:buFont typeface="Arial" panose="020B0604020202090204" pitchFamily="34" charset="0"/>
              <a:buChar char="•"/>
              <a:defRPr/>
            </a:pPr>
            <a:r>
              <a:rPr lang="en-US" sz="2400">
                <a:cs typeface="Arial" panose="020B0604020202090204" pitchFamily="34" charset="0"/>
              </a:rPr>
              <a:t>创建</a:t>
            </a:r>
            <a:r>
              <a:rPr lang="en-US" sz="2400" b="1">
                <a:cs typeface="Arial" panose="020B0604020202090204" pitchFamily="34" charset="0"/>
              </a:rPr>
              <a:t>个人健康护理日记：</a:t>
            </a:r>
          </a:p>
          <a:p>
            <a:pPr marL="742950" lvl="1" indent="-285750" rtl="0">
              <a:spcBef>
                <a:spcPts val="600"/>
              </a:spcBef>
              <a:spcAft>
                <a:spcPts val="600"/>
              </a:spcAft>
              <a:buFont typeface="Arial" panose="020B0604020202090204" pitchFamily="34" charset="0"/>
              <a:buChar char="•"/>
              <a:defRPr/>
            </a:pPr>
            <a:r>
              <a:rPr lang="en-US" sz="2000">
                <a:cs typeface="Arial" panose="020B0604020202090204" pitchFamily="34" charset="0"/>
              </a:rPr>
              <a:t>在日记中记录医生出诊、检查和外科手术等情况，并在看病时随身携带。</a:t>
            </a:r>
          </a:p>
          <a:p>
            <a:pPr marL="742950" lvl="1" indent="-285750" rtl="0">
              <a:spcBef>
                <a:spcPts val="600"/>
              </a:spcBef>
              <a:spcAft>
                <a:spcPts val="600"/>
              </a:spcAft>
              <a:buFont typeface="Arial" panose="020B0604020202090204" pitchFamily="34" charset="0"/>
              <a:buChar char="•"/>
              <a:defRPr/>
            </a:pPr>
            <a:r>
              <a:rPr lang="en-US" sz="2000">
                <a:cs typeface="Arial" panose="020B0604020202090204" pitchFamily="34" charset="0"/>
              </a:rPr>
              <a:t>将您的《医疗保险摘要通知（MSN）》和其他声明与您的日记进行核对，以确保它们的正确性。</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87</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保护自己/防止欺诈</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2" name="Rectangle 1"/>
          <p:cNvSpPr/>
          <p:nvPr/>
        </p:nvSpPr>
        <p:spPr>
          <a:xfrm>
            <a:off x="1748977" y="1306394"/>
            <a:ext cx="9228808" cy="584775"/>
          </a:xfrm>
          <a:prstGeom prst="rect">
            <a:avLst/>
          </a:prstGeom>
        </p:spPr>
        <p:txBody>
          <a:bodyPr wrap="none" rtlCol="0">
            <a:spAutoFit/>
          </a:bodyPr>
          <a:lstStyle/>
          <a:p>
            <a:pPr rtl="0"/>
            <a:r>
              <a:rPr lang="en-US" sz="3200">
                <a:latin typeface="Arial" panose="020B0604020202090204" pitchFamily="34" charset="0"/>
                <a:cs typeface="Arial" panose="020B0604020202090204" pitchFamily="34" charset="0"/>
              </a:rPr>
              <a:t>始终查看您的《</a:t>
            </a:r>
            <a:r>
              <a:rPr lang="en-US" sz="3200" b="1">
                <a:latin typeface="Arial" panose="020B0604020202090204" pitchFamily="34" charset="0"/>
                <a:cs typeface="Arial" panose="020B0604020202090204" pitchFamily="34" charset="0"/>
              </a:rPr>
              <a:t>医疗保险摘要通知（MSN）》！</a:t>
            </a:r>
            <a:endParaRPr lang="en-US" sz="3200" b="1" dirty="0">
              <a:latin typeface="Arial" panose="020B0604020202090204" pitchFamily="34" charset="0"/>
              <a:cs typeface="Arial" panose="020B0604020202090204" pitchFamily="34" charset="0"/>
            </a:endParaRPr>
          </a:p>
        </p:txBody>
      </p:sp>
      <p:sp>
        <p:nvSpPr>
          <p:cNvPr id="3" name="Rectangle 2"/>
          <p:cNvSpPr/>
          <p:nvPr/>
        </p:nvSpPr>
        <p:spPr>
          <a:xfrm>
            <a:off x="4846408" y="2392362"/>
            <a:ext cx="6613983" cy="3929281"/>
          </a:xfrm>
          <a:prstGeom prst="rect">
            <a:avLst/>
          </a:prstGeom>
        </p:spPr>
        <p:txBody>
          <a:bodyPr wrap="square" rtlCol="0">
            <a:spAutoFit/>
          </a:bodyPr>
          <a:lstStyle/>
          <a:p>
            <a:pPr marL="342900" indent="-342900" rtl="0">
              <a:spcAft>
                <a:spcPts val="1000"/>
              </a:spcAft>
              <a:buFont typeface="Wingdings" panose="05000000000000000000" pitchFamily="2" charset="2"/>
              <a:buChar char="§"/>
            </a:pPr>
            <a:r>
              <a:rPr lang="en-US" sz="2400">
                <a:cs typeface="Arial" panose="020B0604020202090204" pitchFamily="34" charset="0"/>
              </a:rPr>
              <a:t>这不是一份账单。每季度发送一次。</a:t>
            </a:r>
          </a:p>
          <a:p>
            <a:pPr marL="342900" indent="-342900" rtl="0">
              <a:spcAft>
                <a:spcPts val="1000"/>
              </a:spcAft>
              <a:buFont typeface="Wingdings" panose="05000000000000000000" pitchFamily="2" charset="2"/>
              <a:buChar char="§"/>
            </a:pPr>
            <a:r>
              <a:rPr lang="en-US" sz="2400">
                <a:cs typeface="Arial" panose="020B0604020202090204" pitchFamily="34" charset="0"/>
              </a:rPr>
              <a:t>检查姓名、地址和医疗保险号码是否准确。</a:t>
            </a:r>
          </a:p>
          <a:p>
            <a:pPr marL="342900" indent="-342900" rtl="0">
              <a:spcAft>
                <a:spcPts val="1000"/>
              </a:spcAft>
              <a:buFont typeface="Wingdings" panose="05000000000000000000" pitchFamily="2" charset="2"/>
              <a:buChar char="§"/>
            </a:pPr>
            <a:r>
              <a:rPr lang="en-US" sz="2400">
                <a:cs typeface="Arial" panose="020B0604020202090204" pitchFamily="34" charset="0"/>
              </a:rPr>
              <a:t>您接受过这项服务吗？	</a:t>
            </a:r>
          </a:p>
          <a:p>
            <a:pPr marL="342900" indent="-342900" rtl="0">
              <a:spcAft>
                <a:spcPts val="1000"/>
              </a:spcAft>
              <a:buFont typeface="Wingdings" panose="05000000000000000000" pitchFamily="2" charset="2"/>
              <a:buChar char="§"/>
            </a:pPr>
            <a:r>
              <a:rPr lang="en-US" sz="2400">
                <a:cs typeface="Arial" panose="020B0604020202090204" pitchFamily="34" charset="0"/>
              </a:rPr>
              <a:t>确保理赔得到了处理和赔付。如果理赔申请被拒绝，请致电医生办公室以确保理赔编码的准确性。如果正确，医生办公室可以重新提交。</a:t>
            </a:r>
          </a:p>
          <a:p>
            <a:pPr marL="342900" indent="-342900" rtl="0">
              <a:spcAft>
                <a:spcPts val="600"/>
              </a:spcAft>
              <a:buFont typeface="Wingdings" panose="05000000000000000000" pitchFamily="2" charset="2"/>
              <a:buChar char="§"/>
            </a:pPr>
            <a:r>
              <a:rPr lang="en-US" sz="2400">
                <a:cs typeface="Arial" panose="020B0604020202090204" pitchFamily="34" charset="0"/>
              </a:rPr>
              <a:t>如果被拒绝，您有上诉的权利。上诉期限为120天。</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84" y="2089568"/>
            <a:ext cx="4238424" cy="4131123"/>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88</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保护自己/防止欺诈</a:t>
            </a:r>
          </a:p>
          <a:p>
            <a:pPr algn="ctr" rtl="0"/>
            <a:endParaRPr lang="en-US" sz="1200" dirty="0">
              <a:solidFill>
                <a:schemeClr val="bg1"/>
              </a:solidFill>
              <a:latin typeface="Arial" panose="020B0604020202090204" pitchFamily="34" charset="0"/>
              <a:cs typeface="Arial" panose="020B0604020202090204" pitchFamily="34" charset="0"/>
            </a:endParaRPr>
          </a:p>
        </p:txBody>
      </p:sp>
      <p:sp>
        <p:nvSpPr>
          <p:cNvPr id="7" name="Rectangle 6"/>
          <p:cNvSpPr/>
          <p:nvPr/>
        </p:nvSpPr>
        <p:spPr>
          <a:xfrm>
            <a:off x="1300516" y="1437456"/>
            <a:ext cx="8932638" cy="584775"/>
          </a:xfrm>
          <a:prstGeom prst="rect">
            <a:avLst/>
          </a:prstGeom>
        </p:spPr>
        <p:txBody>
          <a:bodyPr wrap="none" rtlCol="0">
            <a:spAutoFit/>
          </a:bodyPr>
          <a:lstStyle/>
          <a:p>
            <a:pPr rtl="0"/>
            <a:r>
              <a:rPr lang="en-US" sz="3200"/>
              <a:t>第3步：</a:t>
            </a:r>
            <a:r>
              <a:rPr lang="en-US" sz="3200" b="1">
                <a:solidFill>
                  <a:srgbClr val="339966"/>
                </a:solidFill>
              </a:rPr>
              <a:t>举报</a:t>
            </a:r>
            <a:r>
              <a:rPr lang="en-US" sz="3200"/>
              <a:t>涉嫌医疗保险欺诈和滥用等情况</a:t>
            </a:r>
            <a:endParaRPr lang="en-US" sz="3200" dirty="0"/>
          </a:p>
        </p:txBody>
      </p:sp>
      <p:sp>
        <p:nvSpPr>
          <p:cNvPr id="8" name="Rectangle 7"/>
          <p:cNvSpPr/>
          <p:nvPr/>
        </p:nvSpPr>
        <p:spPr>
          <a:xfrm>
            <a:off x="2957763" y="2178572"/>
            <a:ext cx="7520185" cy="3262432"/>
          </a:xfrm>
          <a:prstGeom prst="rect">
            <a:avLst/>
          </a:prstGeom>
        </p:spPr>
        <p:txBody>
          <a:bodyPr wrap="square" rtlCol="0">
            <a:spAutoFit/>
          </a:bodyPr>
          <a:lstStyle/>
          <a:p>
            <a:pPr marL="514350" indent="-514350" rtl="0">
              <a:spcBef>
                <a:spcPts val="600"/>
              </a:spcBef>
              <a:spcAft>
                <a:spcPts val="600"/>
              </a:spcAft>
              <a:buFont typeface="Arial" panose="020B0604020202090204" pitchFamily="34" charset="0"/>
              <a:buChar char="•"/>
            </a:pPr>
            <a:r>
              <a:rPr lang="en-US" sz="2400">
                <a:cs typeface="Arial" panose="020B0604020202090204" pitchFamily="34" charset="0"/>
              </a:rPr>
              <a:t>致电医疗服务机构。</a:t>
            </a:r>
          </a:p>
          <a:p>
            <a:pPr marL="514350" indent="-514350" rtl="0">
              <a:spcBef>
                <a:spcPts val="600"/>
              </a:spcBef>
              <a:spcAft>
                <a:spcPts val="600"/>
              </a:spcAft>
              <a:buFont typeface="Arial" panose="020B0604020202090204" pitchFamily="34" charset="0"/>
              <a:buChar char="•"/>
            </a:pPr>
            <a:r>
              <a:rPr lang="en-US" sz="2400">
                <a:cs typeface="Arial" panose="020B0604020202090204" pitchFamily="34" charset="0"/>
              </a:rPr>
              <a:t>收集资料和凭证。</a:t>
            </a:r>
          </a:p>
          <a:p>
            <a:pPr marL="514350" indent="-514350" rtl="0">
              <a:spcBef>
                <a:spcPts val="600"/>
              </a:spcBef>
              <a:spcAft>
                <a:spcPts val="600"/>
              </a:spcAft>
              <a:buFont typeface="Arial" panose="020B0604020202090204" pitchFamily="34" charset="0"/>
              <a:buChar char="•"/>
            </a:pPr>
            <a:r>
              <a:rPr lang="en-US" sz="2400" b="1">
                <a:cs typeface="Arial" panose="020B0604020202090204" pitchFamily="34" charset="0"/>
              </a:rPr>
              <a:t>致电威斯康星州老年人医疗保险巡查（SMP）</a:t>
            </a:r>
            <a:r>
              <a:rPr lang="en-US" sz="2400">
                <a:cs typeface="Arial" panose="020B0604020202090204" pitchFamily="34" charset="0"/>
              </a:rPr>
              <a:t>：</a:t>
            </a:r>
          </a:p>
          <a:p>
            <a:pPr marL="971550" lvl="1" indent="-514350" rtl="0">
              <a:spcBef>
                <a:spcPts val="600"/>
              </a:spcBef>
              <a:spcAft>
                <a:spcPts val="600"/>
              </a:spcAft>
              <a:buFont typeface="Arial" panose="020B0604020202090204" pitchFamily="34" charset="0"/>
              <a:buChar char="•"/>
            </a:pPr>
            <a:r>
              <a:rPr lang="en-US" sz="2200">
                <a:cs typeface="Arial" panose="020B0604020202090204" pitchFamily="34" charset="0"/>
              </a:rPr>
              <a:t>免费电话：</a:t>
            </a:r>
            <a:r>
              <a:rPr lang="en-US" sz="2200" b="1">
                <a:cs typeface="Arial" panose="020B0604020202090204" pitchFamily="34" charset="0"/>
              </a:rPr>
              <a:t>1-888-818-2611</a:t>
            </a:r>
            <a:r>
              <a:rPr lang="en-US" sz="2200" i="1">
                <a:cs typeface="Arial" panose="020B0604020202090204" pitchFamily="34" charset="0"/>
              </a:rPr>
              <a:t>（免费且保密！）</a:t>
            </a:r>
          </a:p>
          <a:p>
            <a:pPr marL="1143000" lvl="2" indent="-285750" rtl="0">
              <a:spcAft>
                <a:spcPts val="600"/>
              </a:spcAft>
              <a:buFont typeface="Arial" panose="020B0604020202090204" pitchFamily="34" charset="0"/>
              <a:buChar char="•"/>
            </a:pPr>
            <a:r>
              <a:rPr lang="en-US" sz="2200">
                <a:cs typeface="Arial" panose="020B0604020202090204" pitchFamily="34" charset="0"/>
              </a:rPr>
              <a:t>去举报涉嫌欺诈/滥用行为。</a:t>
            </a:r>
          </a:p>
          <a:p>
            <a:pPr marL="1143000" lvl="2" indent="-285750" rtl="0">
              <a:spcAft>
                <a:spcPts val="600"/>
              </a:spcAft>
              <a:buFont typeface="Arial" panose="020B0604020202090204" pitchFamily="34" charset="0"/>
              <a:buChar char="•"/>
            </a:pPr>
            <a:r>
              <a:rPr lang="en-US" sz="2200">
                <a:cs typeface="Arial" panose="020B0604020202090204" pitchFamily="34" charset="0"/>
              </a:rPr>
              <a:t>用于培训、演讲及准备材料。</a:t>
            </a:r>
          </a:p>
          <a:p>
            <a:pPr marL="1143000" lvl="2" indent="-285750" rtl="0">
              <a:spcAft>
                <a:spcPts val="600"/>
              </a:spcAft>
              <a:buFont typeface="Arial" panose="020B0604020202090204" pitchFamily="34" charset="0"/>
              <a:buChar char="•"/>
            </a:pPr>
            <a:r>
              <a:rPr lang="en-US" sz="2200">
                <a:cs typeface="Arial" panose="020B0604020202090204" pitchFamily="34" charset="0"/>
              </a:rPr>
              <a:t>自愿参加威斯康星州老年人医疗保险巡查（SMP）计划。</a:t>
            </a:r>
            <a:endParaRPr lang="en-US" sz="2200"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88726" y="4343096"/>
            <a:ext cx="3077828" cy="2195816"/>
          </a:xfrm>
          <a:prstGeom prst="rect">
            <a:avLst/>
          </a:prstGeom>
          <a:noFill/>
          <a:ln>
            <a:noFill/>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89</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检查-您的保险选择</a:t>
            </a:r>
          </a:p>
          <a:p>
            <a:pPr algn="ctr" rtl="0"/>
            <a:endParaRPr lang="en-US" sz="1200" dirty="0">
              <a:solidFill>
                <a:schemeClr val="bg1"/>
              </a:solidFill>
              <a:latin typeface="Arial" panose="020B0604020202090204" pitchFamily="34" charset="0"/>
              <a:cs typeface="Arial" panose="020B0604020202090204" pitchFamily="34" charset="0"/>
            </a:endParaRPr>
          </a:p>
        </p:txBody>
      </p:sp>
      <p:cxnSp>
        <p:nvCxnSpPr>
          <p:cNvPr id="27" name="Straight Connector 26"/>
          <p:cNvCxnSpPr/>
          <p:nvPr/>
        </p:nvCxnSpPr>
        <p:spPr bwMode="auto">
          <a:xfrm>
            <a:off x="5929997" y="1395373"/>
            <a:ext cx="1587" cy="4381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flipH="1">
            <a:off x="5120372" y="1833523"/>
            <a:ext cx="809625"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auto">
          <a:xfrm>
            <a:off x="5929997" y="1833523"/>
            <a:ext cx="764717"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TextBox 20"/>
          <p:cNvSpPr txBox="1">
            <a:spLocks noChangeArrowheads="1"/>
          </p:cNvSpPr>
          <p:nvPr/>
        </p:nvSpPr>
        <p:spPr bwMode="auto">
          <a:xfrm>
            <a:off x="1752207" y="1539530"/>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rtl="0"/>
            <a:r>
              <a:rPr lang="en-US" sz="2800" b="1">
                <a:solidFill>
                  <a:srgbClr val="000000"/>
                </a:solidFill>
              </a:rPr>
              <a:t>传统医疗保险</a:t>
            </a:r>
          </a:p>
        </p:txBody>
      </p:sp>
      <p:sp>
        <p:nvSpPr>
          <p:cNvPr id="31" name="TextBox 23"/>
          <p:cNvSpPr txBox="1">
            <a:spLocks noChangeArrowheads="1"/>
          </p:cNvSpPr>
          <p:nvPr/>
        </p:nvSpPr>
        <p:spPr bwMode="auto">
          <a:xfrm>
            <a:off x="6694714" y="1614448"/>
            <a:ext cx="4609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rtl="0"/>
            <a:r>
              <a:rPr lang="en-US" sz="2400" b="1">
                <a:solidFill>
                  <a:srgbClr val="000000"/>
                </a:solidFill>
              </a:rPr>
              <a:t> </a:t>
            </a:r>
            <a:r>
              <a:rPr lang="en-US" sz="2800" b="1">
                <a:solidFill>
                  <a:srgbClr val="000000"/>
                </a:solidFill>
              </a:rPr>
              <a:t>医疗保险优势计划</a:t>
            </a:r>
          </a:p>
        </p:txBody>
      </p:sp>
      <p:sp>
        <p:nvSpPr>
          <p:cNvPr id="32" name="Rectangle 31" descr="Hospital Insurance" title="Part A"/>
          <p:cNvSpPr/>
          <p:nvPr/>
        </p:nvSpPr>
        <p:spPr bwMode="auto">
          <a:xfrm>
            <a:off x="2010459" y="2468523"/>
            <a:ext cx="1333500" cy="10779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A部分</a:t>
            </a:r>
          </a:p>
          <a:p>
            <a:pPr algn="ctr" rtl="0">
              <a:defRPr/>
            </a:pPr>
            <a:r>
              <a:rPr lang="en-US" sz="2000">
                <a:solidFill>
                  <a:prstClr val="black"/>
                </a:solidFill>
              </a:rPr>
              <a:t>住院保险</a:t>
            </a:r>
          </a:p>
        </p:txBody>
      </p:sp>
      <p:sp>
        <p:nvSpPr>
          <p:cNvPr id="33" name="Rectangle 32" descr="Medical Insurance" title="Part B"/>
          <p:cNvSpPr/>
          <p:nvPr/>
        </p:nvSpPr>
        <p:spPr bwMode="auto">
          <a:xfrm>
            <a:off x="3647172" y="2489160"/>
            <a:ext cx="1296987" cy="10683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B部分</a:t>
            </a:r>
          </a:p>
          <a:p>
            <a:pPr algn="ctr" rtl="0">
              <a:defRPr/>
            </a:pPr>
            <a:r>
              <a:rPr lang="en-US" sz="2000">
                <a:solidFill>
                  <a:prstClr val="black"/>
                </a:solidFill>
              </a:rPr>
              <a:t>医疗保险</a:t>
            </a:r>
          </a:p>
        </p:txBody>
      </p:sp>
      <p:cxnSp>
        <p:nvCxnSpPr>
          <p:cNvPr id="35" name="Straight Arrow Connector 34"/>
          <p:cNvCxnSpPr/>
          <p:nvPr/>
        </p:nvCxnSpPr>
        <p:spPr bwMode="auto">
          <a:xfrm flipH="1">
            <a:off x="2909866" y="3857982"/>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bwMode="auto">
          <a:xfrm>
            <a:off x="3559065" y="3857982"/>
            <a:ext cx="471800" cy="3380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9" name="Rectangle 38" descr="Also known as Medigap policy" title="Medicare Supplement Insurance"/>
          <p:cNvSpPr/>
          <p:nvPr/>
        </p:nvSpPr>
        <p:spPr bwMode="auto">
          <a:xfrm>
            <a:off x="1591359" y="4303673"/>
            <a:ext cx="1811338" cy="1735137"/>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white"/>
                </a:solidFill>
              </a:rPr>
              <a:t>医疗保险补充保险（Medigap）保单</a:t>
            </a:r>
          </a:p>
        </p:txBody>
      </p:sp>
      <p:sp>
        <p:nvSpPr>
          <p:cNvPr id="40" name="Rectangle 39" descr="Precription Drug Coverage" title="Part D"/>
          <p:cNvSpPr/>
          <p:nvPr/>
        </p:nvSpPr>
        <p:spPr bwMode="auto">
          <a:xfrm>
            <a:off x="3899584" y="4267160"/>
            <a:ext cx="1876425" cy="180181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D部分</a:t>
            </a:r>
          </a:p>
          <a:p>
            <a:pPr algn="ctr" rtl="0">
              <a:defRPr/>
            </a:pPr>
            <a:r>
              <a:rPr lang="en-US" sz="2000">
                <a:solidFill>
                  <a:prstClr val="black"/>
                </a:solidFill>
              </a:rPr>
              <a:t>处方药保险</a:t>
            </a:r>
          </a:p>
        </p:txBody>
      </p:sp>
      <p:sp>
        <p:nvSpPr>
          <p:cNvPr id="41" name="TextBox 3"/>
          <p:cNvSpPr txBox="1">
            <a:spLocks noChangeArrowheads="1"/>
          </p:cNvSpPr>
          <p:nvPr/>
        </p:nvSpPr>
        <p:spPr bwMode="auto">
          <a:xfrm>
            <a:off x="2753498" y="3509692"/>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rtl="0"/>
            <a:r>
              <a:rPr lang="en-US" b="1">
                <a:solidFill>
                  <a:srgbClr val="000000"/>
                </a:solidFill>
              </a:rPr>
              <a:t>您可以增加</a:t>
            </a:r>
          </a:p>
        </p:txBody>
      </p:sp>
      <p:sp>
        <p:nvSpPr>
          <p:cNvPr id="55" name="Oval 54"/>
          <p:cNvSpPr/>
          <p:nvPr/>
        </p:nvSpPr>
        <p:spPr>
          <a:xfrm>
            <a:off x="5365298" y="5563348"/>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t>及 </a:t>
            </a:r>
          </a:p>
          <a:p>
            <a:pPr algn="ctr" rtl="0"/>
            <a:r>
              <a:rPr lang="en-US"/>
              <a:t>老年护理！</a:t>
            </a:r>
          </a:p>
        </p:txBody>
      </p:sp>
      <p:sp>
        <p:nvSpPr>
          <p:cNvPr id="57" name="Rectangle 56" descr="Combines Part A, B and usually D" title="Part C"/>
          <p:cNvSpPr/>
          <p:nvPr/>
        </p:nvSpPr>
        <p:spPr bwMode="auto">
          <a:xfrm>
            <a:off x="7827596" y="2489160"/>
            <a:ext cx="2667000" cy="9890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C部分</a:t>
            </a:r>
          </a:p>
          <a:p>
            <a:pPr algn="ctr" rtl="0">
              <a:defRPr/>
            </a:pPr>
            <a:r>
              <a:rPr lang="en-US" sz="2000">
                <a:solidFill>
                  <a:prstClr val="black"/>
                </a:solidFill>
              </a:rPr>
              <a:t>包括A部分和B部分</a:t>
            </a:r>
          </a:p>
        </p:txBody>
      </p:sp>
      <p:sp>
        <p:nvSpPr>
          <p:cNvPr id="58" name="TextBox 22"/>
          <p:cNvSpPr txBox="1">
            <a:spLocks noChangeArrowheads="1"/>
          </p:cNvSpPr>
          <p:nvPr/>
        </p:nvSpPr>
        <p:spPr bwMode="auto">
          <a:xfrm>
            <a:off x="7488837" y="3694427"/>
            <a:ext cx="3344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algn="ctr" rtl="0"/>
            <a:r>
              <a:rPr lang="en-US" b="1">
                <a:solidFill>
                  <a:srgbClr val="000000"/>
                </a:solidFill>
              </a:rPr>
              <a:t>或许会包括或者您或许会增加</a:t>
            </a:r>
          </a:p>
        </p:txBody>
      </p:sp>
      <p:sp>
        <p:nvSpPr>
          <p:cNvPr id="59" name="Rectangle 58" descr="Prescription Drug coverage. Most Part C plans cover prescription drugs." title="Prescription Drug coverage"/>
          <p:cNvSpPr/>
          <p:nvPr/>
        </p:nvSpPr>
        <p:spPr bwMode="auto">
          <a:xfrm>
            <a:off x="7408497" y="4142461"/>
            <a:ext cx="3505200" cy="2135187"/>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D部分</a:t>
            </a:r>
          </a:p>
          <a:p>
            <a:pPr algn="ctr" rtl="0">
              <a:defRPr/>
            </a:pPr>
            <a:r>
              <a:rPr lang="en-US" sz="2000">
                <a:solidFill>
                  <a:prstClr val="black"/>
                </a:solidFill>
              </a:rPr>
              <a:t>处方药保险</a:t>
            </a:r>
          </a:p>
          <a:p>
            <a:pPr algn="ctr" rtl="0">
              <a:defRPr/>
            </a:pPr>
            <a:r>
              <a:rPr lang="en-US" sz="2000">
                <a:solidFill>
                  <a:prstClr val="black"/>
                </a:solidFill>
              </a:rPr>
              <a:t>（大多数的C部分计划涵盖处方药。如果</a:t>
            </a:r>
            <a:r>
              <a:rPr lang="en-US" sz="2000" b="1">
                <a:solidFill>
                  <a:prstClr val="black"/>
                </a:solidFill>
              </a:rPr>
              <a:t>某些</a:t>
            </a:r>
            <a:r>
              <a:rPr lang="en-US" sz="2000">
                <a:solidFill>
                  <a:prstClr val="black"/>
                </a:solidFill>
              </a:rPr>
              <a:t>类型的计划</a:t>
            </a:r>
            <a:r>
              <a:rPr lang="en-US" sz="2000" i="1">
                <a:solidFill>
                  <a:prstClr val="black"/>
                </a:solidFill>
              </a:rPr>
              <a:t>尚未</a:t>
            </a:r>
            <a:r>
              <a:rPr lang="en-US" sz="2000">
                <a:solidFill>
                  <a:prstClr val="black"/>
                </a:solidFill>
              </a:rPr>
              <a:t>包括药品保险的话，您可以在其中增加药品保险。）</a:t>
            </a:r>
          </a:p>
        </p:txBody>
      </p:sp>
      <p:cxnSp>
        <p:nvCxnSpPr>
          <p:cNvPr id="62" name="Straight Arrow Connector 61"/>
          <p:cNvCxnSpPr/>
          <p:nvPr/>
        </p:nvCxnSpPr>
        <p:spPr>
          <a:xfrm flipV="1">
            <a:off x="6733198" y="4963698"/>
            <a:ext cx="572023" cy="5209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5879285" y="4992360"/>
            <a:ext cx="493359" cy="4636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down)">
                                      <p:cBhvr>
                                        <p:cTn id="62" dur="500"/>
                                        <p:tgtEl>
                                          <p:spTgt spid="62"/>
                                        </p:tgtEl>
                                      </p:cBhvr>
                                    </p:animEffect>
                                  </p:childTnLst>
                                </p:cTn>
                              </p:par>
                              <p:par>
                                <p:cTn id="63" presetID="22" presetClass="entr" presetSubtype="4"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9" grpId="0" animBg="1"/>
      <p:bldP spid="40" grpId="0" animBg="1"/>
      <p:bldP spid="41" grpId="0"/>
      <p:bldP spid="55" grpId="0" animBg="1"/>
      <p:bldP spid="57" grpId="0" animBg="1"/>
      <p:bldP spid="58" grpId="0"/>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4499" y="1435433"/>
            <a:ext cx="9144000" cy="650915"/>
          </a:xfrm>
        </p:spPr>
        <p:txBody>
          <a:bodyPr rtlCol="0">
            <a:normAutofit/>
          </a:bodyPr>
          <a:lstStyle/>
          <a:p>
            <a:pPr rtl="0"/>
            <a:r>
              <a:rPr lang="en-US" sz="3600" b="1">
                <a:latin typeface="Arial" panose="020B0604020202090204" pitchFamily="34" charset="0"/>
                <a:cs typeface="Arial" panose="020B0604020202090204" pitchFamily="34" charset="0"/>
              </a:rPr>
              <a:t>医保卡 </a:t>
            </a:r>
          </a:p>
        </p:txBody>
      </p:sp>
      <p:sp>
        <p:nvSpPr>
          <p:cNvPr id="3" name="Subtitle 2"/>
          <p:cNvSpPr>
            <a:spLocks noGrp="1"/>
          </p:cNvSpPr>
          <p:nvPr>
            <p:ph type="subTitle" idx="1"/>
          </p:nvPr>
        </p:nvSpPr>
        <p:spPr>
          <a:xfrm>
            <a:off x="3353026" y="4538346"/>
            <a:ext cx="5574489" cy="1230944"/>
          </a:xfrm>
        </p:spPr>
        <p:txBody>
          <a:bodyPr rtlCol="0"/>
          <a:lstStyle/>
          <a:p>
            <a:pPr rtl="0"/>
            <a:endParaRPr lang="en-US" dirty="0"/>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参加医疗保险</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1026" name="Picture 2" descr="Image result for medicare card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906" y="2308235"/>
            <a:ext cx="6075185" cy="38262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03013" y="1368976"/>
            <a:ext cx="10614810" cy="1200329"/>
          </a:xfrm>
          <a:prstGeom prst="rect">
            <a:avLst/>
          </a:prstGeom>
        </p:spPr>
        <p:txBody>
          <a:bodyPr wrap="square" rtlCol="0">
            <a:spAutoFit/>
          </a:bodyPr>
          <a:lstStyle/>
          <a:p>
            <a:pPr rtl="0">
              <a:spcAft>
                <a:spcPts val="1200"/>
              </a:spcAft>
              <a:defRPr/>
            </a:pPr>
            <a:r>
              <a:rPr lang="en-US" sz="3600">
                <a:cs typeface="Arial" panose="020B0604020202090204" pitchFamily="34" charset="0"/>
              </a:rPr>
              <a:t>如需</a:t>
            </a:r>
            <a:r>
              <a:rPr lang="en-US" sz="3600" b="1">
                <a:cs typeface="Arial" panose="020B0604020202090204" pitchFamily="34" charset="0"/>
              </a:rPr>
              <a:t>免费公正的医疗保险援助</a:t>
            </a:r>
            <a:r>
              <a:rPr lang="en-US" sz="3600">
                <a:cs typeface="Arial" panose="020B0604020202090204" pitchFamily="34" charset="0"/>
              </a:rPr>
              <a:t>，请联系威斯康星州健康保险援助计划：</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90</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90204" pitchFamily="34" charset="0"/>
              <a:cs typeface="Arial" panose="020B0604020202090204" pitchFamily="34" charset="0"/>
            </a:endParaRPr>
          </a:p>
          <a:p>
            <a:pPr algn="ctr" rtl="0"/>
            <a:r>
              <a:rPr lang="en-US" sz="4000">
                <a:solidFill>
                  <a:schemeClr val="bg1"/>
                </a:solidFill>
                <a:latin typeface="Arial" panose="020B0604020202090204" pitchFamily="34" charset="0"/>
                <a:cs typeface="Arial" panose="020B0604020202090204" pitchFamily="34" charset="0"/>
              </a:rPr>
              <a:t>为医疗保险参保人员提供本地化帮助</a:t>
            </a:r>
          </a:p>
          <a:p>
            <a:pPr algn="ctr" rtl="0"/>
            <a:endParaRPr lang="en-US" sz="1200" dirty="0">
              <a:solidFill>
                <a:schemeClr val="bg1"/>
              </a:solidFill>
              <a:latin typeface="Arial" panose="020B0604020202090204" pitchFamily="34" charset="0"/>
              <a:cs typeface="Arial" panose="020B0604020202090204" pitchFamily="34" charset="0"/>
            </a:endParaRPr>
          </a:p>
        </p:txBody>
      </p:sp>
      <p:pic>
        <p:nvPicPr>
          <p:cNvPr id="3" name="Picture 2" descr="Logo, company name&#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013" y="2954191"/>
            <a:ext cx="2941025" cy="3120789"/>
          </a:xfrm>
          <a:prstGeom prst="rect">
            <a:avLst/>
          </a:prstGeom>
        </p:spPr>
      </p:pic>
      <p:sp>
        <p:nvSpPr>
          <p:cNvPr id="10" name="TextBox 9"/>
          <p:cNvSpPr txBox="1"/>
          <p:nvPr/>
        </p:nvSpPr>
        <p:spPr>
          <a:xfrm>
            <a:off x="3964947" y="2874104"/>
            <a:ext cx="7968343" cy="2138045"/>
          </a:xfrm>
          <a:prstGeom prst="rect">
            <a:avLst/>
          </a:prstGeom>
          <a:noFill/>
        </p:spPr>
        <p:txBody>
          <a:bodyPr wrap="square" rtlCol="0">
            <a:spAutoFit/>
          </a:bodyPr>
          <a:lstStyle/>
          <a:p>
            <a:pPr marL="457200" indent="-457200" rtl="0">
              <a:spcAft>
                <a:spcPts val="600"/>
              </a:spcAft>
              <a:buFont typeface="Arial" panose="020B0604020202090204" pitchFamily="34" charset="0"/>
              <a:buChar char="•"/>
              <a:defRPr/>
            </a:pPr>
            <a:r>
              <a:rPr lang="en-US" sz="3200">
                <a:cs typeface="Arial" panose="020B0604020202090204" pitchFamily="34" charset="0"/>
              </a:rPr>
              <a:t>补充医疗保险求助热线：1-800-242-1060</a:t>
            </a:r>
          </a:p>
          <a:p>
            <a:pPr marL="457200" indent="-457200" rtl="0">
              <a:spcAft>
                <a:spcPts val="600"/>
              </a:spcAft>
              <a:buFont typeface="Arial" panose="020B0604020202090204" pitchFamily="34" charset="0"/>
              <a:buChar char="•"/>
              <a:defRPr/>
            </a:pPr>
            <a:r>
              <a:rPr lang="en-US" sz="3200">
                <a:cs typeface="Arial" panose="020B0604020202090204" pitchFamily="34" charset="0"/>
              </a:rPr>
              <a:t>访问威斯康星州卫生服务部网站：</a:t>
            </a:r>
            <a:br>
              <a:rPr lang="en-US" sz="3200" dirty="0">
                <a:cs typeface="Arial" panose="020B0604020202090204" pitchFamily="34" charset="0"/>
              </a:rPr>
            </a:br>
            <a:r>
              <a:rPr lang="en-US" sz="3200">
                <a:cs typeface="Arial" panose="020B0604020202090204" pitchFamily="34" charset="0"/>
                <a:hlinkClick r:id="rId4"/>
              </a:rPr>
              <a:t>dhs.wi.gov/medicare-help</a:t>
            </a:r>
            <a:r>
              <a:rPr lang="en-US" sz="3200">
                <a:cs typeface="Arial" panose="020B0604020202090204" pitchFamily="34" charset="0"/>
              </a:rPr>
              <a:t>。 </a:t>
            </a:r>
            <a:endParaRPr lang="en-US" sz="2000" dirty="0">
              <a:cs typeface="Arial" panose="020B060402020209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elcome to Medicare&amp;quot;&quot;/&gt;&lt;property id=&quot;20307&quot; value=&quot;256&quot;/&gt;&lt;/object&gt;&lt;object type=&quot;3&quot; unique_id=&quot;10009&quot;&gt;&lt;property id=&quot;20148&quot; value=&quot;5&quot;/&gt;&lt;property id=&quot;20300&quot; value=&quot;Slide 15&quot;/&gt;&lt;property id=&quot;20307&quot; value=&quot;267&quot;/&gt;&lt;/object&gt;&lt;object type=&quot;3&quot; unique_id=&quot;10010&quot;&gt;&lt;property id=&quot;20148&quot; value=&quot;5&quot;/&gt;&lt;property id=&quot;20300&quot; value=&quot;Slide 14&quot;/&gt;&lt;property id=&quot;20307&quot; value=&quot;269&quot;/&gt;&lt;/object&gt;&lt;object type=&quot;3&quot; unique_id=&quot;10012&quot;&gt;&lt;property id=&quot;20148&quot; value=&quot;5&quot;/&gt;&lt;property id=&quot;20300&quot; value=&quot;Slide 21&quot;/&gt;&lt;property id=&quot;20307&quot; value=&quot;272&quot;/&gt;&lt;/object&gt;&lt;object type=&quot;3&quot; unique_id=&quot;10013&quot;&gt;&lt;property id=&quot;20148&quot; value=&quot;5&quot;/&gt;&lt;property id=&quot;20300&quot; value=&quot;Slide 23&quot;/&gt;&lt;property id=&quot;20307&quot; value=&quot;273&quot;/&gt;&lt;/object&gt;&lt;object type=&quot;3&quot; unique_id=&quot;10016&quot;&gt;&lt;property id=&quot;20148&quot; value=&quot;5&quot;/&gt;&lt;property id=&quot;20300&quot; value=&quot;Slide 26&quot;/&gt;&lt;property id=&quot;20307&quot; value=&quot;283&quot;/&gt;&lt;/object&gt;&lt;object type=&quot;3&quot; unique_id=&quot;10017&quot;&gt;&lt;property id=&quot;20148&quot; value=&quot;5&quot;/&gt;&lt;property id=&quot;20300&quot; value=&quot;Slide 27&quot;/&gt;&lt;property id=&quot;20307&quot; value=&quot;285&quot;/&gt;&lt;/object&gt;&lt;object type=&quot;3&quot; unique_id=&quot;10018&quot;&gt;&lt;property id=&quot;20148&quot; value=&quot;5&quot;/&gt;&lt;property id=&quot;20300&quot; value=&quot;Slide 28&quot;/&gt;&lt;property id=&quot;20307&quot; value=&quot;286&quot;/&gt;&lt;/object&gt;&lt;object type=&quot;3&quot; unique_id=&quot;10021&quot;&gt;&lt;property id=&quot;20148&quot; value=&quot;5&quot;/&gt;&lt;property id=&quot;20300&quot; value=&quot;Slide 36&quot;/&gt;&lt;property id=&quot;20307&quot; value=&quot;287&quot;/&gt;&lt;/object&gt;&lt;object type=&quot;3&quot; unique_id=&quot;10022&quot;&gt;&lt;property id=&quot;20148&quot; value=&quot;5&quot;/&gt;&lt;property id=&quot;20300&quot; value=&quot;Slide 37&quot;/&gt;&lt;property id=&quot;20307&quot; value=&quot;277&quot;/&gt;&lt;/object&gt;&lt;object type=&quot;3&quot; unique_id=&quot;10023&quot;&gt;&lt;property id=&quot;20148&quot; value=&quot;5&quot;/&gt;&lt;property id=&quot;20300&quot; value=&quot;Slide 39&quot;/&gt;&lt;property id=&quot;20307&quot; value=&quot;288&quot;/&gt;&lt;/object&gt;&lt;object type=&quot;3&quot; unique_id=&quot;10024&quot;&gt;&lt;property id=&quot;20148&quot; value=&quot;5&quot;/&gt;&lt;property id=&quot;20300&quot; value=&quot;Slide 40&quot;/&gt;&lt;property id=&quot;20307&quot; value=&quot;289&quot;/&gt;&lt;/object&gt;&lt;object type=&quot;3&quot; unique_id=&quot;10026&quot;&gt;&lt;property id=&quot;20148&quot; value=&quot;5&quot;/&gt;&lt;property id=&quot;20300&quot; value=&quot;Slide 42&quot;/&gt;&lt;property id=&quot;20307&quot; value=&quot;291&quot;/&gt;&lt;/object&gt;&lt;object type=&quot;3&quot; unique_id=&quot;10027&quot;&gt;&lt;property id=&quot;20148&quot; value=&quot;5&quot;/&gt;&lt;property id=&quot;20300&quot; value=&quot;Slide 43&quot;/&gt;&lt;property id=&quot;20307&quot; value=&quot;294&quot;/&gt;&lt;/object&gt;&lt;object type=&quot;3&quot; unique_id=&quot;10028&quot;&gt;&lt;property id=&quot;20148&quot; value=&quot;5&quot;/&gt;&lt;property id=&quot;20300&quot; value=&quot;Slide 44&quot;/&gt;&lt;property id=&quot;20307&quot; value=&quot;276&quot;/&gt;&lt;/object&gt;&lt;object type=&quot;3&quot; unique_id=&quot;10029&quot;&gt;&lt;property id=&quot;20148&quot; value=&quot;5&quot;/&gt;&lt;property id=&quot;20300&quot; value=&quot;Slide 45&quot;/&gt;&lt;property id=&quot;20307&quot; value=&quot;292&quot;/&gt;&lt;/object&gt;&lt;object type=&quot;3&quot; unique_id=&quot;10030&quot;&gt;&lt;property id=&quot;20148&quot; value=&quot;5&quot;/&gt;&lt;property id=&quot;20300&quot; value=&quot;Slide 46&quot;/&gt;&lt;property id=&quot;20307&quot; value=&quot;293&quot;/&gt;&lt;/object&gt;&lt;object type=&quot;3&quot; unique_id=&quot;10034&quot;&gt;&lt;property id=&quot;20148&quot; value=&quot;5&quot;/&gt;&lt;property id=&quot;20300&quot; value=&quot;Slide 70&quot;/&gt;&lt;property id=&quot;20307&quot; value=&quot;297&quot;/&gt;&lt;/object&gt;&lt;object type=&quot;3&quot; unique_id=&quot;10035&quot;&gt;&lt;property id=&quot;20148&quot; value=&quot;5&quot;/&gt;&lt;property id=&quot;20300&quot; value=&quot;Slide 71&quot;/&gt;&lt;property id=&quot;20307&quot; value=&quot;298&quot;/&gt;&lt;/object&gt;&lt;object type=&quot;3&quot; unique_id=&quot;10038&quot;&gt;&lt;property id=&quot;20148&quot; value=&quot;5&quot;/&gt;&lt;property id=&quot;20300&quot; value=&quot;Slide 55&quot;/&gt;&lt;property id=&quot;20307&quot; value=&quot;302&quot;/&gt;&lt;/object&gt;&lt;object type=&quot;3&quot; unique_id=&quot;10039&quot;&gt;&lt;property id=&quot;20148&quot; value=&quot;5&quot;/&gt;&lt;property id=&quot;20300&quot; value=&quot;Slide 57&quot;/&gt;&lt;property id=&quot;20307&quot; value=&quot;303&quot;/&gt;&lt;/object&gt;&lt;object type=&quot;3&quot; unique_id=&quot;10042&quot;&gt;&lt;property id=&quot;20148&quot; value=&quot;5&quot;/&gt;&lt;property id=&quot;20300&quot; value=&quot;Slide 58&quot;/&gt;&lt;property id=&quot;20307&quot; value=&quot;309&quot;/&gt;&lt;/object&gt;&lt;object type=&quot;3&quot; unique_id=&quot;10043&quot;&gt;&lt;property id=&quot;20148&quot; value=&quot;5&quot;/&gt;&lt;property id=&quot;20300&quot; value=&quot;Slide 72&quot;/&gt;&lt;property id=&quot;20307&quot; value=&quot;307&quot;/&gt;&lt;/object&gt;&lt;object type=&quot;3&quot; unique_id=&quot;10044&quot;&gt;&lt;property id=&quot;20148&quot; value=&quot;5&quot;/&gt;&lt;property id=&quot;20300&quot; value=&quot;Slide 81&quot;/&gt;&lt;property id=&quot;20307&quot; value=&quot;279&quot;/&gt;&lt;/object&gt;&lt;object type=&quot;3&quot; unique_id=&quot;10046&quot;&gt;&lt;property id=&quot;20148&quot; value=&quot;5&quot;/&gt;&lt;property id=&quot;20300&quot; value=&quot;Slide 84&quot;/&gt;&lt;property id=&quot;20307&quot; value=&quot;281&quot;/&gt;&lt;/object&gt;&lt;object type=&quot;3&quot; unique_id=&quot;10047&quot;&gt;&lt;property id=&quot;20148&quot; value=&quot;5&quot;/&gt;&lt;property id=&quot;20300&quot; value=&quot;Slide 85&quot;/&gt;&lt;property id=&quot;20307&quot; value=&quot;308&quot;/&gt;&lt;/object&gt;&lt;object type=&quot;3&quot; unique_id=&quot;10339&quot;&gt;&lt;property id=&quot;20148&quot; value=&quot;5&quot;/&gt;&lt;property id=&quot;20300&quot; value=&quot;Slide 7&quot;/&gt;&lt;property id=&quot;20307&quot; value=&quot;312&quot;/&gt;&lt;/object&gt;&lt;object type=&quot;3&quot; unique_id=&quot;10340&quot;&gt;&lt;property id=&quot;20148&quot; value=&quot;5&quot;/&gt;&lt;property id=&quot;20300&quot; value=&quot;Slide 8 - &amp;quot;So, if you are working and turn 65:&amp;quot;&quot;/&gt;&lt;property id=&quot;20307&quot; value=&quot;314&quot;/&gt;&lt;/object&gt;&lt;object type=&quot;3&quot; unique_id=&quot;10341&quot;&gt;&lt;property id=&quot;20148&quot; value=&quot;5&quot;/&gt;&lt;property id=&quot;20300&quot; value=&quot;Slide 35&quot;/&gt;&lt;property id=&quot;20307&quot; value=&quot;313&quot;/&gt;&lt;/object&gt;&lt;object type=&quot;3&quot; unique_id=&quot;10343&quot;&gt;&lt;property id=&quot;20148&quot; value=&quot;5&quot;/&gt;&lt;property id=&quot;20300&quot; value=&quot;Slide 3&quot;/&gt;&lt;property id=&quot;20307&quot; value=&quot;336&quot;/&gt;&lt;/object&gt;&lt;object type=&quot;3&quot; unique_id=&quot;10344&quot;&gt;&lt;property id=&quot;20148&quot; value=&quot;5&quot;/&gt;&lt;property id=&quot;20300&quot; value=&quot;Slide 4&quot;/&gt;&lt;property id=&quot;20307&quot; value=&quot;356&quot;/&gt;&lt;/object&gt;&lt;object type=&quot;3&quot; unique_id=&quot;10345&quot;&gt;&lt;property id=&quot;20148&quot; value=&quot;5&quot;/&gt;&lt;property id=&quot;20300&quot; value=&quot;Slide 5&quot;/&gt;&lt;property id=&quot;20307&quot; value=&quot;337&quot;/&gt;&lt;/object&gt;&lt;object type=&quot;3&quot; unique_id=&quot;10346&quot;&gt;&lt;property id=&quot;20148&quot; value=&quot;5&quot;/&gt;&lt;property id=&quot;20300&quot; value=&quot;Slide 6&quot;/&gt;&lt;property id=&quot;20307&quot; value=&quot;338&quot;/&gt;&lt;/object&gt;&lt;object type=&quot;3&quot; unique_id=&quot;10347&quot;&gt;&lt;property id=&quot;20148&quot; value=&quot;5&quot;/&gt;&lt;property id=&quot;20300&quot; value=&quot;Slide 9 - &amp;quot;Medicare Card &amp;quot;&quot;/&gt;&lt;property id=&quot;20307&quot; value=&quot;354&quot;/&gt;&lt;/object&gt;&lt;object type=&quot;3&quot; unique_id=&quot;10348&quot;&gt;&lt;property id=&quot;20148&quot; value=&quot;5&quot;/&gt;&lt;property id=&quot;20300&quot; value=&quot;Slide 10&quot;/&gt;&lt;property id=&quot;20307&quot; value=&quot;380&quot;/&gt;&lt;/object&gt;&lt;object type=&quot;3&quot; unique_id=&quot;10351&quot;&gt;&lt;property id=&quot;20148&quot; value=&quot;5&quot;/&gt;&lt;property id=&quot;20300&quot; value=&quot;Slide 16&quot;/&gt;&lt;property id=&quot;20307&quot; value=&quot;328&quot;/&gt;&lt;/object&gt;&lt;object type=&quot;3&quot; unique_id=&quot;10352&quot;&gt;&lt;property id=&quot;20148&quot; value=&quot;5&quot;/&gt;&lt;property id=&quot;20300&quot; value=&quot;Slide 17&quot;/&gt;&lt;property id=&quot;20307&quot; value=&quot;319&quot;/&gt;&lt;/object&gt;&lt;object type=&quot;3&quot; unique_id=&quot;10353&quot;&gt;&lt;property id=&quot;20148&quot; value=&quot;5&quot;/&gt;&lt;property id=&quot;20300&quot; value=&quot;Slide 18&quot;/&gt;&lt;property id=&quot;20307&quot; value=&quot;339&quot;/&gt;&lt;/object&gt;&lt;object type=&quot;3&quot; unique_id=&quot;10354&quot;&gt;&lt;property id=&quot;20148&quot; value=&quot;5&quot;/&gt;&lt;property id=&quot;20300&quot; value=&quot;Slide 19&quot;/&gt;&lt;property id=&quot;20307&quot; value=&quot;340&quot;/&gt;&lt;/object&gt;&lt;object type=&quot;3&quot; unique_id=&quot;10355&quot;&gt;&lt;property id=&quot;20148&quot; value=&quot;5&quot;/&gt;&lt;property id=&quot;20300&quot; value=&quot;Slide 20&quot;/&gt;&lt;property id=&quot;20307&quot; value=&quot;341&quot;/&gt;&lt;/object&gt;&lt;object type=&quot;3&quot; unique_id=&quot;10356&quot;&gt;&lt;property id=&quot;20148&quot; value=&quot;5&quot;/&gt;&lt;property id=&quot;20300&quot; value=&quot;Slide 22&quot;/&gt;&lt;property id=&quot;20307&quot; value=&quot;329&quot;/&gt;&lt;/object&gt;&lt;object type=&quot;3&quot; unique_id=&quot;10357&quot;&gt;&lt;property id=&quot;20148&quot; value=&quot;5&quot;/&gt;&lt;property id=&quot;20300&quot; value=&quot;Slide 24&quot;/&gt;&lt;property id=&quot;20307&quot; value=&quot;342&quot;/&gt;&lt;/object&gt;&lt;object type=&quot;3&quot; unique_id=&quot;10358&quot;&gt;&lt;property id=&quot;20148&quot; value=&quot;5&quot;/&gt;&lt;property id=&quot;20300&quot; value=&quot;Slide 25&quot;/&gt;&lt;property id=&quot;20307&quot; value=&quot;343&quot;/&gt;&lt;/object&gt;&lt;object type=&quot;3&quot; unique_id=&quot;10362&quot;&gt;&lt;property id=&quot;20148&quot; value=&quot;5&quot;/&gt;&lt;property id=&quot;20300&quot; value=&quot;Slide 33&quot;/&gt;&lt;property id=&quot;20307&quot; value=&quot;357&quot;/&gt;&lt;/object&gt;&lt;object type=&quot;3&quot; unique_id=&quot;10363&quot;&gt;&lt;property id=&quot;20148&quot; value=&quot;5&quot;/&gt;&lt;property id=&quot;20300&quot; value=&quot;Slide 34&quot;/&gt;&lt;property id=&quot;20307&quot; value=&quot;365&quot;/&gt;&lt;/object&gt;&lt;object type=&quot;3&quot; unique_id=&quot;10364&quot;&gt;&lt;property id=&quot;20148&quot; value=&quot;5&quot;/&gt;&lt;property id=&quot;20300&quot; value=&quot;Slide 38&quot;/&gt;&lt;property id=&quot;20307&quot; value=&quot;326&quot;/&gt;&lt;/object&gt;&lt;object type=&quot;3&quot; unique_id=&quot;10365&quot;&gt;&lt;property id=&quot;20148&quot; value=&quot;5&quot;/&gt;&lt;property id=&quot;20300&quot; value=&quot;Slide 41&quot;/&gt;&lt;property id=&quot;20307&quot; value=&quot;345&quot;/&gt;&lt;/object&gt;&lt;object type=&quot;3&quot; unique_id=&quot;10369&quot;&gt;&lt;property id=&quot;20148&quot; value=&quot;5&quot;/&gt;&lt;property id=&quot;20300&quot; value=&quot;Slide 51&quot;/&gt;&lt;property id=&quot;20307&quot; value=&quot;358&quot;/&gt;&lt;/object&gt;&lt;object type=&quot;3&quot; unique_id=&quot;10370&quot;&gt;&lt;property id=&quot;20148&quot; value=&quot;5&quot;/&gt;&lt;property id=&quot;20300&quot; value=&quot;Slide 52&quot;/&gt;&lt;property id=&quot;20307&quot; value=&quot;349&quot;/&gt;&lt;/object&gt;&lt;object type=&quot;3&quot; unique_id=&quot;10371&quot;&gt;&lt;property id=&quot;20148&quot; value=&quot;5&quot;/&gt;&lt;property id=&quot;20300&quot; value=&quot;Slide 53&quot;/&gt;&lt;property id=&quot;20307&quot; value=&quot;332&quot;/&gt;&lt;/object&gt;&lt;object type=&quot;3&quot; unique_id=&quot;10372&quot;&gt;&lt;property id=&quot;20148&quot; value=&quot;5&quot;/&gt;&lt;property id=&quot;20300&quot; value=&quot;Slide 54&quot;/&gt;&lt;property id=&quot;20307&quot; value=&quot;386&quot;/&gt;&lt;/object&gt;&lt;object type=&quot;3&quot; unique_id=&quot;10373&quot;&gt;&lt;property id=&quot;20148&quot; value=&quot;5&quot;/&gt;&lt;property id=&quot;20300&quot; value=&quot;Slide 56&quot;/&gt;&lt;property id=&quot;20307&quot; value=&quot;350&quot;/&gt;&lt;/object&gt;&lt;object type=&quot;3&quot; unique_id=&quot;10377&quot;&gt;&lt;property id=&quot;20148&quot; value=&quot;5&quot;/&gt;&lt;property id=&quot;20300&quot; value=&quot;Slide 63&quot;/&gt;&lt;property id=&quot;20307&quot; value=&quot;359&quot;/&gt;&lt;/object&gt;&lt;object type=&quot;3&quot; unique_id=&quot;10378&quot;&gt;&lt;property id=&quot;20148&quot; value=&quot;5&quot;/&gt;&lt;property id=&quot;20300&quot; value=&quot;Slide 64&quot;/&gt;&lt;property id=&quot;20307&quot; value=&quot;355&quot;/&gt;&lt;/object&gt;&lt;object type=&quot;3&quot; unique_id=&quot;10379&quot;&gt;&lt;property id=&quot;20148&quot; value=&quot;5&quot;/&gt;&lt;property id=&quot;20300&quot; value=&quot;Slide 65&quot;/&gt;&lt;property id=&quot;20307&quot; value=&quot;327&quot;/&gt;&lt;/object&gt;&lt;object type=&quot;3&quot; unique_id=&quot;10380&quot;&gt;&lt;property id=&quot;20148&quot; value=&quot;5&quot;/&gt;&lt;property id=&quot;20300&quot; value=&quot;Slide 66&quot;/&gt;&lt;property id=&quot;20307&quot; value=&quot;346&quot;/&gt;&lt;/object&gt;&lt;object type=&quot;3&quot; unique_id=&quot;10381&quot;&gt;&lt;property id=&quot;20148&quot; value=&quot;5&quot;/&gt;&lt;property id=&quot;20300&quot; value=&quot;Slide 67&quot;/&gt;&lt;property id=&quot;20307&quot; value=&quot;347&quot;/&gt;&lt;/object&gt;&lt;object type=&quot;3&quot; unique_id=&quot;10382&quot;&gt;&lt;property id=&quot;20148&quot; value=&quot;5&quot;/&gt;&lt;property id=&quot;20300&quot; value=&quot;Slide 68&quot;/&gt;&lt;property id=&quot;20307&quot; value=&quot;323&quot;/&gt;&lt;/object&gt;&lt;object type=&quot;3&quot; unique_id=&quot;10383&quot;&gt;&lt;property id=&quot;20148&quot; value=&quot;5&quot;/&gt;&lt;property id=&quot;20300&quot; value=&quot;Slide 69&quot;/&gt;&lt;property id=&quot;20307&quot; value=&quot;348&quot;/&gt;&lt;/object&gt;&lt;object type=&quot;3&quot; unique_id=&quot;10384&quot;&gt;&lt;property id=&quot;20148&quot; value=&quot;5&quot;/&gt;&lt;property id=&quot;20300&quot; value=&quot;Slide 73&quot;/&gt;&lt;property id=&quot;20307&quot; value=&quot;351&quot;/&gt;&lt;/object&gt;&lt;object type=&quot;3&quot; unique_id=&quot;10385&quot;&gt;&lt;property id=&quot;20148&quot; value=&quot;5&quot;/&gt;&lt;property id=&quot;20300&quot; value=&quot;Slide 74&quot;/&gt;&lt;property id=&quot;20307&quot; value=&quot;360&quot;/&gt;&lt;/object&gt;&lt;object type=&quot;3&quot; unique_id=&quot;10386&quot;&gt;&lt;property id=&quot;20148&quot; value=&quot;5&quot;/&gt;&lt;property id=&quot;20300&quot; value=&quot;Slide 75&quot;/&gt;&lt;property id=&quot;20307&quot; value=&quot;352&quot;/&gt;&lt;/object&gt;&lt;object type=&quot;3&quot; unique_id=&quot;10390&quot;&gt;&lt;property id=&quot;20148&quot; value=&quot;5&quot;/&gt;&lt;property id=&quot;20300&quot; value=&quot;Slide 80&quot;/&gt;&lt;property id=&quot;20307&quot; value=&quot;361&quot;/&gt;&lt;/object&gt;&lt;object type=&quot;3&quot; unique_id=&quot;10391&quot;&gt;&lt;property id=&quot;20148&quot; value=&quot;5&quot;/&gt;&lt;property id=&quot;20300&quot; value=&quot;Slide 82&quot;/&gt;&lt;property id=&quot;20307&quot; value=&quot;363&quot;/&gt;&lt;/object&gt;&lt;object type=&quot;3&quot; unique_id=&quot;10392&quot;&gt;&lt;property id=&quot;20148&quot; value=&quot;5&quot;/&gt;&lt;property id=&quot;20300&quot; value=&quot;Slide 83&quot;/&gt;&lt;property id=&quot;20307&quot; value=&quot;353&quot;/&gt;&lt;/object&gt;&lt;object type=&quot;3&quot; unique_id=&quot;10393&quot;&gt;&lt;property id=&quot;20148&quot; value=&quot;5&quot;/&gt;&lt;property id=&quot;20300&quot; value=&quot;Slide 86&quot;/&gt;&lt;property id=&quot;20307&quot; value=&quot;335&quot;/&gt;&lt;/object&gt;&lt;object type=&quot;3&quot; unique_id=&quot;10394&quot;&gt;&lt;property id=&quot;20148&quot; value=&quot;5&quot;/&gt;&lt;property id=&quot;20300&quot; value=&quot;Slide 87&quot;/&gt;&lt;property id=&quot;20307&quot; value=&quot;364&quot;/&gt;&lt;/object&gt;&lt;object type=&quot;3&quot; unique_id=&quot;10395&quot;&gt;&lt;property id=&quot;20148&quot; value=&quot;5&quot;/&gt;&lt;property id=&quot;20300&quot; value=&quot;Slide 88&quot;/&gt;&lt;property id=&quot;20307&quot; value=&quot;334&quot;/&gt;&lt;/object&gt;&lt;object type=&quot;3&quot; unique_id=&quot;10396&quot;&gt;&lt;property id=&quot;20148&quot; value=&quot;5&quot;/&gt;&lt;property id=&quot;20300&quot; value=&quot;Slide 89&quot;/&gt;&lt;property id=&quot;20307&quot; value=&quot;316&quot;/&gt;&lt;/object&gt;&lt;object type=&quot;3&quot; unique_id=&quot;11045&quot;&gt;&lt;property id=&quot;20148&quot; value=&quot;5&quot;/&gt;&lt;property id=&quot;20300&quot; value=&quot;Slide 2 - &amp;quot;Grant Funding Disclaimer&amp;quot;&quot;/&gt;&lt;property id=&quot;20307&quot; value=&quot;387&quot;/&gt;&lt;/object&gt;&lt;object type=&quot;3&quot; unique_id=&quot;13774&quot;&gt;&lt;property id=&quot;20148&quot; value=&quot;5&quot;/&gt;&lt;property id=&quot;20300&quot; value=&quot;Slide 11 - &amp;quot;Welcome to Medicare&amp;quot;&quot;/&gt;&lt;property id=&quot;20307&quot; value=&quot;393&quot;/&gt;&lt;/object&gt;&lt;object type=&quot;3&quot; unique_id=&quot;13775&quot;&gt;&lt;property id=&quot;20148&quot; value=&quot;5&quot;/&gt;&lt;property id=&quot;20300&quot; value=&quot;Slide 12 - &amp;quot;Grant Funding Disclaimer&amp;quot;&quot;/&gt;&lt;property id=&quot;20307&quot; value=&quot;394&quot;/&gt;&lt;/object&gt;&lt;object type=&quot;3&quot; unique_id=&quot;13776&quot;&gt;&lt;property id=&quot;20148&quot; value=&quot;5&quot;/&gt;&lt;property id=&quot;20300&quot; value=&quot;Slide 13&quot;/&gt;&lt;property id=&quot;20307&quot; value=&quot;403&quot;/&gt;&lt;/object&gt;&lt;object type=&quot;3&quot; unique_id=&quot;13777&quot;&gt;&lt;property id=&quot;20148&quot; value=&quot;5&quot;/&gt;&lt;property id=&quot;20300&quot; value=&quot;Slide 29&quot;/&gt;&lt;property id=&quot;20307&quot; value=&quot;408&quot;/&gt;&lt;/object&gt;&lt;object type=&quot;3&quot; unique_id=&quot;13778&quot;&gt;&lt;property id=&quot;20148&quot; value=&quot;5&quot;/&gt;&lt;property id=&quot;20300&quot; value=&quot;Slide 30 - &amp;quot;Welcome to Medicare&amp;quot;&quot;/&gt;&lt;property id=&quot;20307&quot; value=&quot;395&quot;/&gt;&lt;/object&gt;&lt;object type=&quot;3&quot; unique_id=&quot;13780&quot;&gt;&lt;property id=&quot;20148&quot; value=&quot;5&quot;/&gt;&lt;property id=&quot;20300&quot; value=&quot;Slide 32&quot;/&gt;&lt;property id=&quot;20307&quot; value=&quot;404&quot;/&gt;&lt;/object&gt;&lt;object type=&quot;3&quot; unique_id=&quot;13781&quot;&gt;&lt;property id=&quot;20148&quot; value=&quot;5&quot;/&gt;&lt;property id=&quot;20300&quot; value=&quot;Slide 47&quot;/&gt;&lt;property id=&quot;20307&quot; value=&quot;409&quot;/&gt;&lt;/object&gt;&lt;object type=&quot;3&quot; unique_id=&quot;13782&quot;&gt;&lt;property id=&quot;20148&quot; value=&quot;5&quot;/&gt;&lt;property id=&quot;20300&quot; value=&quot;Slide 48 - &amp;quot;Welcome to Medicare&amp;quot;&quot;/&gt;&lt;property id=&quot;20307&quot; value=&quot;397&quot;/&gt;&lt;/object&gt;&lt;object type=&quot;3&quot; unique_id=&quot;13783&quot;&gt;&lt;property id=&quot;20148&quot; value=&quot;5&quot;/&gt;&lt;property id=&quot;20300&quot; value=&quot;Slide 49 - &amp;quot;Grant Funding Disclaimer&amp;quot;&quot;/&gt;&lt;property id=&quot;20307&quot; value=&quot;398&quot;/&gt;&lt;/object&gt;&lt;object type=&quot;3&quot; unique_id=&quot;13784&quot;&gt;&lt;property id=&quot;20148&quot; value=&quot;5&quot;/&gt;&lt;property id=&quot;20300&quot; value=&quot;Slide 50&quot;/&gt;&lt;property id=&quot;20307&quot; value=&quot;405&quot;/&gt;&lt;/object&gt;&lt;object type=&quot;3&quot; unique_id=&quot;13785&quot;&gt;&lt;property id=&quot;20148&quot; value=&quot;5&quot;/&gt;&lt;property id=&quot;20300&quot; value=&quot;Slide 59&quot;/&gt;&lt;property id=&quot;20307&quot; value=&quot;410&quot;/&gt;&lt;/object&gt;&lt;object type=&quot;3&quot; unique_id=&quot;13786&quot;&gt;&lt;property id=&quot;20148&quot; value=&quot;5&quot;/&gt;&lt;property id=&quot;20300&quot; value=&quot;Slide 60 - &amp;quot;Welcome to Medicare&amp;quot;&quot;/&gt;&lt;property id=&quot;20307&quot; value=&quot;399&quot;/&gt;&lt;/object&gt;&lt;object type=&quot;3&quot; unique_id=&quot;13787&quot;&gt;&lt;property id=&quot;20148&quot; value=&quot;5&quot;/&gt;&lt;property id=&quot;20300&quot; value=&quot;Slide 61 - &amp;quot;Grant Funding Disclaimer&amp;quot;&quot;/&gt;&lt;property id=&quot;20307&quot; value=&quot;400&quot;/&gt;&lt;/object&gt;&lt;object type=&quot;3&quot; unique_id=&quot;13788&quot;&gt;&lt;property id=&quot;20148&quot; value=&quot;5&quot;/&gt;&lt;property id=&quot;20300&quot; value=&quot;Slide 62&quot;/&gt;&lt;property id=&quot;20307&quot; value=&quot;406&quot;/&gt;&lt;/object&gt;&lt;object type=&quot;3&quot; unique_id=&quot;13789&quot;&gt;&lt;property id=&quot;20148&quot; value=&quot;5&quot;/&gt;&lt;property id=&quot;20300&quot; value=&quot;Slide 76&quot;/&gt;&lt;property id=&quot;20307&quot; value=&quot;411&quot;/&gt;&lt;/object&gt;&lt;object type=&quot;3&quot; unique_id=&quot;13790&quot;&gt;&lt;property id=&quot;20148&quot; value=&quot;5&quot;/&gt;&lt;property id=&quot;20300&quot; value=&quot;Slide 77 - &amp;quot;Welcome to Medicare&amp;quot;&quot;/&gt;&lt;property id=&quot;20307&quot; value=&quot;401&quot;/&gt;&lt;/object&gt;&lt;object type=&quot;3&quot; unique_id=&quot;13791&quot;&gt;&lt;property id=&quot;20148&quot; value=&quot;5&quot;/&gt;&lt;property id=&quot;20300&quot; value=&quot;Slide 78 - &amp;quot;Grant Funding Disclaimer&amp;quot;&quot;/&gt;&lt;property id=&quot;20307&quot; value=&quot;402&quot;/&gt;&lt;/object&gt;&lt;object type=&quot;3&quot; unique_id=&quot;13792&quot;&gt;&lt;property id=&quot;20148&quot; value=&quot;5&quot;/&gt;&lt;property id=&quot;20300&quot; value=&quot;Slide 79&quot;/&gt;&lt;property id=&quot;20307&quot; value=&quot;407&quot;/&gt;&lt;/object&gt;&lt;object type=&quot;3&quot; unique_id=&quot;13793&quot;&gt;&lt;property id=&quot;20148&quot; value=&quot;5&quot;/&gt;&lt;property id=&quot;20300&quot; value=&quot;Slide 90&quot;/&gt;&lt;property id=&quot;20307&quot; value=&quot;412&quot;/&gt;&lt;/object&gt;&lt;object type=&quot;3&quot; unique_id=&quot;14071&quot;&gt;&lt;property id=&quot;20148&quot; value=&quot;5&quot;/&gt;&lt;property id=&quot;20300&quot; value=&quot;Slide 31 - &amp;quot;Grant Funding Disclaimer&amp;quot;&quot;/&gt;&lt;property id=&quot;20307&quot; value=&quot;413&quot;/&gt;&lt;/object&gt;&lt;/object&gt;&lt;object type=&quot;8&quot; unique_id=&quot;1009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mpf xmlns="9d573c1b-6dcb-451b-98f6-64a2510d60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9E7E598CAAC489CBEF4F1FC574214" ma:contentTypeVersion="2" ma:contentTypeDescription="Create a new document." ma:contentTypeScope="" ma:versionID="65420f831daf4bdf85e4d7f027a0cdf9">
  <xsd:schema xmlns:xsd="http://www.w3.org/2001/XMLSchema" xmlns:xs="http://www.w3.org/2001/XMLSchema" xmlns:p="http://schemas.microsoft.com/office/2006/metadata/properties" xmlns:ns2="9d573c1b-6dcb-451b-98f6-64a2510d602f" xmlns:ns3="87bd0454-ed76-4925-b348-c7619820d7d7" targetNamespace="http://schemas.microsoft.com/office/2006/metadata/properties" ma:root="true" ma:fieldsID="a13c510496aa88c7299ab3b295965f91" ns2:_="" ns3:_="">
    <xsd:import namespace="9d573c1b-6dcb-451b-98f6-64a2510d602f"/>
    <xsd:import namespace="87bd0454-ed76-4925-b348-c7619820d7d7"/>
    <xsd:element name="properties">
      <xsd:complexType>
        <xsd:sequence>
          <xsd:element name="documentManagement">
            <xsd:complexType>
              <xsd:all>
                <xsd:element ref="ns2:cmpf"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573c1b-6dcb-451b-98f6-64a2510d602f" elementFormDefault="qualified">
    <xsd:import namespace="http://schemas.microsoft.com/office/2006/documentManagement/types"/>
    <xsd:import namespace="http://schemas.microsoft.com/office/infopath/2007/PartnerControls"/>
    <xsd:element name="cmpf" ma:index="8" nillable="true" ma:displayName="Notes" ma:internalName="cmpf">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bd0454-ed76-4925-b348-c7619820d7d7"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6E0700-A406-4031-9F2D-7F8F65015C5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7bd0454-ed76-4925-b348-c7619820d7d7"/>
    <ds:schemaRef ds:uri="9d573c1b-6dcb-451b-98f6-64a2510d602f"/>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2F6B644-0D2A-416C-BF17-14DE699C72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573c1b-6dcb-451b-98f6-64a2510d602f"/>
    <ds:schemaRef ds:uri="87bd0454-ed76-4925-b348-c7619820d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7EB178-EF93-48FD-975F-5B2D94CB59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TotalTime>
  <Words>6718</Words>
  <Application>Microsoft Office PowerPoint</Application>
  <PresentationFormat>Widescreen</PresentationFormat>
  <Paragraphs>1463</Paragraphs>
  <Slides>90</Slides>
  <Notes>90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90</vt:i4>
      </vt:variant>
    </vt:vector>
  </HeadingPairs>
  <TitlesOfParts>
    <vt:vector size="98" baseType="lpstr">
      <vt:lpstr>Arial</vt:lpstr>
      <vt:lpstr>Calibri</vt:lpstr>
      <vt:lpstr>Calibri Light</vt:lpstr>
      <vt:lpstr>Times New Roman</vt:lpstr>
      <vt:lpstr>ui-sans-serif</vt:lpstr>
      <vt:lpstr>Wingdings</vt:lpstr>
      <vt:lpstr>Wingdings 2</vt:lpstr>
      <vt:lpstr>Office Theme</vt:lpstr>
      <vt:lpstr>欢迎参加联邦医疗保险</vt:lpstr>
      <vt:lpstr>拨款免责声明</vt:lpstr>
      <vt:lpstr>PowerPoint Presentation</vt:lpstr>
      <vt:lpstr>PowerPoint Presentation</vt:lpstr>
      <vt:lpstr>PowerPoint Presentation</vt:lpstr>
      <vt:lpstr>PowerPoint Presentation</vt:lpstr>
      <vt:lpstr>PowerPoint Presentation</vt:lpstr>
      <vt:lpstr>所以，如果您正在工作并年满65周岁：</vt:lpstr>
      <vt:lpstr>医保卡 </vt:lpstr>
      <vt:lpstr>PowerPoint Presentation</vt:lpstr>
      <vt:lpstr>欢迎参加联邦医疗保险</vt:lpstr>
      <vt:lpstr>拨款免责声明</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欢迎参加联邦医疗保险</vt:lpstr>
      <vt:lpstr>拨款免责声明</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欢迎参加联邦医疗保险</vt:lpstr>
      <vt:lpstr>拨款免责声明</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欢迎参加联邦医疗保险</vt:lpstr>
      <vt:lpstr>拨款免责声明</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欢迎参加联邦医疗保险</vt:lpstr>
      <vt:lpstr>拨款免责声明</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Medicare</dc:title>
  <dc:creator>Debbie Bisswurm</dc:creator>
  <cp:lastModifiedBy>Stephanie Haas</cp:lastModifiedBy>
  <cp:revision>537</cp:revision>
  <cp:lastPrinted>2025-07-09T02:05:23Z</cp:lastPrinted>
  <dcterms:created xsi:type="dcterms:W3CDTF">2025-07-09T02:05:23Z</dcterms:created>
  <dcterms:modified xsi:type="dcterms:W3CDTF">2025-08-05T19:03:35Z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CF9C86345662E96FD464666854B51B55_42</vt:lpwstr>
  </property>
  <property fmtid="{D5CDD505-2E9C-101B-9397-08002B2CF9AE}" pid="3" name="KSOProductBuildVer">
    <vt:lpwstr>2052-6.7.1.8828</vt:lpwstr>
  </property>
  <property fmtid="{D5CDD505-2E9C-101B-9397-08002B2CF9AE}" pid="4" name="ContentTypeId">
    <vt:lpwstr>0x0101005F09E7E598CAAC489CBEF4F1FC574214</vt:lpwstr>
  </property>
</Properties>
</file>